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6" r:id="rId3"/>
    <p:sldId id="270" r:id="rId4"/>
    <p:sldId id="269" r:id="rId5"/>
    <p:sldId id="258" r:id="rId6"/>
    <p:sldId id="271" r:id="rId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276"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506E83-A4F0-4036-B6AA-0B83DE1EF351}" type="datetimeFigureOut">
              <a:rPr lang="zh-CN" altLang="en-US" smtClean="0"/>
              <a:pPr/>
              <a:t>2020/3/3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E711F3-6A42-4C0C-99C4-F13856A258EC}" type="slidenum">
              <a:rPr lang="zh-CN" altLang="en-US" smtClean="0"/>
              <a:pPr/>
              <a:t>‹#›</a:t>
            </a:fld>
            <a:endParaRPr lang="zh-CN" altLang="en-US"/>
          </a:p>
        </p:txBody>
      </p:sp>
    </p:spTree>
    <p:extLst>
      <p:ext uri="{BB962C8B-B14F-4D97-AF65-F5344CB8AC3E}">
        <p14:creationId xmlns:p14="http://schemas.microsoft.com/office/powerpoint/2010/main" val="972082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1</a:t>
            </a:fld>
            <a:endParaRPr lang="zh-CN" altLang="en-US"/>
          </a:p>
        </p:txBody>
      </p:sp>
    </p:spTree>
    <p:extLst>
      <p:ext uri="{BB962C8B-B14F-4D97-AF65-F5344CB8AC3E}">
        <p14:creationId xmlns:p14="http://schemas.microsoft.com/office/powerpoint/2010/main" val="2136705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2</a:t>
            </a:fld>
            <a:endParaRPr lang="zh-CN" altLang="en-US"/>
          </a:p>
        </p:txBody>
      </p:sp>
    </p:spTree>
    <p:extLst>
      <p:ext uri="{BB962C8B-B14F-4D97-AF65-F5344CB8AC3E}">
        <p14:creationId xmlns:p14="http://schemas.microsoft.com/office/powerpoint/2010/main" val="4135693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3</a:t>
            </a:fld>
            <a:endParaRPr lang="zh-CN" altLang="en-US"/>
          </a:p>
        </p:txBody>
      </p:sp>
    </p:spTree>
    <p:extLst>
      <p:ext uri="{BB962C8B-B14F-4D97-AF65-F5344CB8AC3E}">
        <p14:creationId xmlns:p14="http://schemas.microsoft.com/office/powerpoint/2010/main" val="3417178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4</a:t>
            </a:fld>
            <a:endParaRPr lang="zh-CN" altLang="en-US"/>
          </a:p>
        </p:txBody>
      </p:sp>
    </p:spTree>
    <p:extLst>
      <p:ext uri="{BB962C8B-B14F-4D97-AF65-F5344CB8AC3E}">
        <p14:creationId xmlns:p14="http://schemas.microsoft.com/office/powerpoint/2010/main" val="954036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5</a:t>
            </a:fld>
            <a:endParaRPr lang="zh-CN" altLang="en-US"/>
          </a:p>
        </p:txBody>
      </p:sp>
    </p:spTree>
    <p:extLst>
      <p:ext uri="{BB962C8B-B14F-4D97-AF65-F5344CB8AC3E}">
        <p14:creationId xmlns:p14="http://schemas.microsoft.com/office/powerpoint/2010/main" val="1997206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2020/3/3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8062664" cy="1470025"/>
          </a:xfrm>
        </p:spPr>
        <p:txBody>
          <a:bodyPr>
            <a:normAutofit/>
          </a:bodyPr>
          <a:lstStyle/>
          <a:p>
            <a:r>
              <a:rPr lang="en-US" altLang="zh-CN" dirty="0"/>
              <a:t>WF on </a:t>
            </a:r>
            <a:r>
              <a:rPr lang="en-US" altLang="zh-CN" dirty="0" smtClean="0"/>
              <a:t>On/Off Time mask for 5G V2X UE in single carrier operation</a:t>
            </a:r>
            <a:endParaRPr lang="zh-CN" altLang="en-US" dirty="0"/>
          </a:p>
        </p:txBody>
      </p:sp>
      <p:sp>
        <p:nvSpPr>
          <p:cNvPr id="3" name="副标题 2"/>
          <p:cNvSpPr>
            <a:spLocks noGrp="1"/>
          </p:cNvSpPr>
          <p:nvPr>
            <p:ph type="subTitle" idx="1"/>
          </p:nvPr>
        </p:nvSpPr>
        <p:spPr/>
        <p:txBody>
          <a:bodyPr/>
          <a:lstStyle/>
          <a:p>
            <a:r>
              <a:rPr lang="en-US" altLang="zh-CN" dirty="0" smtClean="0">
                <a:solidFill>
                  <a:schemeClr val="tx1"/>
                </a:solidFill>
              </a:rPr>
              <a:t>Agenda item: 8.4.4.1</a:t>
            </a:r>
          </a:p>
          <a:p>
            <a:r>
              <a:rPr lang="en-US" altLang="zh-CN" dirty="0" smtClean="0">
                <a:solidFill>
                  <a:schemeClr val="tx1"/>
                </a:solidFill>
              </a:rPr>
              <a:t>Source: LG Electronics</a:t>
            </a:r>
            <a:endParaRPr lang="zh-CN" altLang="en-US" dirty="0">
              <a:solidFill>
                <a:schemeClr val="tx1"/>
              </a:solidFill>
            </a:endParaRPr>
          </a:p>
        </p:txBody>
      </p:sp>
      <p:sp>
        <p:nvSpPr>
          <p:cNvPr id="4" name="正方形/長方形 4"/>
          <p:cNvSpPr/>
          <p:nvPr/>
        </p:nvSpPr>
        <p:spPr>
          <a:xfrm>
            <a:off x="164942" y="116632"/>
            <a:ext cx="8824423" cy="830997"/>
          </a:xfrm>
          <a:prstGeom prst="rect">
            <a:avLst/>
          </a:prstGeom>
        </p:spPr>
        <p:txBody>
          <a:bodyPr wrap="square">
            <a:spAutoFit/>
          </a:bodyPr>
          <a:lstStyle/>
          <a:p>
            <a:r>
              <a:rPr lang="en-GB" altLang="zh-CN" sz="2400" b="1" dirty="0"/>
              <a:t>3GPP TSG-RAN WG4 Meeting #94-e	</a:t>
            </a:r>
            <a:r>
              <a:rPr lang="en-GB" altLang="zh-CN" sz="2400" b="1" dirty="0" smtClean="0"/>
              <a:t>                                     R4-2002760</a:t>
            </a:r>
            <a:endParaRPr lang="zh-CN" altLang="zh-CN" sz="2400" dirty="0"/>
          </a:p>
          <a:p>
            <a:r>
              <a:rPr lang="en-GB" altLang="zh-CN" sz="2400" b="1" dirty="0"/>
              <a:t>Electronic Meeting, Feb.24</a:t>
            </a:r>
            <a:r>
              <a:rPr lang="en-GB" altLang="zh-CN" sz="2400" b="1" baseline="30000" dirty="0"/>
              <a:t>th</a:t>
            </a:r>
            <a:r>
              <a:rPr lang="en-GB" altLang="zh-CN" sz="2400" b="1" dirty="0"/>
              <a:t> – Mar.6</a:t>
            </a:r>
            <a:r>
              <a:rPr lang="en-GB" altLang="zh-CN" sz="2400" b="1" baseline="30000" dirty="0"/>
              <a:t>th</a:t>
            </a:r>
            <a:r>
              <a:rPr lang="en-GB" altLang="zh-CN" sz="2400" b="1" dirty="0"/>
              <a:t> 2020</a:t>
            </a:r>
            <a:endParaRPr lang="zh-CN" altLang="zh-C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457200" y="1268760"/>
            <a:ext cx="8229600" cy="4525963"/>
          </a:xfrm>
        </p:spPr>
        <p:txBody>
          <a:bodyPr/>
          <a:lstStyle/>
          <a:p>
            <a:pPr algn="just"/>
            <a:r>
              <a:rPr lang="en-US" altLang="zh-CN" sz="2400" dirty="0" smtClean="0"/>
              <a:t>In RAN4#94e, companies provide the companies' view on the On/Off time </a:t>
            </a:r>
            <a:r>
              <a:rPr lang="en-US" altLang="zh-CN" sz="2400" dirty="0" err="1" smtClean="0"/>
              <a:t>maks</a:t>
            </a:r>
            <a:r>
              <a:rPr lang="en-US" altLang="zh-CN" sz="2400" dirty="0" smtClean="0"/>
              <a:t> for 5G V2X UE. There are two options in first round summary R4-2002685.</a:t>
            </a:r>
          </a:p>
          <a:p>
            <a:pPr lvl="1"/>
            <a:r>
              <a:rPr lang="en-GB" altLang="ko-KR" sz="2000" dirty="0"/>
              <a:t>Option 1: Define the on/off time mask for single carrier V2X operation based on R4-2001218. </a:t>
            </a:r>
            <a:endParaRPr lang="ko-KR" altLang="ko-KR" sz="2000"/>
          </a:p>
          <a:p>
            <a:pPr lvl="1"/>
            <a:r>
              <a:rPr lang="en-GB" altLang="ko-KR" sz="2000" dirty="0"/>
              <a:t>Option 2: Do not need to specify the time mask for 5G V2X UE. The On/Off time mask for NR uplink transmission will be reused.</a:t>
            </a:r>
            <a:endParaRPr lang="ko-KR" altLang="ko-KR" sz="2000"/>
          </a:p>
          <a:p>
            <a:pPr algn="just"/>
            <a:r>
              <a:rPr lang="en-US" altLang="zh-CN" sz="2400" dirty="0" smtClean="0"/>
              <a:t>In 5G V2X UE, there are some different operation compare to NR transmission. The first symbol of 5G V2X transmission will be used for AGC settling time and last symbol in NR V2X slot, assume as </a:t>
            </a:r>
            <a:r>
              <a:rPr lang="en-US" altLang="zh-CN" sz="2400" dirty="0"/>
              <a:t>g</a:t>
            </a:r>
            <a:r>
              <a:rPr lang="en-US" altLang="zh-CN" sz="2400" dirty="0" smtClean="0"/>
              <a:t>uard period to switch the SL transmission to SL reception vice versa. </a:t>
            </a:r>
            <a:endParaRPr lang="en-US" altLang="zh-CN" sz="2400" dirty="0"/>
          </a:p>
          <a:p>
            <a:pPr>
              <a:buNone/>
            </a:pPr>
            <a:endParaRPr lang="zh-CN" altLang="en-US" dirty="0"/>
          </a:p>
        </p:txBody>
      </p:sp>
    </p:spTree>
    <p:extLst>
      <p:ext uri="{BB962C8B-B14F-4D97-AF65-F5344CB8AC3E}">
        <p14:creationId xmlns:p14="http://schemas.microsoft.com/office/powerpoint/2010/main" val="90785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WF: General On/Off time mask</a:t>
            </a:r>
            <a:endParaRPr lang="zh-CN" altLang="en-US" dirty="0"/>
          </a:p>
        </p:txBody>
      </p:sp>
      <p:sp>
        <p:nvSpPr>
          <p:cNvPr id="3" name="内容占位符 2"/>
          <p:cNvSpPr>
            <a:spLocks noGrp="1"/>
          </p:cNvSpPr>
          <p:nvPr>
            <p:ph idx="1"/>
          </p:nvPr>
        </p:nvSpPr>
        <p:spPr>
          <a:xfrm>
            <a:off x="467544" y="4437112"/>
            <a:ext cx="8229600" cy="2088232"/>
          </a:xfrm>
        </p:spPr>
        <p:txBody>
          <a:bodyPr>
            <a:normAutofit fontScale="92500" lnSpcReduction="20000"/>
          </a:bodyPr>
          <a:lstStyle/>
          <a:p>
            <a:pPr lvl="0" hangingPunct="0"/>
            <a:r>
              <a:rPr lang="en-US" altLang="zh-CN" sz="2400" dirty="0" smtClean="0"/>
              <a:t>In LTE Prose and V2X, assume the last symbol as guard period.</a:t>
            </a:r>
          </a:p>
          <a:p>
            <a:pPr lvl="1" hangingPunct="0"/>
            <a:r>
              <a:rPr lang="en-US" altLang="zh-CN" sz="2000" dirty="0" smtClean="0"/>
              <a:t>RAN4 follow same rule for NR V2X to define general on/off time mask</a:t>
            </a:r>
            <a:endParaRPr lang="en-US" altLang="zh-CN" sz="1400" dirty="0"/>
          </a:p>
          <a:p>
            <a:pPr hangingPunct="0"/>
            <a:r>
              <a:rPr lang="en-US" altLang="ko-KR" sz="2400" dirty="0"/>
              <a:t>The General ON/OFF time mask defines the </a:t>
            </a:r>
            <a:r>
              <a:rPr lang="en-GB" altLang="ko-KR" sz="2400" dirty="0"/>
              <a:t>observation period between the Transmit OFF and ON power and between Transmit ON and OFF power for PSCCH, and PSSCH transmissions in a </a:t>
            </a:r>
            <a:r>
              <a:rPr lang="en-GB" altLang="ko-KR" sz="2400" dirty="0" err="1"/>
              <a:t>subframe</a:t>
            </a:r>
            <a:r>
              <a:rPr lang="en-GB" altLang="ko-KR" sz="2400" dirty="0"/>
              <a:t> wherein the last symbol is punctured to create a guard period.</a:t>
            </a:r>
            <a:endParaRPr lang="en-US" altLang="zh-CN" sz="2400" dirty="0"/>
          </a:p>
          <a:p>
            <a:pPr lvl="0" hangingPunct="0"/>
            <a:endParaRPr lang="zh-CN" altLang="zh-CN" sz="1800" dirty="0"/>
          </a:p>
          <a:p>
            <a:pPr marL="457200" lvl="1" indent="0" hangingPunct="0">
              <a:buNone/>
            </a:pPr>
            <a:endParaRPr lang="zh-CN" altLang="zh-CN" sz="1800" dirty="0" smtClean="0"/>
          </a:p>
          <a:p>
            <a:endParaRPr lang="zh-CN" altLang="en-US" sz="1800" dirty="0"/>
          </a:p>
        </p:txBody>
      </p:sp>
      <p:sp>
        <p:nvSpPr>
          <p:cNvPr id="6" name="Rectangle 3"/>
          <p:cNvSpPr>
            <a:spLocks noChangeArrowheads="1"/>
          </p:cNvSpPr>
          <p:nvPr/>
        </p:nvSpPr>
        <p:spPr bwMode="auto">
          <a:xfrm>
            <a:off x="1331640" y="3841303"/>
            <a:ext cx="640871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ja-JP" sz="1400" b="1" i="0" u="none" strike="noStrike" cap="none" normalizeH="0" baseline="0" dirty="0" smtClean="0">
                <a:ln>
                  <a:noFill/>
                </a:ln>
                <a:solidFill>
                  <a:schemeClr val="tx1"/>
                </a:solidFill>
                <a:effectLst/>
                <a:latin typeface="Times New Roman" panose="02020603050405020304" pitchFamily="18" charset="0"/>
                <a:ea typeface="바탕" panose="02030600000101010101" pitchFamily="18" charset="-127"/>
                <a:cs typeface="Times New Roman" panose="02020603050405020304" pitchFamily="18" charset="0"/>
              </a:rPr>
              <a:t> Figure 1: General PSCCH/PSSCH time mask for NR V2X UE</a:t>
            </a:r>
            <a:endParaRPr kumimoji="0" lang="en-GB" altLang="ja-JP" sz="3200" b="0" i="0" u="none" strike="noStrike" cap="none" normalizeH="0" baseline="0" dirty="0" smtClean="0">
              <a:ln>
                <a:noFill/>
              </a:ln>
              <a:solidFill>
                <a:schemeClr val="tx1"/>
              </a:solidFill>
              <a:effectLst/>
              <a:latin typeface="Arial" panose="020B0604020202020204" pitchFamily="34" charset="0"/>
            </a:endParaRPr>
          </a:p>
        </p:txBody>
      </p:sp>
      <p:pic>
        <p:nvPicPr>
          <p:cNvPr id="8" name="그림 7"/>
          <p:cNvPicPr>
            <a:picLocks noChangeAspect="1"/>
          </p:cNvPicPr>
          <p:nvPr/>
        </p:nvPicPr>
        <p:blipFill>
          <a:blip r:embed="rId3"/>
          <a:stretch>
            <a:fillRect/>
          </a:stretch>
        </p:blipFill>
        <p:spPr>
          <a:xfrm>
            <a:off x="144016" y="1211239"/>
            <a:ext cx="8820472" cy="2649809"/>
          </a:xfrm>
          <a:prstGeom prst="rect">
            <a:avLst/>
          </a:prstGeom>
        </p:spPr>
      </p:pic>
    </p:spTree>
    <p:extLst>
      <p:ext uri="{BB962C8B-B14F-4D97-AF65-F5344CB8AC3E}">
        <p14:creationId xmlns:p14="http://schemas.microsoft.com/office/powerpoint/2010/main" val="3912447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WF: </a:t>
            </a:r>
            <a:r>
              <a:rPr lang="en-US" altLang="zh-CN" dirty="0"/>
              <a:t>PSBCH/PSSS/SSSS </a:t>
            </a:r>
            <a:r>
              <a:rPr lang="en-US" altLang="zh-CN" dirty="0" smtClean="0"/>
              <a:t>time mask</a:t>
            </a:r>
            <a:endParaRPr lang="zh-CN" altLang="en-US" dirty="0"/>
          </a:p>
        </p:txBody>
      </p:sp>
      <p:sp>
        <p:nvSpPr>
          <p:cNvPr id="3" name="内容占位符 2"/>
          <p:cNvSpPr>
            <a:spLocks noGrp="1"/>
          </p:cNvSpPr>
          <p:nvPr>
            <p:ph idx="1"/>
          </p:nvPr>
        </p:nvSpPr>
        <p:spPr>
          <a:xfrm>
            <a:off x="467544" y="1417638"/>
            <a:ext cx="8229600" cy="5107706"/>
          </a:xfrm>
        </p:spPr>
        <p:txBody>
          <a:bodyPr>
            <a:normAutofit/>
          </a:bodyPr>
          <a:lstStyle/>
          <a:p>
            <a:pPr lvl="0" hangingPunct="0"/>
            <a:r>
              <a:rPr lang="en-US" altLang="zh-CN" sz="2800" dirty="0" smtClean="0"/>
              <a:t>In NR V2X UE RF session, </a:t>
            </a:r>
            <a:r>
              <a:rPr lang="en-US" altLang="zh-CN" sz="2800" dirty="0" smtClean="0"/>
              <a:t>RAN4 still on-going discussion for MPR of S-SSB transmission for PC3.</a:t>
            </a:r>
          </a:p>
          <a:p>
            <a:pPr lvl="0" hangingPunct="0"/>
            <a:r>
              <a:rPr lang="en-US" altLang="zh-CN" sz="2800" dirty="0" smtClean="0"/>
              <a:t>Based on this, RAN4 </a:t>
            </a:r>
            <a:r>
              <a:rPr lang="en-US" altLang="zh-CN" sz="2800" dirty="0" smtClean="0"/>
              <a:t>decide whether or not specify the PSBCH/PSSS/SSSS time mask at next RAN4 meeting. </a:t>
            </a:r>
            <a:endParaRPr lang="en-US" altLang="zh-CN" sz="1600" dirty="0"/>
          </a:p>
          <a:p>
            <a:pPr marL="457200" lvl="1" indent="0" hangingPunct="0">
              <a:buNone/>
            </a:pPr>
            <a:endParaRPr lang="zh-CN" altLang="zh-CN" sz="2000" dirty="0" smtClean="0"/>
          </a:p>
          <a:p>
            <a:endParaRPr lang="zh-CN" altLang="en-US" sz="2000" dirty="0"/>
          </a:p>
        </p:txBody>
      </p:sp>
    </p:spTree>
    <p:extLst>
      <p:ext uri="{BB962C8B-B14F-4D97-AF65-F5344CB8AC3E}">
        <p14:creationId xmlns:p14="http://schemas.microsoft.com/office/powerpoint/2010/main" val="3201715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Reference</a:t>
            </a:r>
            <a:endParaRPr lang="zh-CN" altLang="en-US" dirty="0"/>
          </a:p>
        </p:txBody>
      </p:sp>
      <p:sp>
        <p:nvSpPr>
          <p:cNvPr id="3" name="내용 개체 틀 2"/>
          <p:cNvSpPr>
            <a:spLocks noGrp="1"/>
          </p:cNvSpPr>
          <p:nvPr>
            <p:ph idx="1"/>
          </p:nvPr>
        </p:nvSpPr>
        <p:spPr>
          <a:xfrm>
            <a:off x="457200" y="1484784"/>
            <a:ext cx="8435280" cy="4525963"/>
          </a:xfrm>
        </p:spPr>
        <p:txBody>
          <a:bodyPr>
            <a:normAutofit/>
          </a:bodyPr>
          <a:lstStyle/>
          <a:p>
            <a:r>
              <a:rPr lang="en-US" altLang="ko-KR" sz="2400" dirty="0" smtClean="0"/>
              <a:t>R4-2002685, “RAN4#94e </a:t>
            </a:r>
            <a:r>
              <a:rPr lang="en-US" altLang="ko-KR" sz="2400" dirty="0"/>
              <a:t>email </a:t>
            </a:r>
            <a:r>
              <a:rPr lang="en-US" altLang="ko-KR" sz="2400" dirty="0" smtClean="0"/>
              <a:t>discussion_summary_#11_5G_V2X_NRSL_UE_TX_after_1st round,” Moderator (LG Electronics)</a:t>
            </a:r>
          </a:p>
          <a:p>
            <a:r>
              <a:rPr lang="en-US" altLang="ko-KR" sz="2400" dirty="0" smtClean="0"/>
              <a:t>R4-2001085, “[</a:t>
            </a:r>
            <a:r>
              <a:rPr lang="en-US" altLang="ko-KR" sz="2400" dirty="0"/>
              <a:t>V2X] TP on S-SSB MPR requirements for NR V2X in band </a:t>
            </a:r>
            <a:r>
              <a:rPr lang="en-US" altLang="ko-KR" sz="2400" dirty="0" smtClean="0"/>
              <a:t>n47,” Huawei</a:t>
            </a:r>
          </a:p>
          <a:p>
            <a:r>
              <a:rPr lang="en-US" altLang="ko-KR" sz="2400" dirty="0" smtClean="0"/>
              <a:t>R4-2001218, “TP </a:t>
            </a:r>
            <a:r>
              <a:rPr lang="en-US" altLang="ko-KR" sz="2400" dirty="0"/>
              <a:t>on revised MPR simulation assumptions and update NR requirements to cover open </a:t>
            </a:r>
            <a:r>
              <a:rPr lang="en-US" altLang="ko-KR" sz="2400" dirty="0" smtClean="0"/>
              <a:t>issue,” LG Electronics</a:t>
            </a:r>
          </a:p>
          <a:p>
            <a:r>
              <a:rPr lang="en-US" altLang="ko-KR" sz="2400" dirty="0" smtClean="0"/>
              <a:t>R4-2001217, “Draft CR </a:t>
            </a:r>
            <a:r>
              <a:rPr lang="en-US" altLang="ko-KR" sz="2400" dirty="0"/>
              <a:t>to introduce 5G V2X UE </a:t>
            </a:r>
            <a:r>
              <a:rPr lang="en-US" altLang="ko-KR" sz="2400" dirty="0" err="1"/>
              <a:t>Tx</a:t>
            </a:r>
            <a:r>
              <a:rPr lang="en-US" altLang="ko-KR" sz="2400" dirty="0"/>
              <a:t> </a:t>
            </a:r>
            <a:r>
              <a:rPr lang="en-US" altLang="ko-KR" sz="2400" dirty="0" smtClean="0"/>
              <a:t>requirements,” LG Electronics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pic>
        <p:nvPicPr>
          <p:cNvPr id="4" name="그림 3"/>
          <p:cNvPicPr/>
          <p:nvPr/>
        </p:nvPicPr>
        <p:blipFill>
          <a:blip r:embed="rId2"/>
          <a:stretch>
            <a:fillRect/>
          </a:stretch>
        </p:blipFill>
        <p:spPr>
          <a:xfrm>
            <a:off x="724523" y="1628800"/>
            <a:ext cx="7931224" cy="2736304"/>
          </a:xfrm>
          <a:prstGeom prst="rect">
            <a:avLst/>
          </a:prstGeom>
        </p:spPr>
      </p:pic>
      <p:sp>
        <p:nvSpPr>
          <p:cNvPr id="6" name="직사각형 5"/>
          <p:cNvSpPr/>
          <p:nvPr/>
        </p:nvSpPr>
        <p:spPr>
          <a:xfrm>
            <a:off x="4044061" y="2195238"/>
            <a:ext cx="2049732" cy="1809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p:cNvSpPr/>
          <p:nvPr/>
        </p:nvSpPr>
        <p:spPr>
          <a:xfrm>
            <a:off x="3651016" y="3833415"/>
            <a:ext cx="3081224" cy="4404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2" name="직선 연결선 11"/>
          <p:cNvCxnSpPr/>
          <p:nvPr/>
        </p:nvCxnSpPr>
        <p:spPr>
          <a:xfrm>
            <a:off x="4034436" y="2195238"/>
            <a:ext cx="0" cy="1657427"/>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cxnSp>
        <p:nvCxnSpPr>
          <p:cNvPr id="15" name="직선 화살표 연결선 14"/>
          <p:cNvCxnSpPr/>
          <p:nvPr/>
        </p:nvCxnSpPr>
        <p:spPr>
          <a:xfrm flipH="1">
            <a:off x="4044061" y="2852936"/>
            <a:ext cx="2049733" cy="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355976" y="2492896"/>
            <a:ext cx="1512168" cy="307777"/>
          </a:xfrm>
          <a:prstGeom prst="rect">
            <a:avLst/>
          </a:prstGeom>
          <a:noFill/>
        </p:spPr>
        <p:txBody>
          <a:bodyPr wrap="square" rtlCol="0">
            <a:spAutoFit/>
          </a:bodyPr>
          <a:lstStyle/>
          <a:p>
            <a:r>
              <a:rPr lang="en-US" altLang="ko-KR" sz="1400" b="1" dirty="0" smtClean="0">
                <a:latin typeface="Times New Roman" panose="02020603050405020304" pitchFamily="18" charset="0"/>
                <a:cs typeface="Times New Roman" panose="02020603050405020304" pitchFamily="18" charset="0"/>
              </a:rPr>
              <a:t>Switched period</a:t>
            </a:r>
            <a:endParaRPr lang="ko-KR" altLang="en-US" sz="1400" b="1">
              <a:latin typeface="Times New Roman" panose="02020603050405020304" pitchFamily="18" charset="0"/>
              <a:cs typeface="Times New Roman" panose="02020603050405020304" pitchFamily="18" charset="0"/>
            </a:endParaRPr>
          </a:p>
        </p:txBody>
      </p:sp>
      <p:sp>
        <p:nvSpPr>
          <p:cNvPr id="18" name="TextBox 17"/>
          <p:cNvSpPr txBox="1"/>
          <p:nvPr/>
        </p:nvSpPr>
        <p:spPr>
          <a:xfrm>
            <a:off x="4711383" y="2872186"/>
            <a:ext cx="1008112" cy="276999"/>
          </a:xfrm>
          <a:prstGeom prst="rect">
            <a:avLst/>
          </a:prstGeom>
          <a:noFill/>
        </p:spPr>
        <p:txBody>
          <a:bodyPr wrap="square" rtlCol="0">
            <a:spAutoFit/>
          </a:bodyPr>
          <a:lstStyle/>
          <a:p>
            <a:r>
              <a:rPr lang="en-US" altLang="ko-KR" sz="1200" b="1" dirty="0" smtClean="0">
                <a:latin typeface="Times New Roman" panose="02020603050405020304" pitchFamily="18" charset="0"/>
                <a:cs typeface="Times New Roman" panose="02020603050405020304" pitchFamily="18" charset="0"/>
              </a:rPr>
              <a:t>[TBD] </a:t>
            </a:r>
            <a:r>
              <a:rPr lang="en-US" altLang="ko-KR" sz="1200" b="1"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ko-KR" sz="1200" b="1" dirty="0" smtClean="0">
                <a:latin typeface="Times New Roman" panose="02020603050405020304" pitchFamily="18" charset="0"/>
                <a:cs typeface="Times New Roman" panose="02020603050405020304" pitchFamily="18" charset="0"/>
              </a:rPr>
              <a:t>s</a:t>
            </a:r>
            <a:endParaRPr lang="ko-KR" altLang="en-US" sz="1200" b="1">
              <a:latin typeface="Times New Roman" panose="02020603050405020304" pitchFamily="18" charset="0"/>
              <a:cs typeface="Times New Roman" panose="02020603050405020304" pitchFamily="18" charset="0"/>
            </a:endParaRPr>
          </a:p>
        </p:txBody>
      </p:sp>
      <p:pic>
        <p:nvPicPr>
          <p:cNvPr id="21" name="그림 20"/>
          <p:cNvPicPr/>
          <p:nvPr/>
        </p:nvPicPr>
        <p:blipFill>
          <a:blip r:embed="rId3"/>
          <a:stretch>
            <a:fillRect/>
          </a:stretch>
        </p:blipFill>
        <p:spPr>
          <a:xfrm>
            <a:off x="743773" y="4273846"/>
            <a:ext cx="7931224" cy="2467522"/>
          </a:xfrm>
          <a:prstGeom prst="rect">
            <a:avLst/>
          </a:prstGeom>
        </p:spPr>
      </p:pic>
      <p:sp>
        <p:nvSpPr>
          <p:cNvPr id="22" name="직사각형 21"/>
          <p:cNvSpPr/>
          <p:nvPr/>
        </p:nvSpPr>
        <p:spPr>
          <a:xfrm>
            <a:off x="2406767" y="4754822"/>
            <a:ext cx="2304615" cy="16265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직사각형 22"/>
          <p:cNvSpPr/>
          <p:nvPr/>
        </p:nvSpPr>
        <p:spPr>
          <a:xfrm>
            <a:off x="1907704" y="6206288"/>
            <a:ext cx="3168352" cy="4404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24" name="직선 화살표 연결선 23"/>
          <p:cNvCxnSpPr/>
          <p:nvPr/>
        </p:nvCxnSpPr>
        <p:spPr>
          <a:xfrm flipH="1">
            <a:off x="2406767" y="5345225"/>
            <a:ext cx="2304615" cy="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843808" y="5018198"/>
            <a:ext cx="1512168" cy="307777"/>
          </a:xfrm>
          <a:prstGeom prst="rect">
            <a:avLst/>
          </a:prstGeom>
          <a:noFill/>
        </p:spPr>
        <p:txBody>
          <a:bodyPr wrap="square" rtlCol="0">
            <a:spAutoFit/>
          </a:bodyPr>
          <a:lstStyle/>
          <a:p>
            <a:r>
              <a:rPr lang="en-US" altLang="ko-KR" sz="1400" b="1" dirty="0" smtClean="0">
                <a:latin typeface="Times New Roman" panose="02020603050405020304" pitchFamily="18" charset="0"/>
                <a:cs typeface="Times New Roman" panose="02020603050405020304" pitchFamily="18" charset="0"/>
              </a:rPr>
              <a:t>Switched period</a:t>
            </a:r>
            <a:endParaRPr lang="ko-KR" altLang="en-US" sz="1400" b="1">
              <a:latin typeface="Times New Roman" panose="02020603050405020304" pitchFamily="18" charset="0"/>
              <a:cs typeface="Times New Roman" panose="02020603050405020304" pitchFamily="18" charset="0"/>
            </a:endParaRPr>
          </a:p>
        </p:txBody>
      </p:sp>
      <p:sp>
        <p:nvSpPr>
          <p:cNvPr id="26" name="TextBox 25"/>
          <p:cNvSpPr txBox="1"/>
          <p:nvPr/>
        </p:nvSpPr>
        <p:spPr>
          <a:xfrm>
            <a:off x="3163026" y="5392991"/>
            <a:ext cx="1008112" cy="276999"/>
          </a:xfrm>
          <a:prstGeom prst="rect">
            <a:avLst/>
          </a:prstGeom>
          <a:noFill/>
        </p:spPr>
        <p:txBody>
          <a:bodyPr wrap="square" rtlCol="0">
            <a:spAutoFit/>
          </a:bodyPr>
          <a:lstStyle/>
          <a:p>
            <a:r>
              <a:rPr lang="en-US" altLang="ko-KR" sz="1200" b="1" dirty="0" smtClean="0">
                <a:latin typeface="Times New Roman" panose="02020603050405020304" pitchFamily="18" charset="0"/>
                <a:cs typeface="Times New Roman" panose="02020603050405020304" pitchFamily="18" charset="0"/>
              </a:rPr>
              <a:t>[TBD] </a:t>
            </a:r>
            <a:r>
              <a:rPr lang="en-US" altLang="ko-KR" sz="1200" b="1"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ko-KR" sz="1200" b="1" dirty="0" smtClean="0">
                <a:latin typeface="Times New Roman" panose="02020603050405020304" pitchFamily="18" charset="0"/>
                <a:cs typeface="Times New Roman" panose="02020603050405020304" pitchFamily="18" charset="0"/>
              </a:rPr>
              <a:t>s</a:t>
            </a:r>
            <a:endParaRPr lang="ko-KR" altLang="en-US" sz="12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8375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2743</TotalTime>
  <Words>374</Words>
  <Application>Microsoft Office PowerPoint</Application>
  <PresentationFormat>화면 슬라이드 쇼(4:3)</PresentationFormat>
  <Paragraphs>33</Paragraphs>
  <Slides>6</Slides>
  <Notes>5</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6</vt:i4>
      </vt:variant>
    </vt:vector>
  </HeadingPairs>
  <TitlesOfParts>
    <vt:vector size="15" baseType="lpstr">
      <vt:lpstr>MS PGothic</vt:lpstr>
      <vt:lpstr>SimSun</vt:lpstr>
      <vt:lpstr>맑은 고딕</vt:lpstr>
      <vt:lpstr>바탕</vt:lpstr>
      <vt:lpstr>Arial</vt:lpstr>
      <vt:lpstr>Calibri</vt:lpstr>
      <vt:lpstr>Symbol</vt:lpstr>
      <vt:lpstr>Times New Roman</vt:lpstr>
      <vt:lpstr>Office 主题</vt:lpstr>
      <vt:lpstr>WF on On/Off Time mask for 5G V2X UE in single carrier operation</vt:lpstr>
      <vt:lpstr>Background</vt:lpstr>
      <vt:lpstr>WF: General On/Off time mask</vt:lpstr>
      <vt:lpstr>WF: PSBCH/PSSS/SSSS time mask</vt:lpstr>
      <vt:lpstr>Reference</vt:lpstr>
      <vt:lpstr>PowerPoint 프레젠테이션</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performance metric for PC-5 based V2V system</dc:title>
  <dc:creator>임수환/책임연구원/미래기술센터 C&amp;M표준(연)5G무선통신표준Task(suhwan.lim@lge.com)</dc:creator>
  <cp:lastModifiedBy>Suhwan Lim</cp:lastModifiedBy>
  <cp:revision>103</cp:revision>
  <dcterms:modified xsi:type="dcterms:W3CDTF">2020-03-03T11:48:02Z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(3)tjsyV03Vw82e8N0z2DAOqO8Xlep3FcgseZXlUzLQOdWwUQpj/hmbXP63uW3YNKC6K9S6up4P
ecYz2e/rfLwu2rgCVZe6zeK5IkNwL8PpYApPpRLW/aeRgQFICpu0eWll/f9UeeUyJiPUQXS5
o7CRMWa9v8eGPUNDACXAsExxvwjKNn7L6/pjQlsgZ/5OIz2SbLOMq2isIDHZGRAqopXmoAxI
2lmwiCq2u/fzZT7Bgp</vt:lpwstr>
  </property>
  <property fmtid="{D5CDD505-2E9C-101B-9397-08002B2CF9AE}" pid="3" name="_2015_ms_pID_7253431">
    <vt:lpwstr>GCDvmMTJBYrQSbEO0au1wmWLzJwLyTyTlmnYf0yV7NmZZSnyw93iGS
LRlWzkkXO8xSKsPpTdPaDwXgll02b/9i//yRKkeHcDRrjtHOk7jBvf/Z8Uq8Q0KWJPRqbNi3
KuFe9X1ag5s++4H7grkIou+AfRHLtTFQMfl4wCoALXc9Al1KO6NagHA74Joa7/OjXGQjoF1X
meaSYsbEI7TP0J7h0gcx4uXMNxm8uFs0E9qi</vt:lpwstr>
  </property>
  <property fmtid="{D5CDD505-2E9C-101B-9397-08002B2CF9AE}" pid="4" name="_2015_ms_pID_7253432">
    <vt:lpwstr>Tg==</vt:lpwstr>
  </property>
</Properties>
</file>