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71" r:id="rId4"/>
    <p:sldId id="273" r:id="rId5"/>
    <p:sldId id="274" r:id="rId6"/>
    <p:sldId id="258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4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316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WF on MPR on S-SSB simulation assumptions and parameters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8.4.4.1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CATT,…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#94-e	</a:t>
            </a:r>
            <a:r>
              <a:rPr lang="en-GB" altLang="zh-CN" sz="2400" b="1" dirty="0" smtClean="0"/>
              <a:t>                                     R4-2002759</a:t>
            </a:r>
            <a:endParaRPr lang="zh-CN" altLang="zh-CN" sz="2400" dirty="0"/>
          </a:p>
          <a:p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525963"/>
          </a:xfrm>
        </p:spPr>
        <p:txBody>
          <a:bodyPr>
            <a:normAutofit/>
          </a:bodyPr>
          <a:lstStyle/>
          <a:p>
            <a:pPr hangingPunct="0"/>
            <a:r>
              <a:rPr lang="en-GB" altLang="zh-CN" sz="3000" dirty="0" smtClean="0"/>
              <a:t>In last RAN4#93 </a:t>
            </a:r>
            <a:r>
              <a:rPr lang="en-GB" altLang="zh-CN" sz="3000" dirty="0"/>
              <a:t>meetings and e-mail discussion, RAN4 </a:t>
            </a:r>
            <a:r>
              <a:rPr lang="en-GB" altLang="zh-CN" sz="3000" dirty="0" smtClean="0"/>
              <a:t>discussed </a:t>
            </a:r>
            <a:r>
              <a:rPr lang="en-GB" altLang="zh-CN" sz="3000" dirty="0"/>
              <a:t>the general MPR simulation assumptions for </a:t>
            </a:r>
            <a:r>
              <a:rPr lang="en-GB" altLang="zh-CN" sz="3000"/>
              <a:t>NR </a:t>
            </a:r>
            <a:r>
              <a:rPr lang="en-GB" altLang="zh-CN" sz="3000" smtClean="0"/>
              <a:t>V2X.</a:t>
            </a:r>
            <a:endParaRPr lang="en-GB" altLang="zh-CN" sz="3000" dirty="0" smtClean="0"/>
          </a:p>
          <a:p>
            <a:pPr hangingPunct="0"/>
            <a:r>
              <a:rPr lang="en-GB" altLang="zh-CN" sz="3000" dirty="0" smtClean="0"/>
              <a:t>In RAN4#94e meeting</a:t>
            </a:r>
            <a:r>
              <a:rPr lang="en-US" altLang="zh-CN" sz="3000" dirty="0" smtClean="0"/>
              <a:t>, companies provide simulation evaluations </a:t>
            </a:r>
            <a:r>
              <a:rPr lang="en-GB" altLang="zh-CN" sz="3000" dirty="0"/>
              <a:t>to specify MP</a:t>
            </a:r>
            <a:r>
              <a:rPr lang="en-US" altLang="zh-CN" sz="3000" dirty="0"/>
              <a:t>R requirements for S-SSB </a:t>
            </a:r>
            <a:r>
              <a:rPr lang="en-US" altLang="zh-CN" sz="3000" dirty="0" smtClean="0"/>
              <a:t>transmission but without aligned simulation assumptions.</a:t>
            </a:r>
            <a:endParaRPr lang="en-GB" altLang="zh-CN" sz="3000" dirty="0" smtClean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MPR for S-SSB </a:t>
            </a:r>
            <a:r>
              <a:rPr lang="en-US" altLang="zh-CN" dirty="0" smtClean="0"/>
              <a:t>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dirty="0" smtClean="0"/>
              <a:t>During RAN4#94e meeting, MPR for S-SSB as a sub-topic was discussed in the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round. </a:t>
            </a:r>
            <a:r>
              <a:rPr lang="en-US" altLang="zh-CN" dirty="0"/>
              <a:t>T</a:t>
            </a:r>
            <a:r>
              <a:rPr lang="en-US" altLang="zh-CN" dirty="0" smtClean="0"/>
              <a:t>wo options are derived to specify MPR for S-SSB transmission. </a:t>
            </a:r>
          </a:p>
          <a:p>
            <a:pPr lvl="0"/>
            <a:r>
              <a:rPr lang="en-GB" altLang="zh-CN" dirty="0" smtClean="0"/>
              <a:t>Option1</a:t>
            </a:r>
            <a:r>
              <a:rPr lang="en-GB" altLang="zh-CN" dirty="0"/>
              <a:t>: Follow LTE V2X MPR for SSSS and follow NR </a:t>
            </a:r>
            <a:r>
              <a:rPr lang="en-GB" altLang="zh-CN" dirty="0" err="1"/>
              <a:t>Uu</a:t>
            </a:r>
            <a:r>
              <a:rPr lang="en-GB" altLang="zh-CN" dirty="0"/>
              <a:t> MPR for PSBCH and PSSS. </a:t>
            </a:r>
            <a:endParaRPr lang="zh-CN" altLang="zh-CN" dirty="0"/>
          </a:p>
          <a:p>
            <a:pPr lvl="0"/>
            <a:r>
              <a:rPr lang="en-GB" altLang="zh-CN" dirty="0"/>
              <a:t>Option2: RAN4 need MPR evaluation campaign for S-SSB transmission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Above </a:t>
            </a:r>
            <a:r>
              <a:rPr lang="en-US" altLang="zh-CN" dirty="0"/>
              <a:t>two options will be further discussed </a:t>
            </a:r>
            <a:r>
              <a:rPr lang="en-US" altLang="zh-CN" dirty="0" smtClean="0"/>
              <a:t>in the </a:t>
            </a:r>
            <a:r>
              <a:rPr lang="en-US" altLang="zh-CN" dirty="0"/>
              <a:t>2</a:t>
            </a:r>
            <a:r>
              <a:rPr lang="en-US" altLang="zh-CN" baseline="30000" dirty="0"/>
              <a:t>nd</a:t>
            </a:r>
            <a:r>
              <a:rPr lang="en-US" altLang="zh-CN" dirty="0"/>
              <a:t> round.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64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Way Forward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540" y="1484784"/>
            <a:ext cx="8280920" cy="492514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3000" dirty="0" smtClean="0"/>
              <a:t>Companies are encouraged to provide comments for the following issues in the 2</a:t>
            </a:r>
            <a:r>
              <a:rPr lang="en-US" altLang="zh-CN" sz="3000" baseline="30000" dirty="0" smtClean="0"/>
              <a:t>nd</a:t>
            </a:r>
            <a:r>
              <a:rPr lang="en-US" altLang="zh-CN" sz="3000" dirty="0" smtClean="0"/>
              <a:t> round </a:t>
            </a:r>
            <a:r>
              <a:rPr lang="en-US" altLang="zh-CN" sz="3000" dirty="0" smtClean="0"/>
              <a:t>discussion </a:t>
            </a:r>
            <a:r>
              <a:rPr lang="en-US" altLang="zh-CN" sz="3000" dirty="0" smtClean="0">
                <a:solidFill>
                  <a:srgbClr val="FF0000"/>
                </a:solidFill>
              </a:rPr>
              <a:t>based on summary of 1</a:t>
            </a:r>
            <a:r>
              <a:rPr lang="en-US" altLang="zh-CN" sz="3000" baseline="30000" dirty="0" smtClean="0">
                <a:solidFill>
                  <a:srgbClr val="FF0000"/>
                </a:solidFill>
              </a:rPr>
              <a:t>st</a:t>
            </a:r>
            <a:r>
              <a:rPr lang="en-US" altLang="zh-CN" sz="3000" dirty="0" smtClean="0">
                <a:solidFill>
                  <a:srgbClr val="FF0000"/>
                </a:solidFill>
              </a:rPr>
              <a:t> round </a:t>
            </a:r>
            <a:r>
              <a:rPr lang="en-US" altLang="zh-CN" sz="3000" dirty="0" smtClean="0">
                <a:solidFill>
                  <a:srgbClr val="FF0000"/>
                </a:solidFill>
              </a:rPr>
              <a:t>e-</a:t>
            </a:r>
            <a:r>
              <a:rPr lang="en-US" altLang="zh-CN" sz="3000" dirty="0" smtClean="0">
                <a:solidFill>
                  <a:srgbClr val="FF0000"/>
                </a:solidFill>
              </a:rPr>
              <a:t>meeting:</a:t>
            </a:r>
            <a:endParaRPr lang="en-US" altLang="zh-CN" sz="3000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FF0000"/>
                </a:solidFill>
              </a:rPr>
              <a:t>Whether LTE V2X or NR </a:t>
            </a:r>
            <a:r>
              <a:rPr lang="en-US" altLang="zh-CN" dirty="0" err="1" smtClean="0">
                <a:solidFill>
                  <a:srgbClr val="FF0000"/>
                </a:solidFill>
              </a:rPr>
              <a:t>Uu</a:t>
            </a:r>
            <a:r>
              <a:rPr lang="en-US" altLang="zh-CN" dirty="0" smtClean="0">
                <a:solidFill>
                  <a:srgbClr val="FF0000"/>
                </a:solidFill>
              </a:rPr>
              <a:t> requirements can be used for NR V2X S-SSB</a:t>
            </a:r>
          </a:p>
          <a:p>
            <a:pPr marL="0" indent="0">
              <a:buNone/>
            </a:pPr>
            <a:endParaRPr lang="en-US" altLang="zh-CN" sz="3000" dirty="0" smtClean="0"/>
          </a:p>
          <a:p>
            <a:pPr marL="0" indent="0">
              <a:buNone/>
            </a:pPr>
            <a:r>
              <a:rPr lang="en-US" altLang="zh-CN" sz="3000" dirty="0" smtClean="0"/>
              <a:t>RAN4 </a:t>
            </a:r>
            <a:r>
              <a:rPr lang="en-US" altLang="zh-CN" sz="3000" dirty="0" smtClean="0"/>
              <a:t>need to align the simulation assumptions for S-SSB </a:t>
            </a:r>
            <a:r>
              <a:rPr lang="en-US" altLang="zh-CN" sz="3000" dirty="0" smtClean="0"/>
              <a:t>transmission</a:t>
            </a:r>
            <a:r>
              <a:rPr lang="en-US" altLang="zh-CN" sz="3000" strike="sngStrike" dirty="0" smtClean="0">
                <a:solidFill>
                  <a:srgbClr val="FF0000"/>
                </a:solidFill>
              </a:rPr>
              <a:t> if not</a:t>
            </a:r>
            <a:r>
              <a:rPr lang="en-US" altLang="zh-CN" sz="3000" dirty="0" smtClean="0"/>
              <a:t>. </a:t>
            </a:r>
            <a:r>
              <a:rPr lang="en-US" altLang="zh-CN" sz="3000" dirty="0" smtClean="0"/>
              <a:t>The MPR requirements for S-SSB will be determined by simulation results.</a:t>
            </a:r>
            <a:endParaRPr lang="en-US" altLang="zh-CN" sz="3000" dirty="0"/>
          </a:p>
          <a:p>
            <a:pPr marL="0" indent="0">
              <a:buNone/>
            </a:pPr>
            <a:endParaRPr lang="en-US" altLang="zh-CN" sz="2800" dirty="0" smtClean="0"/>
          </a:p>
          <a:p>
            <a:pPr marL="0" lvl="0" indent="0">
              <a:buNone/>
            </a:pPr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209005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38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S</a:t>
            </a:r>
            <a:r>
              <a:rPr lang="en-US" altLang="zh-CN" dirty="0" smtClean="0"/>
              <a:t>imulation assumptions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0805" y="1055378"/>
            <a:ext cx="8820472" cy="5785823"/>
          </a:xfrm>
        </p:spPr>
        <p:txBody>
          <a:bodyPr>
            <a:normAutofit fontScale="47500" lnSpcReduction="20000"/>
          </a:bodyPr>
          <a:lstStyle/>
          <a:p>
            <a:pPr lvl="0" hangingPunct="0"/>
            <a:r>
              <a:rPr lang="en-GB" altLang="zh-CN" sz="5100" dirty="0" smtClean="0"/>
              <a:t>NR </a:t>
            </a:r>
            <a:r>
              <a:rPr lang="en-GB" altLang="zh-CN" sz="5100" dirty="0"/>
              <a:t>S-SSB structure for NCP is as </a:t>
            </a:r>
            <a:r>
              <a:rPr lang="en-GB" altLang="zh-CN" sz="5100" dirty="0" smtClean="0"/>
              <a:t>follows</a:t>
            </a:r>
            <a:r>
              <a:rPr lang="en-GB" altLang="zh-CN" sz="5100" dirty="0"/>
              <a:t> </a:t>
            </a:r>
            <a:r>
              <a:rPr lang="en-GB" altLang="zh-CN" sz="5100" dirty="0" smtClean="0"/>
              <a:t>based on RAN1 agreements.</a:t>
            </a:r>
          </a:p>
          <a:p>
            <a:pPr marL="0" lvl="0" indent="0" hangingPunct="0">
              <a:buNone/>
            </a:pPr>
            <a:endParaRPr lang="en-GB" altLang="zh-CN" sz="5100" dirty="0" smtClean="0"/>
          </a:p>
          <a:p>
            <a:pPr marL="0" lvl="0" indent="0" hangingPunct="0">
              <a:buNone/>
            </a:pPr>
            <a:endParaRPr lang="zh-CN" altLang="zh-CN" sz="5100" dirty="0"/>
          </a:p>
          <a:p>
            <a:r>
              <a:rPr lang="en-US" altLang="zh-CN" sz="5100" dirty="0" smtClean="0"/>
              <a:t>Transmission power of S-PSS, S-SSS and PSBCH</a:t>
            </a:r>
          </a:p>
          <a:p>
            <a:pPr lvl="1"/>
            <a:r>
              <a:rPr lang="en-US" altLang="zh-CN" sz="5100" strike="sngStrike" dirty="0" smtClean="0">
                <a:solidFill>
                  <a:srgbClr val="FF0000"/>
                </a:solidFill>
              </a:rPr>
              <a:t>Option 1: Same PSD</a:t>
            </a:r>
          </a:p>
          <a:p>
            <a:pPr lvl="1"/>
            <a:r>
              <a:rPr lang="en-US" altLang="zh-CN" sz="5100" strike="sngStrike" dirty="0" smtClean="0">
                <a:solidFill>
                  <a:srgbClr val="FF0000"/>
                </a:solidFill>
              </a:rPr>
              <a:t>Option 2: </a:t>
            </a:r>
            <a:r>
              <a:rPr lang="en-US" altLang="zh-CN" sz="5100" dirty="0" smtClean="0"/>
              <a:t>The transmission power of S-PSS and S-SSS equals to that of PSBCH</a:t>
            </a:r>
          </a:p>
          <a:p>
            <a:r>
              <a:rPr lang="en-US" altLang="zh-CN" sz="5100" dirty="0" smtClean="0"/>
              <a:t>MPR for S-PSS, S-SSS and PSBCH</a:t>
            </a:r>
          </a:p>
          <a:p>
            <a:pPr lvl="1"/>
            <a:r>
              <a:rPr lang="en-US" altLang="zh-CN" sz="5100" dirty="0"/>
              <a:t>Option 1: Same </a:t>
            </a:r>
            <a:r>
              <a:rPr lang="en-US" altLang="zh-CN" sz="5100" dirty="0" smtClean="0"/>
              <a:t>MPR for </a:t>
            </a:r>
            <a:r>
              <a:rPr lang="en-US" altLang="zh-CN" sz="5100" dirty="0"/>
              <a:t>S-PSS, S-SSS and </a:t>
            </a:r>
            <a:r>
              <a:rPr lang="en-US" altLang="zh-CN" sz="5100" dirty="0" smtClean="0"/>
              <a:t>PSBCH</a:t>
            </a:r>
          </a:p>
          <a:p>
            <a:pPr lvl="1"/>
            <a:r>
              <a:rPr lang="en-US" altLang="zh-CN" sz="5100" dirty="0">
                <a:solidFill>
                  <a:srgbClr val="FF0000"/>
                </a:solidFill>
              </a:rPr>
              <a:t>Option 2: Different </a:t>
            </a:r>
            <a:r>
              <a:rPr lang="en-US" altLang="zh-CN" sz="5100" dirty="0" smtClean="0">
                <a:solidFill>
                  <a:srgbClr val="FF0000"/>
                </a:solidFill>
              </a:rPr>
              <a:t>MPRs </a:t>
            </a:r>
            <a:r>
              <a:rPr lang="en-US" altLang="zh-CN" sz="5100" dirty="0" smtClean="0">
                <a:solidFill>
                  <a:srgbClr val="FF0000"/>
                </a:solidFill>
              </a:rPr>
              <a:t>between </a:t>
            </a:r>
            <a:r>
              <a:rPr lang="en-US" altLang="zh-CN" sz="5100" dirty="0" smtClean="0">
                <a:solidFill>
                  <a:srgbClr val="FF0000"/>
                </a:solidFill>
              </a:rPr>
              <a:t>S-SSS </a:t>
            </a:r>
            <a:r>
              <a:rPr lang="en-US" altLang="zh-CN" sz="5100" dirty="0">
                <a:solidFill>
                  <a:srgbClr val="FF0000"/>
                </a:solidFill>
              </a:rPr>
              <a:t>and </a:t>
            </a:r>
            <a:r>
              <a:rPr lang="en-US" altLang="zh-CN" sz="5100" dirty="0" smtClean="0">
                <a:solidFill>
                  <a:srgbClr val="FF0000"/>
                </a:solidFill>
              </a:rPr>
              <a:t>PSBCH/P-SSS</a:t>
            </a:r>
            <a:endParaRPr lang="en-US" altLang="zh-CN" sz="5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5100" strike="sngStrike" dirty="0" smtClean="0">
                <a:solidFill>
                  <a:srgbClr val="FF0000"/>
                </a:solidFill>
              </a:rPr>
              <a:t>RAN4 could discuss simulation assumptions based on the above options.</a:t>
            </a:r>
            <a:r>
              <a:rPr lang="en-US" altLang="zh-CN" sz="5100" dirty="0" smtClean="0">
                <a:solidFill>
                  <a:srgbClr val="FF0000"/>
                </a:solidFill>
              </a:rPr>
              <a:t> </a:t>
            </a:r>
            <a:endParaRPr lang="en-US" altLang="zh-CN" sz="5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5100" dirty="0" smtClean="0">
                <a:solidFill>
                  <a:srgbClr val="FF0000"/>
                </a:solidFill>
              </a:rPr>
              <a:t>RAN4 evaluate whether or not apply same MPR between SSSS (gold-sequence) and P-SSS(m-sequence)</a:t>
            </a:r>
            <a:r>
              <a:rPr lang="en-US" altLang="zh-CN" sz="5100" dirty="0" smtClean="0"/>
              <a:t>. </a:t>
            </a:r>
            <a:endParaRPr lang="en-US" altLang="zh-CN" sz="5100" dirty="0"/>
          </a:p>
          <a:p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38" y="1675827"/>
            <a:ext cx="8064896" cy="8056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178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zh-CN" sz="2600" dirty="0" smtClean="0"/>
              <a:t>R4-2001215, Summary </a:t>
            </a:r>
            <a:r>
              <a:rPr lang="en-US" altLang="zh-CN" sz="2600" dirty="0"/>
              <a:t>on E-mail discussion for NR V2X</a:t>
            </a:r>
            <a:r>
              <a:rPr lang="de-DE" altLang="zh-CN" sz="2600" dirty="0"/>
              <a:t>, </a:t>
            </a:r>
            <a:r>
              <a:rPr lang="en-US" altLang="ko-KR" sz="2600" dirty="0"/>
              <a:t>LG </a:t>
            </a:r>
            <a:r>
              <a:rPr lang="en-US" altLang="ko-KR" sz="2600" dirty="0" smtClean="0"/>
              <a:t>Electronics</a:t>
            </a:r>
          </a:p>
          <a:p>
            <a:r>
              <a:rPr lang="en-GB" altLang="zh-CN" sz="2600" smtClean="0"/>
              <a:t>R4-2001085, [V2X] TP </a:t>
            </a:r>
            <a:r>
              <a:rPr lang="en-GB" altLang="zh-CN" sz="2600" dirty="0" smtClean="0"/>
              <a:t>on S-SSB MPR requirements for NR V2X in band n47, </a:t>
            </a:r>
            <a:r>
              <a:rPr lang="en-US" altLang="ko-KR" sz="2600" dirty="0" smtClean="0"/>
              <a:t>Huawei, </a:t>
            </a:r>
            <a:r>
              <a:rPr lang="en-US" altLang="ko-KR" sz="2600" dirty="0" err="1" smtClean="0"/>
              <a:t>HiSilicon</a:t>
            </a:r>
            <a:r>
              <a:rPr lang="en-US" altLang="ko-KR" sz="2600" dirty="0" smtClean="0"/>
              <a:t> </a:t>
            </a:r>
            <a:endParaRPr lang="en-GB" altLang="zh-CN" sz="2600" dirty="0" smtClean="0"/>
          </a:p>
          <a:p>
            <a:r>
              <a:rPr lang="en-GB" altLang="zh-CN" sz="2600" dirty="0" smtClean="0"/>
              <a:t>R4-2002685</a:t>
            </a:r>
            <a:r>
              <a:rPr lang="en-GB" altLang="zh-CN" sz="2600" dirty="0"/>
              <a:t>, Email discussion summary for RAN4#94e_#11_5G_V2X_NRSL_UE_TX, </a:t>
            </a:r>
            <a:r>
              <a:rPr lang="en-US" altLang="ko-KR" sz="2600" dirty="0"/>
              <a:t>LG Electronics</a:t>
            </a:r>
          </a:p>
          <a:p>
            <a:endParaRPr lang="zh-CN" altLang="zh-CN" sz="2800" dirty="0"/>
          </a:p>
          <a:p>
            <a:endParaRPr lang="en-US" altLang="ko-KR" sz="2600" dirty="0" smtClean="0">
              <a:solidFill>
                <a:srgbClr val="FF0000"/>
              </a:solidFill>
            </a:endParaRPr>
          </a:p>
          <a:p>
            <a:endParaRPr lang="en-US" altLang="zh-CN" sz="2600" dirty="0" smtClean="0"/>
          </a:p>
          <a:p>
            <a:endParaRPr lang="en-US" altLang="zh-CN" dirty="0" smtClean="0"/>
          </a:p>
          <a:p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347</Words>
  <Application>Microsoft Office PowerPoint</Application>
  <PresentationFormat>화면 슬라이드 쇼(4:3)</PresentationFormat>
  <Paragraphs>41</Paragraphs>
  <Slides>6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SimSun</vt:lpstr>
      <vt:lpstr>맑은 고딕</vt:lpstr>
      <vt:lpstr>Arial</vt:lpstr>
      <vt:lpstr>Calibri</vt:lpstr>
      <vt:lpstr>Office 主题</vt:lpstr>
      <vt:lpstr>WF on MPR on S-SSB simulation assumptions and parameters</vt:lpstr>
      <vt:lpstr>Background</vt:lpstr>
      <vt:lpstr>MPR for S-SSB transmission</vt:lpstr>
      <vt:lpstr>Way Forward</vt:lpstr>
      <vt:lpstr>Simulation assumptions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Suhwan Lim</cp:lastModifiedBy>
  <cp:revision>124</cp:revision>
  <dcterms:modified xsi:type="dcterms:W3CDTF">2020-03-03T03:17:49Z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(3)tjsyV03Vw82e8N0z2DAOqO8Xlep3FcgseZXlUzLQOdWwUQpj/hmbXP63uW3YNKC6K9S6up4P
ecYz2e/rfLwu2rgCVZe6zeK5IkNwL8PpYApPpRLW/aeRgQFICpu0eWll/f9UeeUyJiPUQXS5
o7CRMWa9v8eGPUNDACXAsExxvwjKNn7L6/pjQlsgZ/5OIz2SbLOMq2isIDHZGRAqopXmoAxI
2lmwiCq2u/fzZT7Bgp</vt:lpwstr>
  </property>
  <property fmtid="{D5CDD505-2E9C-101B-9397-08002B2CF9AE}" pid="3" name="_2015_ms_pID_7253431">
    <vt:lpwstr>GCDvmMTJBYrQSbEO0au1wmWLzJwLyTyTlmnYf0yV7NmZZSnyw93iGS
LRlWzkkXO8xSKsPpTdPaDwXgll02b/9i//yRKkeHcDRrjtHOk7jBvf/Z8Uq8Q0KWJPRqbNi3
KuFe9X1ag5s++4H7grkIou+AfRHLtTFQMfl4wCoALXc9Al1KO6NagHA74Joa7/OjXGQjoF1X
meaSYsbEI7TP0J7h0gcx4uXMNxm8uFs0E9qi</vt:lpwstr>
  </property>
  <property fmtid="{D5CDD505-2E9C-101B-9397-08002B2CF9AE}" pid="4" name="_2015_ms_pID_7253432">
    <vt:lpwstr>Tg==</vt:lpwstr>
  </property>
</Properties>
</file>