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6" r:id="rId6"/>
    <p:sldId id="271" r:id="rId7"/>
    <p:sldId id="273" r:id="rId8"/>
    <p:sldId id="274" r:id="rId9"/>
    <p:sldId id="258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69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E9B5-9947-4AD8-8306-3C6BA6EC8D1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316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20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>
            <a:normAutofit/>
          </a:bodyPr>
          <a:lstStyle/>
          <a:p>
            <a:r>
              <a:rPr lang="en-US" altLang="zh-CN" dirty="0"/>
              <a:t>WF on MPR on S-SSB simulation assumptions and parameters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Agenda item: 8.4.4.1</a:t>
            </a:r>
          </a:p>
          <a:p>
            <a:r>
              <a:rPr lang="en-US" altLang="zh-CN" dirty="0" smtClean="0">
                <a:solidFill>
                  <a:schemeClr val="tx1"/>
                </a:solidFill>
              </a:rPr>
              <a:t>Source: CATT,…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#94-e	</a:t>
            </a:r>
            <a:r>
              <a:rPr lang="en-GB" altLang="zh-CN" sz="2400" b="1" dirty="0" smtClean="0"/>
              <a:t>                                     R4-2002759</a:t>
            </a:r>
            <a:endParaRPr lang="zh-CN" altLang="zh-CN" sz="2400" dirty="0"/>
          </a:p>
          <a:p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zh-CN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525963"/>
          </a:xfrm>
        </p:spPr>
        <p:txBody>
          <a:bodyPr>
            <a:normAutofit/>
          </a:bodyPr>
          <a:lstStyle/>
          <a:p>
            <a:pPr hangingPunct="0"/>
            <a:r>
              <a:rPr lang="en-GB" altLang="zh-CN" sz="3000" dirty="0" smtClean="0"/>
              <a:t>In last RAN4#93 </a:t>
            </a:r>
            <a:r>
              <a:rPr lang="en-GB" altLang="zh-CN" sz="3000" dirty="0"/>
              <a:t>meetings and e-mail discussion, RAN4 </a:t>
            </a:r>
            <a:r>
              <a:rPr lang="en-GB" altLang="zh-CN" sz="3000" dirty="0" smtClean="0"/>
              <a:t>discussed </a:t>
            </a:r>
            <a:r>
              <a:rPr lang="en-GB" altLang="zh-CN" sz="3000" dirty="0"/>
              <a:t>the general MPR simulation assumptions for </a:t>
            </a:r>
            <a:r>
              <a:rPr lang="en-GB" altLang="zh-CN" sz="3000"/>
              <a:t>NR </a:t>
            </a:r>
            <a:r>
              <a:rPr lang="en-GB" altLang="zh-CN" sz="3000" smtClean="0"/>
              <a:t>V2X.</a:t>
            </a:r>
            <a:endParaRPr lang="en-GB" altLang="zh-CN" sz="3000" dirty="0" smtClean="0"/>
          </a:p>
          <a:p>
            <a:pPr hangingPunct="0"/>
            <a:r>
              <a:rPr lang="en-GB" altLang="zh-CN" sz="3000" dirty="0" smtClean="0"/>
              <a:t>In RAN4#94e meeting</a:t>
            </a:r>
            <a:r>
              <a:rPr lang="en-US" altLang="zh-CN" sz="3000" dirty="0" smtClean="0"/>
              <a:t>, companies provide simulation evaluations </a:t>
            </a:r>
            <a:r>
              <a:rPr lang="en-GB" altLang="zh-CN" sz="3000" dirty="0"/>
              <a:t>to specify MP</a:t>
            </a:r>
            <a:r>
              <a:rPr lang="en-US" altLang="zh-CN" sz="3000" dirty="0"/>
              <a:t>R requirements for S-SSB </a:t>
            </a:r>
            <a:r>
              <a:rPr lang="en-US" altLang="zh-CN" sz="3000" dirty="0" smtClean="0"/>
              <a:t>transmission but without aligned simulation assumptions.</a:t>
            </a:r>
            <a:endParaRPr lang="en-GB" altLang="zh-CN" sz="3000" dirty="0" smtClean="0"/>
          </a:p>
        </p:txBody>
      </p:sp>
    </p:spTree>
    <p:extLst>
      <p:ext uri="{BB962C8B-B14F-4D97-AF65-F5344CB8AC3E}">
        <p14:creationId xmlns:p14="http://schemas.microsoft.com/office/powerpoint/2010/main" val="90785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MPR for S-SSB </a:t>
            </a:r>
            <a:r>
              <a:rPr lang="en-US" altLang="zh-CN" dirty="0" smtClean="0"/>
              <a:t>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dirty="0" smtClean="0"/>
              <a:t>During RAN4#94e meeting, MPR for S-SSB as a sub-topic was discussed in the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round. </a:t>
            </a:r>
            <a:r>
              <a:rPr lang="en-US" altLang="zh-CN" dirty="0"/>
              <a:t>T</a:t>
            </a:r>
            <a:r>
              <a:rPr lang="en-US" altLang="zh-CN" dirty="0" smtClean="0"/>
              <a:t>wo options are derived to specify MPR for S-SSB transmission. </a:t>
            </a:r>
          </a:p>
          <a:p>
            <a:pPr lvl="0"/>
            <a:r>
              <a:rPr lang="en-GB" altLang="zh-CN" dirty="0" smtClean="0"/>
              <a:t>Option1</a:t>
            </a:r>
            <a:r>
              <a:rPr lang="en-GB" altLang="zh-CN" dirty="0"/>
              <a:t>: Follow LTE V2X MPR for SSSS and follow NR </a:t>
            </a:r>
            <a:r>
              <a:rPr lang="en-GB" altLang="zh-CN" dirty="0" err="1"/>
              <a:t>Uu</a:t>
            </a:r>
            <a:r>
              <a:rPr lang="en-GB" altLang="zh-CN" dirty="0"/>
              <a:t> MPR for PSBCH and PSSS. </a:t>
            </a:r>
            <a:endParaRPr lang="zh-CN" altLang="zh-CN" dirty="0"/>
          </a:p>
          <a:p>
            <a:pPr lvl="0"/>
            <a:r>
              <a:rPr lang="en-GB" altLang="zh-CN" dirty="0"/>
              <a:t>Option2: RAN4 need MPR evaluation campaign for S-SSB transmission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Above </a:t>
            </a:r>
            <a:r>
              <a:rPr lang="en-US" altLang="zh-CN" dirty="0"/>
              <a:t>two options will be further discussed </a:t>
            </a:r>
            <a:r>
              <a:rPr lang="en-US" altLang="zh-CN" dirty="0" smtClean="0"/>
              <a:t>in the </a:t>
            </a:r>
            <a:r>
              <a:rPr lang="en-US" altLang="zh-CN" dirty="0"/>
              <a:t>2</a:t>
            </a:r>
            <a:r>
              <a:rPr lang="en-US" altLang="zh-CN" baseline="30000" dirty="0"/>
              <a:t>nd</a:t>
            </a:r>
            <a:r>
              <a:rPr lang="en-US" altLang="zh-CN" dirty="0"/>
              <a:t> round.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64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Way Forward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1540" y="1484784"/>
            <a:ext cx="8280920" cy="492514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CN" sz="3000" dirty="0" smtClean="0"/>
              <a:t>Companies are encouraged to provide comments for the following issues in the 2</a:t>
            </a:r>
            <a:r>
              <a:rPr lang="en-US" altLang="zh-CN" sz="3000" baseline="30000" dirty="0" smtClean="0"/>
              <a:t>nd</a:t>
            </a:r>
            <a:r>
              <a:rPr lang="en-US" altLang="zh-CN" sz="3000" dirty="0" smtClean="0"/>
              <a:t> round discussion:</a:t>
            </a:r>
          </a:p>
          <a:p>
            <a:r>
              <a:rPr lang="en-US" altLang="zh-CN" sz="3000" dirty="0" smtClean="0"/>
              <a:t>Whether LTE V2X or NR </a:t>
            </a:r>
            <a:r>
              <a:rPr lang="en-US" altLang="zh-CN" sz="3000" dirty="0" err="1" smtClean="0"/>
              <a:t>Uu</a:t>
            </a:r>
            <a:r>
              <a:rPr lang="en-US" altLang="zh-CN" sz="3000" dirty="0" smtClean="0"/>
              <a:t> requirements can be used for NR V2X </a:t>
            </a:r>
            <a:r>
              <a:rPr lang="en-US" altLang="zh-CN" sz="3000" dirty="0" smtClean="0"/>
              <a:t>S-SSB</a:t>
            </a:r>
          </a:p>
          <a:p>
            <a:pPr lvl="1"/>
            <a:r>
              <a:rPr lang="en-US" altLang="zh-CN" sz="2600" dirty="0" smtClean="0">
                <a:solidFill>
                  <a:srgbClr val="00B050"/>
                </a:solidFill>
              </a:rPr>
              <a:t>QCOM : no they can’t</a:t>
            </a:r>
            <a:endParaRPr lang="en-US" altLang="zh-CN" sz="2600" dirty="0" smtClean="0">
              <a:solidFill>
                <a:srgbClr val="00B050"/>
              </a:solidFill>
            </a:endParaRPr>
          </a:p>
          <a:p>
            <a:r>
              <a:rPr lang="en-US" altLang="zh-CN" sz="3000" dirty="0" smtClean="0"/>
              <a:t>RAN4 need to align the simulation assumptions for S-SSB transmission if not. The MPR requirements for S-SSB will be determined by simulation results</a:t>
            </a:r>
            <a:r>
              <a:rPr lang="en-US" altLang="zh-CN" sz="3000" dirty="0" smtClean="0"/>
              <a:t>.</a:t>
            </a:r>
          </a:p>
          <a:p>
            <a:pPr lvl="1"/>
            <a:r>
              <a:rPr lang="en-US" altLang="zh-CN" sz="2600" dirty="0" smtClean="0">
                <a:solidFill>
                  <a:srgbClr val="00B050"/>
                </a:solidFill>
              </a:rPr>
              <a:t>QCOM: We agree</a:t>
            </a:r>
            <a:endParaRPr lang="en-US" altLang="zh-CN" sz="26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altLang="zh-CN" sz="2800" dirty="0" smtClean="0"/>
          </a:p>
          <a:p>
            <a:pPr marL="0" lvl="0" indent="0">
              <a:buNone/>
            </a:pPr>
            <a:endParaRPr lang="en-US" altLang="zh-CN" sz="1800" dirty="0" smtClean="0"/>
          </a:p>
        </p:txBody>
      </p:sp>
    </p:spTree>
    <p:extLst>
      <p:ext uri="{BB962C8B-B14F-4D97-AF65-F5344CB8AC3E}">
        <p14:creationId xmlns:p14="http://schemas.microsoft.com/office/powerpoint/2010/main" val="209005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385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/>
              <a:t>S</a:t>
            </a:r>
            <a:r>
              <a:rPr lang="en-US" altLang="zh-CN" dirty="0" smtClean="0"/>
              <a:t>imulation assumptions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0805" y="1055378"/>
            <a:ext cx="8820472" cy="5785823"/>
          </a:xfrm>
        </p:spPr>
        <p:txBody>
          <a:bodyPr>
            <a:normAutofit fontScale="40000" lnSpcReduction="20000"/>
          </a:bodyPr>
          <a:lstStyle/>
          <a:p>
            <a:pPr lvl="0" hangingPunct="0"/>
            <a:r>
              <a:rPr lang="en-GB" altLang="zh-CN" sz="5100" dirty="0" smtClean="0"/>
              <a:t>NR </a:t>
            </a:r>
            <a:r>
              <a:rPr lang="en-GB" altLang="zh-CN" sz="5100" dirty="0"/>
              <a:t>S-SSB structure for NCP is as </a:t>
            </a:r>
            <a:r>
              <a:rPr lang="en-GB" altLang="zh-CN" sz="5100" dirty="0" smtClean="0"/>
              <a:t>follows</a:t>
            </a:r>
            <a:r>
              <a:rPr lang="en-GB" altLang="zh-CN" sz="5100" dirty="0"/>
              <a:t> </a:t>
            </a:r>
            <a:r>
              <a:rPr lang="en-GB" altLang="zh-CN" sz="5100" dirty="0" smtClean="0"/>
              <a:t>based on RAN1 agreements.</a:t>
            </a:r>
          </a:p>
          <a:p>
            <a:pPr marL="0" lvl="0" indent="0" hangingPunct="0">
              <a:buNone/>
            </a:pPr>
            <a:endParaRPr lang="en-GB" altLang="zh-CN" sz="5100" dirty="0" smtClean="0"/>
          </a:p>
          <a:p>
            <a:pPr marL="0" lvl="0" indent="0" hangingPunct="0">
              <a:buNone/>
            </a:pPr>
            <a:endParaRPr lang="zh-CN" altLang="zh-CN" sz="5100" dirty="0"/>
          </a:p>
          <a:p>
            <a:r>
              <a:rPr lang="en-US" altLang="zh-CN" sz="5100" dirty="0" smtClean="0"/>
              <a:t>Transmission power of S-PSS, S-SSS and PSBCH</a:t>
            </a:r>
          </a:p>
          <a:p>
            <a:pPr lvl="1"/>
            <a:r>
              <a:rPr lang="en-US" altLang="zh-CN" sz="5100" dirty="0" smtClean="0"/>
              <a:t>Option 1: Same PSD</a:t>
            </a:r>
          </a:p>
          <a:p>
            <a:pPr lvl="1"/>
            <a:r>
              <a:rPr lang="en-US" altLang="zh-CN" sz="5100" dirty="0" smtClean="0"/>
              <a:t>Option 2: The transmission power of S-PSS and S-SSS equals to that of </a:t>
            </a:r>
            <a:r>
              <a:rPr lang="en-US" altLang="zh-CN" sz="5100" dirty="0" smtClean="0"/>
              <a:t>PSBCH</a:t>
            </a:r>
          </a:p>
          <a:p>
            <a:pPr lvl="1"/>
            <a:r>
              <a:rPr lang="en-US" altLang="zh-CN" sz="5100" dirty="0" smtClean="0">
                <a:solidFill>
                  <a:srgbClr val="00B050"/>
                </a:solidFill>
              </a:rPr>
              <a:t>QCOM: we do not have a preference at this time</a:t>
            </a:r>
            <a:endParaRPr lang="en-US" altLang="zh-CN" sz="5100" dirty="0" smtClean="0">
              <a:solidFill>
                <a:srgbClr val="00B050"/>
              </a:solidFill>
            </a:endParaRPr>
          </a:p>
          <a:p>
            <a:r>
              <a:rPr lang="en-US" altLang="zh-CN" sz="5100" dirty="0" smtClean="0"/>
              <a:t>MPR for S-PSS, S-SSS and PSBCH</a:t>
            </a:r>
          </a:p>
          <a:p>
            <a:pPr lvl="1"/>
            <a:r>
              <a:rPr lang="en-US" altLang="zh-CN" sz="5100" dirty="0"/>
              <a:t>Option 1: Same </a:t>
            </a:r>
            <a:r>
              <a:rPr lang="en-US" altLang="zh-CN" sz="5100" dirty="0" smtClean="0"/>
              <a:t>MPR for </a:t>
            </a:r>
            <a:r>
              <a:rPr lang="en-US" altLang="zh-CN" sz="5100" dirty="0"/>
              <a:t>S-PSS, S-SSS and </a:t>
            </a:r>
            <a:r>
              <a:rPr lang="en-US" altLang="zh-CN" sz="5100" dirty="0" smtClean="0"/>
              <a:t>PSBCH</a:t>
            </a:r>
          </a:p>
          <a:p>
            <a:pPr lvl="2"/>
            <a:r>
              <a:rPr lang="en-US" altLang="zh-CN" sz="4700" dirty="0" smtClean="0">
                <a:solidFill>
                  <a:srgbClr val="00B050"/>
                </a:solidFill>
              </a:rPr>
              <a:t>QCOM: We prefer option 1. These waveforms are statistically similar so there is no advantage to specifying them separately. Also this would avoid unneeded simulation complexity.</a:t>
            </a:r>
            <a:endParaRPr lang="en-US" altLang="zh-CN" sz="4700" dirty="0" smtClean="0">
              <a:solidFill>
                <a:srgbClr val="00B050"/>
              </a:solidFill>
            </a:endParaRPr>
          </a:p>
          <a:p>
            <a:pPr lvl="1"/>
            <a:r>
              <a:rPr lang="en-US" altLang="zh-CN" sz="5100" dirty="0"/>
              <a:t>Option 2: Different </a:t>
            </a:r>
            <a:r>
              <a:rPr lang="en-US" altLang="zh-CN" sz="5100" dirty="0" smtClean="0"/>
              <a:t>MPRs for </a:t>
            </a:r>
            <a:r>
              <a:rPr lang="en-US" altLang="zh-CN" sz="5100" dirty="0"/>
              <a:t>S-PSS, S-SSS and </a:t>
            </a:r>
            <a:r>
              <a:rPr lang="en-US" altLang="zh-CN" sz="5100" dirty="0" smtClean="0"/>
              <a:t>PSBCH</a:t>
            </a:r>
          </a:p>
          <a:p>
            <a:pPr lvl="2"/>
            <a:r>
              <a:rPr lang="en-US" altLang="zh-CN" sz="4700" dirty="0" smtClean="0">
                <a:solidFill>
                  <a:srgbClr val="00B050"/>
                </a:solidFill>
              </a:rPr>
              <a:t>QCOM: If option 2 is chosen, waveforms with all SPSS, all SSSS must be acceptable to simplify the sim process. Our view the end result will be the same.</a:t>
            </a:r>
            <a:endParaRPr lang="en-US" altLang="zh-CN" sz="47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CN" sz="5100" dirty="0" smtClean="0"/>
              <a:t>RAN4 could discuss simulation assumptions based on the above options. </a:t>
            </a:r>
          </a:p>
          <a:p>
            <a:pPr marL="0" indent="0">
              <a:buNone/>
            </a:pPr>
            <a:endParaRPr lang="en-US" altLang="zh-CN" sz="5100" dirty="0" smtClean="0"/>
          </a:p>
          <a:p>
            <a:endParaRPr lang="zh-CN" altLang="en-US" dirty="0"/>
          </a:p>
        </p:txBody>
      </p:sp>
      <p:pic>
        <p:nvPicPr>
          <p:cNvPr id="4" name="图片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7416824" cy="5175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1781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zh-CN" sz="2600" dirty="0" smtClean="0"/>
              <a:t>R4-2001215, Summary </a:t>
            </a:r>
            <a:r>
              <a:rPr lang="en-US" altLang="zh-CN" sz="2600" dirty="0"/>
              <a:t>on E-mail discussion for NR V2X</a:t>
            </a:r>
            <a:r>
              <a:rPr lang="de-DE" altLang="zh-CN" sz="2600" dirty="0"/>
              <a:t>, </a:t>
            </a:r>
            <a:r>
              <a:rPr lang="en-US" altLang="ko-KR" sz="2600" dirty="0"/>
              <a:t>LG </a:t>
            </a:r>
            <a:r>
              <a:rPr lang="en-US" altLang="ko-KR" sz="2600" dirty="0" smtClean="0"/>
              <a:t>Electronics</a:t>
            </a:r>
          </a:p>
          <a:p>
            <a:r>
              <a:rPr lang="en-GB" altLang="zh-CN" sz="2600" smtClean="0"/>
              <a:t>R4-2001085, [V2X] TP </a:t>
            </a:r>
            <a:r>
              <a:rPr lang="en-GB" altLang="zh-CN" sz="2600" dirty="0" smtClean="0"/>
              <a:t>on S-SSB MPR requirements for NR V2X in band n47, </a:t>
            </a:r>
            <a:r>
              <a:rPr lang="en-US" altLang="ko-KR" sz="2600" dirty="0" smtClean="0"/>
              <a:t>Huawei, </a:t>
            </a:r>
            <a:r>
              <a:rPr lang="en-US" altLang="ko-KR" sz="2600" dirty="0" err="1" smtClean="0"/>
              <a:t>HiSilicon</a:t>
            </a:r>
            <a:r>
              <a:rPr lang="en-US" altLang="ko-KR" sz="2600" dirty="0" smtClean="0"/>
              <a:t> </a:t>
            </a:r>
            <a:endParaRPr lang="en-GB" altLang="zh-CN" sz="2600" dirty="0" smtClean="0"/>
          </a:p>
          <a:p>
            <a:r>
              <a:rPr lang="en-GB" altLang="zh-CN" sz="2600" dirty="0" smtClean="0"/>
              <a:t>R4-2002685</a:t>
            </a:r>
            <a:r>
              <a:rPr lang="en-GB" altLang="zh-CN" sz="2600" dirty="0"/>
              <a:t>, Email discussion summary for RAN4#94e_#11_5G_V2X_NRSL_UE_TX, </a:t>
            </a:r>
            <a:r>
              <a:rPr lang="en-US" altLang="ko-KR" sz="2600" dirty="0"/>
              <a:t>LG Electronics</a:t>
            </a:r>
          </a:p>
          <a:p>
            <a:endParaRPr lang="zh-CN" altLang="zh-CN" sz="2800" dirty="0"/>
          </a:p>
          <a:p>
            <a:endParaRPr lang="en-US" altLang="ko-KR" sz="2600" dirty="0" smtClean="0">
              <a:solidFill>
                <a:srgbClr val="FF0000"/>
              </a:solidFill>
            </a:endParaRPr>
          </a:p>
          <a:p>
            <a:endParaRPr lang="en-US" altLang="zh-CN" sz="2600" dirty="0" smtClean="0"/>
          </a:p>
          <a:p>
            <a:endParaRPr lang="en-US" altLang="zh-CN" dirty="0" smtClean="0"/>
          </a:p>
          <a:p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29b35b928c485af2a9a6937f2baa004c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a764867d0b792f6ea12d91a489ea7e7c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904E77-8657-4835-AC9F-D461D6DCD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1B9C40-8A96-448B-A5F2-D02B973B20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CF1FAF-928A-476C-9EEE-0D3F92489D68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ba37140e-f4c5-4a6c-a9b4-20a691ce6c8a"/>
    <ds:schemaRef ds:uri="cc9c437c-ae0c-4066-8d90-a0f7de7861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420</Words>
  <Application>Microsoft Office PowerPoint</Application>
  <PresentationFormat>On-screen Show (4:3)</PresentationFormat>
  <Paragraphs>44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Malgun Gothic</vt:lpstr>
      <vt:lpstr>SimSun</vt:lpstr>
      <vt:lpstr>Arial</vt:lpstr>
      <vt:lpstr>Calibri</vt:lpstr>
      <vt:lpstr>Office 主题</vt:lpstr>
      <vt:lpstr>WF on MPR on S-SSB simulation assumptions and parameters</vt:lpstr>
      <vt:lpstr>Background</vt:lpstr>
      <vt:lpstr>MPR for S-SSB transmission</vt:lpstr>
      <vt:lpstr>Way Forward</vt:lpstr>
      <vt:lpstr>Simulation assumptions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>Phil Coan</dc:creator>
  <cp:lastModifiedBy>Phil Coan</cp:lastModifiedBy>
  <cp:revision>124</cp:revision>
  <dcterms:modified xsi:type="dcterms:W3CDTF">2020-03-04T12:28:12Z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(3)tjsyV03Vw82e8N0z2DAOqO8Xlep3FcgseZXlUzLQOdWwUQpj/hmbXP63uW3YNKC6K9S6up4P
ecYz2e/rfLwu2rgCVZe6zeK5IkNwL8PpYApPpRLW/aeRgQFICpu0eWll/f9UeeUyJiPUQXS5
o7CRMWa9v8eGPUNDACXAsExxvwjKNn7L6/pjQlsgZ/5OIz2SbLOMq2isIDHZGRAqopXmoAxI
2lmwiCq2u/fzZT7Bgp</vt:lpwstr>
  </property>
  <property fmtid="{D5CDD505-2E9C-101B-9397-08002B2CF9AE}" pid="3" name="_2015_ms_pID_7253431">
    <vt:lpwstr>GCDvmMTJBYrQSbEO0au1wmWLzJwLyTyTlmnYf0yV7NmZZSnyw93iGS
LRlWzkkXO8xSKsPpTdPaDwXgll02b/9i//yRKkeHcDRrjtHOk7jBvf/Z8Uq8Q0KWJPRqbNi3
KuFe9X1ag5s++4H7grkIou+AfRHLtTFQMfl4wCoALXc9Al1KO6NagHA74Joa7/OjXGQjoF1X
meaSYsbEI7TP0J7h0gcx4uXMNxm8uFs0E9qi</vt:lpwstr>
  </property>
  <property fmtid="{D5CDD505-2E9C-101B-9397-08002B2CF9AE}" pid="4" name="_2015_ms_pID_7253432">
    <vt:lpwstr>Tg==</vt:lpwstr>
  </property>
  <property fmtid="{D5CDD505-2E9C-101B-9397-08002B2CF9AE}" pid="5" name="ContentTypeId">
    <vt:lpwstr>0x010100EB28163D68FE8E4D9361964FDD814FC4</vt:lpwstr>
  </property>
</Properties>
</file>