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6" r:id="rId6"/>
    <p:sldId id="263" r:id="rId7"/>
    <p:sldId id="269" r:id="rId8"/>
    <p:sldId id="268" r:id="rId9"/>
    <p:sldId id="25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0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40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03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0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MPR/A-MPR simulation assumptions and parameters for simultaneous PSFCH transmission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Huawei,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R4-2002758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hangingPunct="0"/>
            <a:r>
              <a:rPr lang="en-US" altLang="zh-CN" sz="2400" dirty="0"/>
              <a:t>In last RAN4 #93 </a:t>
            </a:r>
            <a:r>
              <a:rPr lang="en-US" altLang="zh-CN" sz="2400" dirty="0" smtClean="0"/>
              <a:t>meeting and e-mail discussion, </a:t>
            </a:r>
            <a:r>
              <a:rPr lang="en-US" altLang="zh-CN" sz="2400" dirty="0"/>
              <a:t>we discussed the basic simulation assumption of the required MPR levels </a:t>
            </a:r>
            <a:r>
              <a:rPr lang="en-US" altLang="zh-CN" sz="2400" dirty="0" smtClean="0"/>
              <a:t>for simultaneous </a:t>
            </a:r>
            <a:r>
              <a:rPr lang="en-US" altLang="zh-CN" sz="2400" dirty="0"/>
              <a:t>PSFCH transmission </a:t>
            </a:r>
            <a:r>
              <a:rPr lang="en-US" altLang="zh-CN" sz="2400" dirty="0" smtClean="0"/>
              <a:t>of multiple feedbacks.</a:t>
            </a:r>
            <a:endParaRPr lang="zh-CN" altLang="zh-CN" sz="2400" dirty="0"/>
          </a:p>
          <a:p>
            <a:pPr algn="just"/>
            <a:r>
              <a:rPr lang="en-US" altLang="zh-CN" sz="2400" dirty="0" smtClean="0"/>
              <a:t>In RAN4#94e, companies provide the simulation results. There are two options for this sub-topic which is recorded in first round summary R4-2002685.</a:t>
            </a:r>
          </a:p>
          <a:p>
            <a:pPr lvl="1" algn="just"/>
            <a:r>
              <a:rPr lang="en-GB" altLang="zh-CN" sz="2000" dirty="0"/>
              <a:t>Option1: Up to 5dB MPR for 2-5 user simultaneous PSFCH transmission with non-contiguous RB allocation.</a:t>
            </a:r>
            <a:endParaRPr lang="zh-CN" altLang="zh-CN" sz="2000" dirty="0"/>
          </a:p>
          <a:p>
            <a:pPr lvl="1" algn="just"/>
            <a:r>
              <a:rPr lang="en-GB" altLang="zh-CN" sz="2000" dirty="0"/>
              <a:t>Option2: </a:t>
            </a:r>
            <a:r>
              <a:rPr lang="en-US" altLang="zh-CN" sz="2000" dirty="0"/>
              <a:t>Proposed equation for MPR requirements (up to 10.1dB) for simultaneous PSFCH transmission with non-contiguous RB allocation. </a:t>
            </a:r>
            <a:endParaRPr lang="en-US" altLang="zh-CN" sz="2000" dirty="0" smtClean="0"/>
          </a:p>
          <a:p>
            <a:pPr algn="just"/>
            <a:r>
              <a:rPr lang="en-US" altLang="zh-CN" sz="2400" dirty="0"/>
              <a:t>In </a:t>
            </a:r>
            <a:r>
              <a:rPr lang="en-US" altLang="zh-CN" sz="2400" dirty="0" smtClean="0"/>
              <a:t>order to be aligned with each other, the simulation assumption and parameters for PSFCH are further proposed.</a:t>
            </a:r>
            <a:endParaRPr lang="en-US" altLang="zh-CN" sz="2400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Assumption and parameters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35408"/>
              </p:ext>
            </p:extLst>
          </p:nvPr>
        </p:nvGraphicFramePr>
        <p:xfrm>
          <a:off x="395536" y="1124745"/>
          <a:ext cx="8507288" cy="569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87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parameter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Assumption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70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center frequency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2.7GHz/5.9GHz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86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Bandwidth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10/20/30/40MHz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numerology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15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kHz/30kHz/60kHz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Modulation for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QPSK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PSFCH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Arial" panose="020B0604020202020204" pitchFamily="34" charset="0"/>
                        </a:rPr>
                        <a:t>ZC sequence</a:t>
                      </a:r>
                      <a:endParaRPr lang="zh-CN" sz="18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Waveform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CP-OFDM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Carrier leakage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7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IQ image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25dBc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70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CIM3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45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or 60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dBc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012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ourier New" panose="02070309020205020404" pitchFamily="49" charset="0"/>
                        </a:rPr>
                        <a:t>PA calibration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Referring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 to </a:t>
                      </a:r>
                      <a:r>
                        <a:rPr lang="en-US" altLang="zh-CN" sz="1800" dirty="0" smtClean="0"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</a:rPr>
                        <a:t>PSSCH/PSCCH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57296"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Malgun Gothic" panose="020B0503020000020004" pitchFamily="34" charset="-127"/>
                          <a:cs typeface="+mn-cs"/>
                        </a:rPr>
                        <a:t>Structure of Slot</a:t>
                      </a: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  <a:p>
                      <a:pPr marL="0" algn="ctr" defTabSz="914400" rtl="0" eaLnBrk="1" latinLnBrk="0" hangingPunct="0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zh-CN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solidFill>
                            <a:srgbClr val="00B050"/>
                          </a:solidFill>
                        </a:rPr>
                        <a:t>Use the slot structure in R4-200125 table 3.2. </a:t>
                      </a:r>
                      <a:endParaRPr lang="zh-CN" altLang="zh-CN" sz="1800" kern="120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7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lvl="0" hangingPunct="0"/>
            <a:r>
              <a:rPr lang="en-US" altLang="zh-CN" sz="2400" dirty="0"/>
              <a:t>Both Non-contiguous PSFCH RB allocation and contiguous PSFCH allocation are </a:t>
            </a:r>
            <a:r>
              <a:rPr lang="en-US" altLang="zh-CN" sz="2400" dirty="0" smtClean="0"/>
              <a:t>allowed</a:t>
            </a:r>
          </a:p>
          <a:p>
            <a:pPr lvl="1" hangingPunct="0"/>
            <a:r>
              <a:rPr lang="en-US" altLang="zh-CN" sz="1800" dirty="0"/>
              <a:t>MPR will be derived by non-contiguous PSFCH RB </a:t>
            </a:r>
            <a:r>
              <a:rPr lang="en-US" altLang="zh-CN" sz="1800" dirty="0" smtClean="0"/>
              <a:t>allocation (N&gt;1)</a:t>
            </a:r>
            <a:endParaRPr lang="en-US" altLang="zh-CN" sz="1800" dirty="0"/>
          </a:p>
          <a:p>
            <a:pPr hangingPunct="0"/>
            <a:r>
              <a:rPr lang="en-US" altLang="zh-CN" sz="2400" dirty="0" smtClean="0">
                <a:solidFill>
                  <a:srgbClr val="00B050"/>
                </a:solidFill>
              </a:rPr>
              <a:t>Optional use of </a:t>
            </a:r>
            <a:r>
              <a:rPr lang="en-US" altLang="zh-CN" sz="2400" dirty="0" err="1" smtClean="0">
                <a:solidFill>
                  <a:srgbClr val="00B050"/>
                </a:solidFill>
              </a:rPr>
              <a:t>Ngap</a:t>
            </a:r>
            <a:r>
              <a:rPr lang="en-US" altLang="zh-CN" sz="2400" dirty="0" smtClean="0">
                <a:solidFill>
                  <a:srgbClr val="00B050"/>
                </a:solidFill>
              </a:rPr>
              <a:t> as defined in R4-200XXXX analyzing simulation analysis</a:t>
            </a:r>
            <a:endParaRPr lang="en-US" altLang="zh-CN" sz="2400" dirty="0" smtClean="0">
              <a:solidFill>
                <a:srgbClr val="00B050"/>
              </a:solidFill>
            </a:endParaRPr>
          </a:p>
          <a:p>
            <a:pPr lvl="1" hangingPunct="0"/>
            <a:r>
              <a:rPr lang="en-US" altLang="zh-CN" sz="2000" dirty="0" smtClean="0">
                <a:solidFill>
                  <a:srgbClr val="00B050"/>
                </a:solidFill>
              </a:rPr>
              <a:t>?</a:t>
            </a:r>
            <a:r>
              <a:rPr lang="en-US" altLang="zh-CN" sz="2000" dirty="0" smtClean="0">
                <a:solidFill>
                  <a:srgbClr val="FF0000"/>
                </a:solidFill>
              </a:rPr>
              <a:t>All </a:t>
            </a:r>
            <a:r>
              <a:rPr lang="en-US" altLang="zh-CN" sz="2000" dirty="0" smtClean="0">
                <a:solidFill>
                  <a:srgbClr val="FF0000"/>
                </a:solidFill>
              </a:rPr>
              <a:t>the </a:t>
            </a:r>
            <a:r>
              <a:rPr lang="en-US" altLang="zh-CN" sz="2000" dirty="0" smtClean="0">
                <a:solidFill>
                  <a:srgbClr val="FF0000"/>
                </a:solidFill>
              </a:rPr>
              <a:t>cases</a:t>
            </a:r>
            <a:r>
              <a:rPr lang="en-US" altLang="zh-CN" sz="2000" dirty="0" smtClean="0">
                <a:solidFill>
                  <a:srgbClr val="00B050"/>
                </a:solidFill>
              </a:rPr>
              <a:t>?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with different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RB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start</a:t>
            </a:r>
            <a:r>
              <a:rPr lang="en-US" altLang="zh-CN" sz="2000" dirty="0" smtClean="0">
                <a:solidFill>
                  <a:srgbClr val="FF000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N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gap</a:t>
            </a:r>
            <a:r>
              <a:rPr lang="en-US" altLang="zh-CN" sz="2000" dirty="0" smtClean="0">
                <a:solidFill>
                  <a:srgbClr val="FF0000"/>
                </a:solidFill>
              </a:rPr>
              <a:t> need to be checked. (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N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gap</a:t>
            </a:r>
            <a:r>
              <a:rPr lang="en-US" altLang="zh-CN" sz="2000" dirty="0" smtClean="0">
                <a:solidFill>
                  <a:srgbClr val="FF0000"/>
                </a:solidFill>
              </a:rPr>
              <a:t> =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RB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end</a:t>
            </a:r>
            <a:r>
              <a:rPr lang="en-US" altLang="zh-CN" sz="2000" dirty="0" smtClean="0">
                <a:solidFill>
                  <a:srgbClr val="FF0000"/>
                </a:solidFill>
              </a:rPr>
              <a:t> –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RB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start</a:t>
            </a:r>
            <a:r>
              <a:rPr lang="en-US" altLang="zh-CN" sz="14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)</a:t>
            </a:r>
          </a:p>
          <a:p>
            <a:pPr lvl="2" hangingPunct="0"/>
            <a:r>
              <a:rPr lang="en-US" altLang="zh-CN" sz="1400" dirty="0" smtClean="0">
                <a:solidFill>
                  <a:srgbClr val="FF0000"/>
                </a:solidFill>
              </a:rPr>
              <a:t>The worst case N gap is (106-1 =105*15kHz*12=) 18.9MHz for 20MHz, 15kHz </a:t>
            </a:r>
            <a:r>
              <a:rPr lang="en-US" altLang="zh-CN" sz="1400" dirty="0" smtClean="0">
                <a:solidFill>
                  <a:srgbClr val="FF0000"/>
                </a:solidFill>
              </a:rPr>
              <a:t>SCS</a:t>
            </a:r>
          </a:p>
          <a:p>
            <a:pPr lvl="1" hangingPunct="0"/>
            <a:r>
              <a:rPr lang="en-US" altLang="zh-CN" sz="1800" dirty="0" smtClean="0">
                <a:solidFill>
                  <a:srgbClr val="00B050"/>
                </a:solidFill>
              </a:rPr>
              <a:t>10,20,30,40 MHz channel bandwidths need to be simulated</a:t>
            </a:r>
          </a:p>
          <a:p>
            <a:pPr lvl="1" hangingPunct="0"/>
            <a:r>
              <a:rPr lang="en-US" altLang="zh-CN" sz="1800" dirty="0" smtClean="0">
                <a:solidFill>
                  <a:srgbClr val="00B050"/>
                </a:solidFill>
              </a:rPr>
              <a:t>15, 30, 60 kHz SCS need to be simulated</a:t>
            </a:r>
          </a:p>
          <a:p>
            <a:pPr lvl="1" hangingPunct="0"/>
            <a:r>
              <a:rPr lang="en-US" altLang="zh-CN" sz="1800" dirty="0" smtClean="0">
                <a:solidFill>
                  <a:srgbClr val="00B050"/>
                </a:solidFill>
              </a:rPr>
              <a:t>It is not possible to simulate ‘All the cases as above’. That is billions of waveforms.</a:t>
            </a:r>
          </a:p>
          <a:p>
            <a:pPr lvl="1" hangingPunct="0"/>
            <a:r>
              <a:rPr lang="en-US" altLang="zh-CN" sz="1800" dirty="0" smtClean="0">
                <a:solidFill>
                  <a:srgbClr val="00B050"/>
                </a:solidFill>
              </a:rPr>
              <a:t>Typically 5000+ waveforms should be done for a BW/SCS setting</a:t>
            </a:r>
          </a:p>
          <a:p>
            <a:pPr lvl="1" hangingPunct="0"/>
            <a:r>
              <a:rPr lang="en-US" altLang="zh-CN" sz="1800" dirty="0" smtClean="0">
                <a:solidFill>
                  <a:srgbClr val="00B050"/>
                </a:solidFill>
              </a:rPr>
              <a:t>Some BW/SCS configurations have fewer than </a:t>
            </a:r>
            <a:r>
              <a:rPr lang="en-US" altLang="zh-CN" sz="1800" smtClean="0">
                <a:solidFill>
                  <a:srgbClr val="00B050"/>
                </a:solidFill>
              </a:rPr>
              <a:t>5000 possible</a:t>
            </a:r>
            <a:endParaRPr lang="en-US" altLang="zh-CN" sz="2200" dirty="0" smtClean="0">
              <a:solidFill>
                <a:srgbClr val="00B050"/>
              </a:solidFill>
            </a:endParaRPr>
          </a:p>
          <a:p>
            <a:pPr hangingPunct="0"/>
            <a:r>
              <a:rPr lang="en-US" altLang="zh-CN" sz="2400" dirty="0" smtClean="0"/>
              <a:t>N (Number of users) is up to 5 and RBs </a:t>
            </a:r>
            <a:r>
              <a:rPr lang="en-US" altLang="zh-CN" sz="2400" dirty="0"/>
              <a:t>except </a:t>
            </a:r>
            <a:r>
              <a:rPr lang="en-US" altLang="zh-CN" sz="2400" dirty="0" smtClean="0"/>
              <a:t>for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and </a:t>
            </a:r>
            <a:r>
              <a:rPr lang="en-US" altLang="zh-CN" sz="2400" dirty="0" err="1"/>
              <a:t>RB</a:t>
            </a:r>
            <a:r>
              <a:rPr lang="en-US" altLang="zh-CN" sz="1800" dirty="0" err="1"/>
              <a:t>end</a:t>
            </a:r>
            <a:r>
              <a:rPr lang="en-US" altLang="zh-CN" sz="2400" dirty="0" smtClean="0"/>
              <a:t> can be inserted between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start</a:t>
            </a:r>
            <a:r>
              <a:rPr lang="en-US" altLang="zh-CN" sz="2400" dirty="0" smtClean="0"/>
              <a:t> and </a:t>
            </a:r>
            <a:r>
              <a:rPr lang="en-US" altLang="zh-CN" sz="2400" dirty="0" err="1" smtClean="0"/>
              <a:t>RB</a:t>
            </a:r>
            <a:r>
              <a:rPr lang="en-US" altLang="zh-CN" sz="1800" dirty="0" err="1" smtClean="0"/>
              <a:t>end</a:t>
            </a:r>
            <a:r>
              <a:rPr lang="en-US" altLang="zh-CN" sz="1800" dirty="0" smtClean="0"/>
              <a:t> </a:t>
            </a:r>
            <a:r>
              <a:rPr lang="en-US" altLang="zh-CN" sz="2400" dirty="0" smtClean="0"/>
              <a:t>randomly.</a:t>
            </a:r>
            <a:endParaRPr lang="en-US" altLang="zh-CN" dirty="0" smtClean="0"/>
          </a:p>
          <a:p>
            <a:pPr hangingPunct="0"/>
            <a:r>
              <a:rPr lang="en-US" altLang="zh-CN" sz="2400" dirty="0" smtClean="0"/>
              <a:t>Assumption </a:t>
            </a:r>
            <a:r>
              <a:rPr lang="en-US" altLang="zh-CN" sz="2400" dirty="0"/>
              <a:t>of N in RAN4 is only for MPR simulation purpose, the final number is up to RAN1 </a:t>
            </a:r>
            <a:r>
              <a:rPr lang="en-US" altLang="zh-CN" sz="2400" dirty="0" smtClean="0"/>
              <a:t>decision.</a:t>
            </a:r>
            <a:endParaRPr lang="en-US" altLang="zh-CN" sz="1800" dirty="0" smtClean="0"/>
          </a:p>
          <a:p>
            <a:pPr lvl="0" hangingPunct="0"/>
            <a:endParaRPr lang="en-US" altLang="zh-CN" sz="1800" dirty="0"/>
          </a:p>
          <a:p>
            <a:pPr lvl="0" hangingPunct="0"/>
            <a:endParaRPr lang="zh-CN" altLang="zh-CN" sz="1800" dirty="0"/>
          </a:p>
          <a:p>
            <a:pPr marL="457200" lvl="1" indent="0" hangingPunct="0">
              <a:buNone/>
            </a:pPr>
            <a:endParaRPr lang="zh-CN" altLang="zh-CN" sz="1800" dirty="0" smtClean="0"/>
          </a:p>
          <a:p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0171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 allocation (2)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24666"/>
              </p:ext>
            </p:extLst>
          </p:nvPr>
        </p:nvGraphicFramePr>
        <p:xfrm>
          <a:off x="755576" y="2132856"/>
          <a:ext cx="6780939" cy="342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7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6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52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4672" rtl="0" eaLnBrk="1" latinLnBrk="0" hangingPunct="1"/>
                      <a:r>
                        <a:rPr lang="en-US" altLang="zh-CN" sz="7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zh-CN" altLang="en-US" sz="7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cxnSp>
        <p:nvCxnSpPr>
          <p:cNvPr id="7" name="直接箭头连接符 6"/>
          <p:cNvCxnSpPr/>
          <p:nvPr/>
        </p:nvCxnSpPr>
        <p:spPr>
          <a:xfrm>
            <a:off x="7674438" y="5487430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818454" y="2895142"/>
            <a:ext cx="0" cy="25922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7674438" y="2895142"/>
            <a:ext cx="14401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815045" y="406294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</a:t>
            </a:r>
            <a:r>
              <a:rPr lang="en-US" altLang="zh-CN" sz="1400" dirty="0" err="1" smtClean="0"/>
              <a:t>gap</a:t>
            </a:r>
            <a:endParaRPr lang="zh-CN" altLang="en-US" sz="1400" dirty="0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7602430" y="5559438"/>
            <a:ext cx="504056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8130265" y="5467672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start</a:t>
            </a:r>
            <a:endParaRPr lang="zh-CN" altLang="en-US" sz="1400" dirty="0"/>
          </a:p>
        </p:txBody>
      </p:sp>
      <p:sp>
        <p:nvSpPr>
          <p:cNvPr id="18" name="文本框 17"/>
          <p:cNvSpPr txBox="1"/>
          <p:nvPr/>
        </p:nvSpPr>
        <p:spPr>
          <a:xfrm>
            <a:off x="7818454" y="2432598"/>
            <a:ext cx="81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RB</a:t>
            </a:r>
            <a:r>
              <a:rPr lang="en-US" altLang="zh-CN" sz="1400" dirty="0" err="1" smtClean="0"/>
              <a:t>end</a:t>
            </a:r>
            <a:endParaRPr lang="zh-CN" altLang="en-US" sz="1400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7524328" y="2710476"/>
            <a:ext cx="360040" cy="22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916207" y="5535432"/>
            <a:ext cx="96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 users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1778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US" altLang="ko-KR" sz="2600" dirty="0" smtClean="0"/>
              <a:t>R4-2001079 </a:t>
            </a:r>
            <a:r>
              <a:rPr lang="en-US" altLang="ko-KR" sz="2600" dirty="0"/>
              <a:t>[V2X] TP on PSFCH MPR requirements for NR V2X in band n47, Huawei, HiSilicon </a:t>
            </a:r>
            <a:endParaRPr lang="en-US" altLang="ko-KR" sz="2600" dirty="0" smtClean="0"/>
          </a:p>
          <a:p>
            <a:r>
              <a:rPr lang="en-US" altLang="ko-KR" sz="2600" dirty="0" smtClean="0"/>
              <a:t>R4-2001719 </a:t>
            </a:r>
            <a:r>
              <a:rPr lang="en-US" altLang="ko-KR" sz="2600" dirty="0"/>
              <a:t>MPR simulations results for multi-UE PSFCH transmission, LG </a:t>
            </a:r>
            <a:r>
              <a:rPr lang="en-US" altLang="ko-KR" sz="2600" dirty="0" smtClean="0"/>
              <a:t>Electronics</a:t>
            </a:r>
          </a:p>
          <a:p>
            <a:r>
              <a:rPr lang="en-US" altLang="ko-KR" sz="2600" dirty="0" smtClean="0"/>
              <a:t>R4-2000704 </a:t>
            </a:r>
            <a:r>
              <a:rPr lang="en-US" altLang="ko-KR" sz="2600" dirty="0"/>
              <a:t>On Simultaneous Transmission of PSFCH, </a:t>
            </a:r>
            <a:r>
              <a:rPr lang="en-US" altLang="ko-KR" sz="2600" dirty="0" err="1" smtClean="0"/>
              <a:t>Futurewei</a:t>
            </a:r>
            <a:endParaRPr lang="en-US" altLang="ko-KR" sz="2600" dirty="0" smtClean="0"/>
          </a:p>
          <a:p>
            <a:r>
              <a:rPr lang="en-US" altLang="ko-KR" sz="2600" dirty="0" smtClean="0"/>
              <a:t>R4-2000473 </a:t>
            </a:r>
            <a:r>
              <a:rPr lang="en-US" altLang="ko-KR" sz="2600" dirty="0"/>
              <a:t>MPR, A-MPR results for simultaneous PSFCH </a:t>
            </a:r>
            <a:r>
              <a:rPr lang="en-US" altLang="ko-KR" sz="2600" dirty="0" smtClean="0"/>
              <a:t>transmission, </a:t>
            </a:r>
            <a:r>
              <a:rPr lang="de-DE" altLang="zh-CN" sz="2600" dirty="0"/>
              <a:t>Qualcomm Incorporated</a:t>
            </a:r>
          </a:p>
          <a:p>
            <a:r>
              <a:rPr lang="en-US" altLang="ko-KR" sz="2600" dirty="0" smtClean="0"/>
              <a:t>R4-2001218 </a:t>
            </a:r>
            <a:r>
              <a:rPr lang="en-US" altLang="ko-KR" sz="2600" dirty="0"/>
              <a:t>TP on revised MPR simulation assumptions and update NR requirements to cover open </a:t>
            </a:r>
            <a:r>
              <a:rPr lang="en-US" altLang="ko-KR" sz="2600" dirty="0" smtClean="0"/>
              <a:t>issue</a:t>
            </a:r>
            <a:r>
              <a:rPr lang="en-US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r>
              <a:rPr lang="en-US" altLang="zh-CN" sz="2600" dirty="0" smtClean="0"/>
              <a:t>R4-2001215 </a:t>
            </a:r>
            <a:r>
              <a:rPr lang="en-US" altLang="zh-CN" sz="2600" dirty="0"/>
              <a:t>Summary on E-mail discussion for NR V2X</a:t>
            </a:r>
            <a:r>
              <a:rPr lang="de-DE" altLang="zh-CN" sz="2600" dirty="0" smtClean="0"/>
              <a:t>, </a:t>
            </a:r>
            <a:r>
              <a:rPr lang="en-US" altLang="ko-KR" sz="2600" dirty="0"/>
              <a:t>LG Electronics</a:t>
            </a: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2E789D-C933-4898-8B78-A2A4CC78A94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7C3778-DAA3-44DE-9506-32D497EC45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618C3B-4EFC-4AA1-AC55-FD0252FDA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505</Words>
  <Application>Microsoft Office PowerPoint</Application>
  <PresentationFormat>On-screen Show (4:3)</PresentationFormat>
  <Paragraphs>102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Malgun Gothic</vt:lpstr>
      <vt:lpstr>Malgun Gothic</vt:lpstr>
      <vt:lpstr>SimSun</vt:lpstr>
      <vt:lpstr>Arial</vt:lpstr>
      <vt:lpstr>Calibri</vt:lpstr>
      <vt:lpstr>Courier New</vt:lpstr>
      <vt:lpstr>Times New Roman</vt:lpstr>
      <vt:lpstr>Office 主题</vt:lpstr>
      <vt:lpstr>WF on MPR/A-MPR simulation assumptions and parameters for simultaneous PSFCH transmission</vt:lpstr>
      <vt:lpstr>Background</vt:lpstr>
      <vt:lpstr>Assumption and parameters</vt:lpstr>
      <vt:lpstr>RB allocation (1)</vt:lpstr>
      <vt:lpstr>RB allocation (2)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Phil Coan</cp:lastModifiedBy>
  <cp:revision>100</cp:revision>
  <dcterms:modified xsi:type="dcterms:W3CDTF">2020-03-04T11:28:17Z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  <property fmtid="{D5CDD505-2E9C-101B-9397-08002B2CF9AE}" pid="5" name="ContentTypeId">
    <vt:lpwstr>0x010100EB28163D68FE8E4D9361964FDD814FC4</vt:lpwstr>
  </property>
</Properties>
</file>