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6" r:id="rId6"/>
    <p:sldId id="263" r:id="rId7"/>
    <p:sldId id="269" r:id="rId8"/>
    <p:sldId id="268" r:id="rId9"/>
    <p:sldId id="258" r:id="rId10"/>
    <p:sldId id="270" r:id="rId1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276"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2020/3/4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2854403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954036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5</a:t>
            </a:fld>
            <a:endParaRPr lang="zh-CN" altLang="en-US"/>
          </a:p>
        </p:txBody>
      </p:sp>
    </p:spTree>
    <p:extLst>
      <p:ext uri="{BB962C8B-B14F-4D97-AF65-F5344CB8AC3E}">
        <p14:creationId xmlns:p14="http://schemas.microsoft.com/office/powerpoint/2010/main" val="290209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6</a:t>
            </a:fld>
            <a:endParaRPr lang="zh-CN" altLang="en-US"/>
          </a:p>
        </p:txBody>
      </p:sp>
    </p:spTree>
    <p:extLst>
      <p:ext uri="{BB962C8B-B14F-4D97-AF65-F5344CB8AC3E}">
        <p14:creationId xmlns:p14="http://schemas.microsoft.com/office/powerpoint/2010/main" val="19972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8062664" cy="1470025"/>
          </a:xfrm>
        </p:spPr>
        <p:txBody>
          <a:bodyPr>
            <a:normAutofit fontScale="90000"/>
          </a:bodyPr>
          <a:lstStyle/>
          <a:p>
            <a:r>
              <a:rPr lang="en-US" altLang="zh-CN" dirty="0"/>
              <a:t>WF on MPR/A-MPR simulation assumptions and parameters for simultaneous PSFCH transmission</a:t>
            </a:r>
            <a:endParaRPr lang="zh-CN" altLang="en-US" dirty="0"/>
          </a:p>
        </p:txBody>
      </p:sp>
      <p:sp>
        <p:nvSpPr>
          <p:cNvPr id="3" name="副标题 2"/>
          <p:cNvSpPr>
            <a:spLocks noGrp="1"/>
          </p:cNvSpPr>
          <p:nvPr>
            <p:ph type="subTitle" idx="1"/>
          </p:nvPr>
        </p:nvSpPr>
        <p:spPr/>
        <p:txBody>
          <a:bodyPr/>
          <a:lstStyle/>
          <a:p>
            <a:r>
              <a:rPr lang="en-US" altLang="zh-CN" dirty="0" smtClean="0">
                <a:solidFill>
                  <a:schemeClr val="tx1"/>
                </a:solidFill>
              </a:rPr>
              <a:t>Agenda item: 8.4.4.1</a:t>
            </a:r>
          </a:p>
          <a:p>
            <a:r>
              <a:rPr lang="en-US" altLang="zh-CN" dirty="0" smtClean="0">
                <a:solidFill>
                  <a:schemeClr val="tx1"/>
                </a:solidFill>
              </a:rPr>
              <a:t>Source: Huawei, </a:t>
            </a:r>
            <a:r>
              <a:rPr lang="en-US" altLang="zh-CN" dirty="0" err="1" smtClean="0">
                <a:solidFill>
                  <a:schemeClr val="tx1"/>
                </a:solidFill>
              </a:rPr>
              <a:t>HiSilicon</a:t>
            </a:r>
            <a:endParaRPr lang="zh-CN" altLang="en-US"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#94-e	</a:t>
            </a:r>
            <a:r>
              <a:rPr lang="en-GB" altLang="zh-CN" sz="2400" b="1" dirty="0" smtClean="0"/>
              <a:t>                                     R4-2002758</a:t>
            </a:r>
            <a:endParaRPr lang="zh-CN" altLang="zh-CN" sz="2400" dirty="0"/>
          </a:p>
          <a:p>
            <a:r>
              <a:rPr lang="en-GB" altLang="zh-CN" sz="2400" b="1" dirty="0"/>
              <a:t>Electronic Meeting, Feb.24</a:t>
            </a:r>
            <a:r>
              <a:rPr lang="en-GB" altLang="zh-CN" sz="2400" b="1" baseline="30000" dirty="0"/>
              <a:t>th</a:t>
            </a:r>
            <a:r>
              <a:rPr lang="en-GB" altLang="zh-CN" sz="2400" b="1" dirty="0"/>
              <a:t> – Mar.6</a:t>
            </a:r>
            <a:r>
              <a:rPr lang="en-GB" altLang="zh-CN" sz="2400" b="1" baseline="30000" dirty="0"/>
              <a:t>th</a:t>
            </a:r>
            <a:r>
              <a:rPr lang="en-GB" altLang="zh-CN" sz="2400" b="1" dirty="0"/>
              <a:t> 2020</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457200" y="1268760"/>
            <a:ext cx="8229600" cy="4525963"/>
          </a:xfrm>
        </p:spPr>
        <p:txBody>
          <a:bodyPr/>
          <a:lstStyle/>
          <a:p>
            <a:pPr hangingPunct="0"/>
            <a:r>
              <a:rPr lang="en-US" altLang="zh-CN" sz="2400" dirty="0"/>
              <a:t>In last RAN4 #93 </a:t>
            </a:r>
            <a:r>
              <a:rPr lang="en-US" altLang="zh-CN" sz="2400" dirty="0" smtClean="0"/>
              <a:t>meeting and e-mail discussion, </a:t>
            </a:r>
            <a:r>
              <a:rPr lang="en-US" altLang="zh-CN" sz="2400" dirty="0"/>
              <a:t>we discussed the basic simulation assumption of the required MPR levels </a:t>
            </a:r>
            <a:r>
              <a:rPr lang="en-US" altLang="zh-CN" sz="2400" dirty="0" smtClean="0"/>
              <a:t>for simultaneous </a:t>
            </a:r>
            <a:r>
              <a:rPr lang="en-US" altLang="zh-CN" sz="2400" dirty="0"/>
              <a:t>PSFCH transmission </a:t>
            </a:r>
            <a:r>
              <a:rPr lang="en-US" altLang="zh-CN" sz="2400" dirty="0" smtClean="0"/>
              <a:t>of multiple feedbacks.</a:t>
            </a:r>
            <a:endParaRPr lang="zh-CN" altLang="zh-CN" sz="2400" dirty="0"/>
          </a:p>
          <a:p>
            <a:pPr algn="just"/>
            <a:r>
              <a:rPr lang="en-US" altLang="zh-CN" sz="2400" dirty="0" smtClean="0"/>
              <a:t>In RAN4#94e, companies provide the simulation results. There are two options for this sub-topic which is recorded in first round summary R4-2002685.</a:t>
            </a:r>
          </a:p>
          <a:p>
            <a:pPr lvl="1" algn="just"/>
            <a:r>
              <a:rPr lang="en-GB" altLang="zh-CN" sz="2000" dirty="0"/>
              <a:t>Option1: Up to 5dB MPR for 2-5 user simultaneous PSFCH transmission with non-contiguous RB allocation.</a:t>
            </a:r>
            <a:endParaRPr lang="zh-CN" altLang="zh-CN" sz="2000" dirty="0"/>
          </a:p>
          <a:p>
            <a:pPr lvl="1" algn="just"/>
            <a:r>
              <a:rPr lang="en-GB" altLang="zh-CN" sz="2000" dirty="0"/>
              <a:t>Option2: </a:t>
            </a:r>
            <a:r>
              <a:rPr lang="en-US" altLang="zh-CN" sz="2000" dirty="0"/>
              <a:t>Proposed equation for MPR requirements (up to 10.1dB) for simultaneous PSFCH transmission with non-contiguous RB allocation. </a:t>
            </a:r>
            <a:endParaRPr lang="en-US" altLang="zh-CN" sz="2000" dirty="0" smtClean="0"/>
          </a:p>
          <a:p>
            <a:pPr algn="just"/>
            <a:r>
              <a:rPr lang="en-US" altLang="zh-CN" sz="2400" dirty="0"/>
              <a:t>In </a:t>
            </a:r>
            <a:r>
              <a:rPr lang="en-US" altLang="zh-CN" sz="2400" dirty="0" smtClean="0"/>
              <a:t>order to be aligned with each other, the simulation assumption and parameters for PSFCH are further proposed.</a:t>
            </a:r>
            <a:endParaRPr lang="en-US" altLang="zh-CN" sz="2400" dirty="0"/>
          </a:p>
          <a:p>
            <a:pPr>
              <a:buNone/>
            </a:pPr>
            <a:endParaRPr lang="zh-CN" altLang="en-US" dirty="0"/>
          </a:p>
        </p:txBody>
      </p:sp>
    </p:spTree>
    <p:extLst>
      <p:ext uri="{BB962C8B-B14F-4D97-AF65-F5344CB8AC3E}">
        <p14:creationId xmlns:p14="http://schemas.microsoft.com/office/powerpoint/2010/main" val="907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84"/>
            <a:ext cx="8229600" cy="1143000"/>
          </a:xfrm>
        </p:spPr>
        <p:txBody>
          <a:bodyPr/>
          <a:lstStyle/>
          <a:p>
            <a:r>
              <a:rPr lang="en-US" altLang="zh-CN" dirty="0" smtClean="0"/>
              <a:t>Assumption and parameters</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1199155540"/>
              </p:ext>
            </p:extLst>
          </p:nvPr>
        </p:nvGraphicFramePr>
        <p:xfrm>
          <a:off x="395536" y="1124745"/>
          <a:ext cx="8507288" cy="5500377"/>
        </p:xfrm>
        <a:graphic>
          <a:graphicData uri="http://schemas.openxmlformats.org/drawingml/2006/table">
            <a:tbl>
              <a:tblPr firstRow="1" bandRow="1">
                <a:tableStyleId>{5C22544A-7EE6-4342-B048-85BDC9FD1C3A}</a:tableStyleId>
              </a:tblPr>
              <a:tblGrid>
                <a:gridCol w="3250704">
                  <a:extLst>
                    <a:ext uri="{9D8B030D-6E8A-4147-A177-3AD203B41FA5}">
                      <a16:colId xmlns:a16="http://schemas.microsoft.com/office/drawing/2014/main" xmlns="" val="20000"/>
                    </a:ext>
                  </a:extLst>
                </a:gridCol>
                <a:gridCol w="5256584">
                  <a:extLst>
                    <a:ext uri="{9D8B030D-6E8A-4147-A177-3AD203B41FA5}">
                      <a16:colId xmlns:a16="http://schemas.microsoft.com/office/drawing/2014/main" xmlns="" val="20001"/>
                    </a:ext>
                  </a:extLst>
                </a:gridCol>
              </a:tblGrid>
              <a:tr h="441185">
                <a:tc>
                  <a:txBody>
                    <a:bodyPr/>
                    <a:lstStyle/>
                    <a:p>
                      <a:pPr algn="ctr" hangingPunct="0">
                        <a:spcAft>
                          <a:spcPts val="0"/>
                        </a:spcAft>
                      </a:pPr>
                      <a:r>
                        <a:rPr lang="en-US" sz="1800" b="1" dirty="0">
                          <a:effectLst/>
                          <a:latin typeface="Arial" panose="020B0604020202020204" pitchFamily="34" charset="0"/>
                          <a:ea typeface="Malgun Gothic" panose="020B0503020000020004" pitchFamily="34" charset="-127"/>
                        </a:rPr>
                        <a:t>parameter</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b="1">
                          <a:effectLst/>
                          <a:latin typeface="Arial" panose="020B0604020202020204" pitchFamily="34" charset="0"/>
                          <a:ea typeface="Malgun Gothic" panose="020B0503020000020004" pitchFamily="34" charset="-127"/>
                        </a:rPr>
                        <a:t>Assumption</a:t>
                      </a:r>
                      <a:endParaRPr lang="zh-CN" sz="180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0"/>
                  </a:ext>
                </a:extLst>
              </a:tr>
              <a:tr h="455378">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center frequency</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2.7GHz/5.9GHz</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1"/>
                  </a:ext>
                </a:extLst>
              </a:tr>
              <a:tr h="376514">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Bandwidth</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10/20/30/40MHz</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2"/>
                  </a:ext>
                </a:extLst>
              </a:tr>
              <a:tr h="379479">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numerology</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15 </a:t>
                      </a:r>
                      <a:r>
                        <a:rPr lang="en-US" sz="1800" dirty="0" smtClean="0">
                          <a:effectLst/>
                          <a:latin typeface="Arial" panose="020B0604020202020204" pitchFamily="34" charset="0"/>
                          <a:ea typeface="Malgun Gothic" panose="020B0503020000020004" pitchFamily="34" charset="-127"/>
                        </a:rPr>
                        <a:t>kHz/30kHz/60kHz</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3"/>
                  </a:ext>
                </a:extLst>
              </a:tr>
              <a:tr h="379479">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Malgun Gothic" panose="020B0503020000020004" pitchFamily="34" charset="-127"/>
                        </a:rPr>
                        <a:t>Modulation for </a:t>
                      </a:r>
                      <a:r>
                        <a:rPr lang="en-US" altLang="zh-CN" sz="1800" dirty="0" smtClean="0">
                          <a:effectLst/>
                          <a:latin typeface="Arial" panose="020B0604020202020204" pitchFamily="34" charset="0"/>
                          <a:ea typeface="Malgun Gothic" panose="020B0503020000020004" pitchFamily="34" charset="-127"/>
                        </a:rPr>
                        <a:t>PSSCH</a:t>
                      </a:r>
                      <a:endParaRPr lang="zh-CN" altLang="zh-CN" sz="1800" dirty="0" smtClean="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smtClean="0">
                          <a:effectLst/>
                          <a:latin typeface="Arial" panose="020B0604020202020204" pitchFamily="34" charset="0"/>
                          <a:ea typeface="Malgun Gothic" panose="020B0503020000020004" pitchFamily="34" charset="-127"/>
                        </a:rPr>
                        <a:t>QPSK</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4"/>
                  </a:ext>
                </a:extLst>
              </a:tr>
              <a:tr h="379479">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altLang="zh-CN" sz="1800" dirty="0" smtClean="0">
                          <a:effectLst/>
                          <a:latin typeface="Arial" panose="020B0604020202020204" pitchFamily="34" charset="0"/>
                          <a:ea typeface="Malgun Gothic" panose="020B0503020000020004" pitchFamily="34" charset="-127"/>
                        </a:rPr>
                        <a:t>PSFCH</a:t>
                      </a:r>
                      <a:endParaRPr lang="zh-CN" altLang="zh-CN" sz="1800" dirty="0" smtClean="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altLang="zh-CN" sz="1800" dirty="0" smtClean="0">
                          <a:effectLst/>
                          <a:latin typeface="Arial" panose="020B0604020202020204" pitchFamily="34" charset="0"/>
                          <a:ea typeface="Malgun Gothic" panose="020B0503020000020004" pitchFamily="34" charset="-127"/>
                          <a:cs typeface="Arial" panose="020B0604020202020204" pitchFamily="34" charset="0"/>
                        </a:rPr>
                        <a:t>ZC sequence</a:t>
                      </a:r>
                      <a:endParaRPr lang="zh-CN" sz="1800" dirty="0">
                        <a:effectLst/>
                        <a:latin typeface="Arial" panose="020B0604020202020204" pitchFamily="34" charset="0"/>
                        <a:ea typeface="Malgun Gothic" panose="020B0503020000020004" pitchFamily="34" charset="-127"/>
                        <a:cs typeface="Arial" panose="020B0604020202020204" pitchFamily="34" charset="0"/>
                      </a:endParaRPr>
                    </a:p>
                  </a:txBody>
                  <a:tcPr marL="68580" marR="68580" marT="0" marB="0" anchor="ctr"/>
                </a:tc>
                <a:extLst>
                  <a:ext uri="{0D108BD9-81ED-4DB2-BD59-A6C34878D82A}">
                    <a16:rowId xmlns:a16="http://schemas.microsoft.com/office/drawing/2014/main" xmlns="" val="10005"/>
                  </a:ext>
                </a:extLst>
              </a:tr>
              <a:tr h="379479">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Waveform</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CP-OFDM</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6"/>
                  </a:ext>
                </a:extLst>
              </a:tr>
              <a:tr h="379479">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Carrier leakage</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25dBc</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7"/>
                  </a:ext>
                </a:extLst>
              </a:tr>
              <a:tr h="379479">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IQ image</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25dBc</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8"/>
                  </a:ext>
                </a:extLst>
              </a:tr>
              <a:tr h="455378">
                <a:tc>
                  <a:txBody>
                    <a:bodyPr/>
                    <a:lstStyle/>
                    <a:p>
                      <a:pPr algn="ctr" hangingPunct="0">
                        <a:spcAft>
                          <a:spcPts val="0"/>
                        </a:spcAft>
                      </a:pPr>
                      <a:r>
                        <a:rPr lang="en-US" sz="1800" dirty="0">
                          <a:effectLst/>
                          <a:latin typeface="Arial" panose="020B0604020202020204" pitchFamily="34" charset="0"/>
                          <a:ea typeface="Malgun Gothic" panose="020B0503020000020004" pitchFamily="34" charset="-127"/>
                        </a:rPr>
                        <a:t>CIM3</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hangingPunct="0">
                        <a:spcAft>
                          <a:spcPts val="0"/>
                        </a:spcAft>
                      </a:pPr>
                      <a:r>
                        <a:rPr lang="en-US" sz="1800" kern="1200" dirty="0" smtClean="0">
                          <a:solidFill>
                            <a:schemeClr val="dk1"/>
                          </a:solidFill>
                          <a:effectLst/>
                          <a:latin typeface="Arial" panose="020B0604020202020204" pitchFamily="34" charset="0"/>
                          <a:ea typeface="Malgun Gothic" panose="020B0503020000020004" pitchFamily="34" charset="-127"/>
                          <a:cs typeface="+mn-cs"/>
                        </a:rPr>
                        <a:t>45 </a:t>
                      </a:r>
                      <a:r>
                        <a:rPr lang="en-US" sz="1800" kern="1200" dirty="0">
                          <a:solidFill>
                            <a:schemeClr val="dk1"/>
                          </a:solidFill>
                          <a:effectLst/>
                          <a:latin typeface="Arial" panose="020B0604020202020204" pitchFamily="34" charset="0"/>
                          <a:ea typeface="Malgun Gothic" panose="020B0503020000020004" pitchFamily="34" charset="-127"/>
                          <a:cs typeface="+mn-cs"/>
                        </a:rPr>
                        <a:t>or 60 </a:t>
                      </a:r>
                      <a:r>
                        <a:rPr lang="en-US" sz="1800" kern="1200" dirty="0" err="1" smtClean="0">
                          <a:solidFill>
                            <a:schemeClr val="dk1"/>
                          </a:solidFill>
                          <a:effectLst/>
                          <a:latin typeface="Arial" panose="020B0604020202020204" pitchFamily="34" charset="0"/>
                          <a:ea typeface="Malgun Gothic" panose="020B0503020000020004" pitchFamily="34" charset="-127"/>
                          <a:cs typeface="+mn-cs"/>
                        </a:rPr>
                        <a:t>dBc</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09"/>
                  </a:ext>
                </a:extLst>
              </a:tr>
              <a:tr h="387158">
                <a:tc>
                  <a:txBody>
                    <a:bodyPr/>
                    <a:lstStyle/>
                    <a:p>
                      <a:pPr algn="ctr" hangingPunct="0">
                        <a:spcAft>
                          <a:spcPts val="0"/>
                        </a:spcAft>
                      </a:pPr>
                      <a:r>
                        <a:rPr lang="en-US" sz="1800" dirty="0">
                          <a:effectLst/>
                          <a:latin typeface="Arial" panose="020B0604020202020204" pitchFamily="34" charset="0"/>
                          <a:ea typeface="Courier New" panose="02070309020205020404" pitchFamily="49" charset="0"/>
                        </a:rPr>
                        <a:t>PA calibration</a:t>
                      </a:r>
                      <a:endParaRPr lang="zh-CN" sz="18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n-US" sz="1800" dirty="0" smtClean="0">
                          <a:effectLst/>
                          <a:latin typeface="Arial" panose="020B0604020202020204" pitchFamily="34" charset="0"/>
                          <a:ea typeface="Malgun Gothic" panose="020B0503020000020004" pitchFamily="34" charset="-127"/>
                        </a:rPr>
                        <a:t>Referring</a:t>
                      </a:r>
                      <a:r>
                        <a:rPr lang="en-US" sz="1800" baseline="0" dirty="0" smtClean="0">
                          <a:effectLst/>
                          <a:latin typeface="Arial" panose="020B0604020202020204" pitchFamily="34" charset="0"/>
                          <a:ea typeface="Malgun Gothic" panose="020B0503020000020004" pitchFamily="34" charset="-127"/>
                        </a:rPr>
                        <a:t> to </a:t>
                      </a:r>
                      <a:r>
                        <a:rPr lang="en-US" altLang="zh-CN" sz="1800" dirty="0" smtClean="0">
                          <a:effectLst/>
                          <a:latin typeface="Arial" panose="020B0604020202020204" pitchFamily="34" charset="0"/>
                          <a:ea typeface="Malgun Gothic" panose="020B0503020000020004" pitchFamily="34" charset="-127"/>
                        </a:rPr>
                        <a:t>PSSCH/PSCCH</a:t>
                      </a:r>
                      <a:endParaRPr lang="zh-CN" altLang="zh-CN" sz="1800" dirty="0" smtClean="0">
                        <a:effectLst/>
                        <a:latin typeface="Times New Roman" panose="02020603050405020304" pitchFamily="18" charset="0"/>
                        <a:ea typeface="Malgun Gothic" panose="020B0503020000020004" pitchFamily="34" charset="-127"/>
                      </a:endParaRPr>
                    </a:p>
                  </a:txBody>
                  <a:tcPr marL="68580" marR="68580" marT="0" marB="0" anchor="ctr"/>
                </a:tc>
                <a:extLst>
                  <a:ext uri="{0D108BD9-81ED-4DB2-BD59-A6C34878D82A}">
                    <a16:rowId xmlns:a16="http://schemas.microsoft.com/office/drawing/2014/main" xmlns="" val="10010"/>
                  </a:ext>
                </a:extLst>
              </a:tr>
              <a:tr h="1107890">
                <a:tc>
                  <a:txBody>
                    <a:bodyPr/>
                    <a:lstStyle/>
                    <a:p>
                      <a:pPr marL="0" algn="ctr" defTabSz="914400" rtl="0" eaLnBrk="1" latinLnBrk="0" hangingPunct="0">
                        <a:lnSpc>
                          <a:spcPts val="1700"/>
                        </a:lnSpc>
                        <a:spcAft>
                          <a:spcPts val="0"/>
                        </a:spcAft>
                      </a:pP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algn="ctr" defTabSz="914400" rtl="0" eaLnBrk="1" latinLnBrk="0" hangingPunct="0">
                        <a:lnSpc>
                          <a:spcPts val="1700"/>
                        </a:lnSpc>
                        <a:spcAft>
                          <a:spcPts val="0"/>
                        </a:spcAft>
                      </a:pP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marR="0" lvl="0" indent="0" algn="ctr" defTabSz="914400" rtl="0" eaLnBrk="1" fontAlgn="auto" latinLnBrk="0" hangingPunct="0">
                        <a:lnSpc>
                          <a:spcPts val="1700"/>
                        </a:lnSpc>
                        <a:spcBef>
                          <a:spcPts val="0"/>
                        </a:spcBef>
                        <a:spcAft>
                          <a:spcPts val="0"/>
                        </a:spcAft>
                        <a:buClrTx/>
                        <a:buSzTx/>
                        <a:buFontTx/>
                        <a:buNone/>
                        <a:tabLst/>
                        <a:defRPr/>
                      </a:pPr>
                      <a:r>
                        <a:rPr lang="en-US" altLang="zh-CN" sz="1800" kern="1200" dirty="0" smtClean="0">
                          <a:solidFill>
                            <a:schemeClr val="dk1"/>
                          </a:solidFill>
                          <a:effectLst/>
                          <a:latin typeface="Arial" panose="020B0604020202020204" pitchFamily="34" charset="0"/>
                          <a:ea typeface="Malgun Gothic" panose="020B0503020000020004" pitchFamily="34" charset="-127"/>
                          <a:cs typeface="+mn-cs"/>
                        </a:rPr>
                        <a:t>Structure of </a:t>
                      </a:r>
                      <a:r>
                        <a:rPr lang="en-US" altLang="zh-CN" sz="1800" kern="1200" dirty="0" smtClean="0">
                          <a:solidFill>
                            <a:schemeClr val="dk1"/>
                          </a:solidFill>
                          <a:effectLst/>
                          <a:latin typeface="Arial" panose="020B0604020202020204" pitchFamily="34" charset="0"/>
                          <a:ea typeface="Malgun Gothic" panose="020B0503020000020004" pitchFamily="34" charset="-127"/>
                          <a:cs typeface="+mn-cs"/>
                        </a:rPr>
                        <a:t>Slot</a:t>
                      </a: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algn="ctr" defTabSz="914400" rtl="0" eaLnBrk="1" latinLnBrk="0" hangingPunct="0">
                        <a:lnSpc>
                          <a:spcPts val="1700"/>
                        </a:lnSpc>
                        <a:spcAft>
                          <a:spcPts val="0"/>
                        </a:spcAft>
                      </a:pPr>
                      <a:endParaRPr lang="en-US" altLang="zh-CN" sz="1800" kern="1200" dirty="0" smtClean="0">
                        <a:solidFill>
                          <a:schemeClr val="dk1"/>
                        </a:solidFill>
                        <a:effectLst/>
                        <a:latin typeface="Arial" panose="020B0604020202020204" pitchFamily="34" charset="0"/>
                        <a:ea typeface="Malgun Gothic" panose="020B0503020000020004" pitchFamily="34" charset="-127"/>
                        <a:cs typeface="+mn-cs"/>
                      </a:endParaRPr>
                    </a:p>
                    <a:p>
                      <a:pPr marL="0" algn="ctr" defTabSz="914400" rtl="0" eaLnBrk="1" latinLnBrk="0" hangingPunct="0">
                        <a:lnSpc>
                          <a:spcPts val="1700"/>
                        </a:lnSpc>
                        <a:spcAft>
                          <a:spcPts val="0"/>
                        </a:spcAft>
                      </a:pPr>
                      <a:endParaRPr lang="zh-CN" sz="1800" kern="1200" dirty="0">
                        <a:solidFill>
                          <a:schemeClr val="dk1"/>
                        </a:solidFill>
                        <a:effectLst/>
                        <a:latin typeface="Arial" panose="020B0604020202020204" pitchFamily="34" charset="0"/>
                        <a:ea typeface="Malgun Gothic" panose="020B0503020000020004" pitchFamily="34" charset="-127"/>
                        <a:cs typeface="+mn-cs"/>
                      </a:endParaRPr>
                    </a:p>
                  </a:txBody>
                  <a:tcPr marL="68580" marR="68580" marT="0" marB="0" anchor="ctr"/>
                </a:tc>
                <a:tc>
                  <a:txBody>
                    <a:bodyPr/>
                    <a:lstStyle/>
                    <a:p>
                      <a:pPr marL="0" marR="0" lvl="0" indent="0" algn="ctr" defTabSz="914400" rtl="0" eaLnBrk="1" fontAlgn="auto" latinLnBrk="0" hangingPunct="0">
                        <a:lnSpc>
                          <a:spcPts val="1700"/>
                        </a:lnSpc>
                        <a:spcBef>
                          <a:spcPts val="0"/>
                        </a:spcBef>
                        <a:spcAft>
                          <a:spcPts val="0"/>
                        </a:spcAft>
                        <a:buClrTx/>
                        <a:buSzTx/>
                        <a:buFontTx/>
                        <a:buNone/>
                        <a:tabLst/>
                        <a:defRPr/>
                      </a:pPr>
                      <a:r>
                        <a:rPr lang="en-US" altLang="zh-CN" sz="1800" kern="1200" dirty="0" smtClean="0">
                          <a:solidFill>
                            <a:srgbClr val="FF0000"/>
                          </a:solidFill>
                          <a:effectLst/>
                          <a:latin typeface="Arial" panose="020B0604020202020204" pitchFamily="34" charset="0"/>
                          <a:ea typeface="Malgun Gothic" panose="020B0503020000020004" pitchFamily="34" charset="-127"/>
                          <a:cs typeface="+mn-cs"/>
                        </a:rPr>
                        <a:t>Baseline</a:t>
                      </a:r>
                      <a:r>
                        <a:rPr lang="en-US" altLang="zh-CN" sz="1800" kern="1200" baseline="0" dirty="0" smtClean="0">
                          <a:solidFill>
                            <a:srgbClr val="FF0000"/>
                          </a:solidFill>
                          <a:effectLst/>
                          <a:latin typeface="Arial" panose="020B0604020202020204" pitchFamily="34" charset="0"/>
                          <a:ea typeface="Malgun Gothic" panose="020B0503020000020004" pitchFamily="34" charset="-127"/>
                          <a:cs typeface="+mn-cs"/>
                        </a:rPr>
                        <a:t> is follow RAN1 agreements (if it is impact to derive MPR level, RAN4 will decide specific slot structure) </a:t>
                      </a:r>
                      <a:endParaRPr lang="zh-CN" altLang="zh-CN" sz="1800" kern="1200" dirty="0" smtClean="0">
                        <a:solidFill>
                          <a:srgbClr val="FF0000"/>
                        </a:solidFill>
                        <a:effectLst/>
                        <a:latin typeface="Arial" panose="020B0604020202020204" pitchFamily="34"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1771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RB allocation (1)</a:t>
            </a:r>
            <a:endParaRPr lang="zh-CN" altLang="en-US" dirty="0"/>
          </a:p>
        </p:txBody>
      </p:sp>
      <p:sp>
        <p:nvSpPr>
          <p:cNvPr id="3" name="内容占位符 2"/>
          <p:cNvSpPr>
            <a:spLocks noGrp="1"/>
          </p:cNvSpPr>
          <p:nvPr>
            <p:ph idx="1"/>
          </p:nvPr>
        </p:nvSpPr>
        <p:spPr>
          <a:xfrm>
            <a:off x="395536" y="1556792"/>
            <a:ext cx="8229600" cy="4608512"/>
          </a:xfrm>
        </p:spPr>
        <p:txBody>
          <a:bodyPr>
            <a:normAutofit lnSpcReduction="10000"/>
          </a:bodyPr>
          <a:lstStyle/>
          <a:p>
            <a:pPr lvl="0" hangingPunct="0"/>
            <a:r>
              <a:rPr lang="en-US" altLang="zh-CN" sz="2400" dirty="0"/>
              <a:t>Both Non-contiguous PSFCH RB allocation and contiguous PSFCH allocation are </a:t>
            </a:r>
            <a:r>
              <a:rPr lang="en-US" altLang="zh-CN" sz="2400" dirty="0" smtClean="0"/>
              <a:t>allowed</a:t>
            </a:r>
          </a:p>
          <a:p>
            <a:pPr lvl="1" hangingPunct="0"/>
            <a:r>
              <a:rPr lang="en-US" altLang="zh-CN" sz="1800" dirty="0"/>
              <a:t>MPR will be derived by non-contiguous PSFCH RB </a:t>
            </a:r>
            <a:r>
              <a:rPr lang="en-US" altLang="zh-CN" sz="1800" dirty="0" smtClean="0"/>
              <a:t>allocation (N&gt;1)</a:t>
            </a:r>
            <a:endParaRPr lang="en-US" altLang="zh-CN" sz="1800" dirty="0"/>
          </a:p>
          <a:p>
            <a:pPr hangingPunct="0"/>
            <a:r>
              <a:rPr lang="en-US" altLang="zh-CN" sz="2400" dirty="0" smtClean="0"/>
              <a:t>All the cases with different </a:t>
            </a:r>
            <a:r>
              <a:rPr lang="en-US" altLang="zh-CN" sz="2400" dirty="0" err="1" smtClean="0"/>
              <a:t>RB</a:t>
            </a:r>
            <a:r>
              <a:rPr lang="en-US" altLang="zh-CN" sz="1800" dirty="0" err="1" smtClean="0"/>
              <a:t>start</a:t>
            </a:r>
            <a:r>
              <a:rPr lang="en-US" altLang="zh-CN" sz="2400" dirty="0" smtClean="0"/>
              <a:t> and </a:t>
            </a:r>
            <a:r>
              <a:rPr lang="en-US" altLang="zh-CN" sz="2400" dirty="0" err="1" smtClean="0"/>
              <a:t>N</a:t>
            </a:r>
            <a:r>
              <a:rPr lang="en-US" altLang="zh-CN" sz="1800" dirty="0" err="1" smtClean="0"/>
              <a:t>gap</a:t>
            </a:r>
            <a:r>
              <a:rPr lang="en-US" altLang="zh-CN" sz="2400" dirty="0" smtClean="0"/>
              <a:t> need to be checked. ( </a:t>
            </a:r>
            <a:r>
              <a:rPr lang="en-US" altLang="zh-CN" sz="2400" dirty="0" err="1" smtClean="0"/>
              <a:t>N</a:t>
            </a:r>
            <a:r>
              <a:rPr lang="en-US" altLang="zh-CN" sz="1800" dirty="0" err="1" smtClean="0"/>
              <a:t>gap</a:t>
            </a:r>
            <a:r>
              <a:rPr lang="en-US" altLang="zh-CN" sz="2400" dirty="0" smtClean="0"/>
              <a:t> = </a:t>
            </a:r>
            <a:r>
              <a:rPr lang="en-US" altLang="zh-CN" sz="2400" dirty="0" err="1" smtClean="0"/>
              <a:t>RB</a:t>
            </a:r>
            <a:r>
              <a:rPr lang="en-US" altLang="zh-CN" sz="1800" dirty="0" err="1" smtClean="0"/>
              <a:t>end</a:t>
            </a:r>
            <a:r>
              <a:rPr lang="en-US" altLang="zh-CN" sz="2400" dirty="0" smtClean="0"/>
              <a:t> – </a:t>
            </a:r>
            <a:r>
              <a:rPr lang="en-US" altLang="zh-CN" sz="2400" dirty="0" err="1" smtClean="0"/>
              <a:t>RB</a:t>
            </a:r>
            <a:r>
              <a:rPr lang="en-US" altLang="zh-CN" sz="1800" dirty="0" err="1" smtClean="0"/>
              <a:t>start</a:t>
            </a:r>
            <a:r>
              <a:rPr lang="en-US" altLang="zh-CN" sz="1800" dirty="0" smtClean="0"/>
              <a:t> </a:t>
            </a:r>
            <a:r>
              <a:rPr lang="en-US" altLang="zh-CN" sz="2400" dirty="0" smtClean="0"/>
              <a:t>)</a:t>
            </a:r>
          </a:p>
          <a:p>
            <a:pPr lvl="1" hangingPunct="0"/>
            <a:r>
              <a:rPr lang="en-US" altLang="zh-CN" sz="1800" dirty="0" smtClean="0">
                <a:solidFill>
                  <a:srgbClr val="FF0000"/>
                </a:solidFill>
              </a:rPr>
              <a:t>The worst case N gap is (106-1 =105*15kHz*12=) 18.9MHz for 20MHz, 15kHz SCS</a:t>
            </a:r>
          </a:p>
          <a:p>
            <a:pPr hangingPunct="0"/>
            <a:r>
              <a:rPr lang="en-US" altLang="zh-CN" sz="2400" dirty="0" smtClean="0">
                <a:solidFill>
                  <a:srgbClr val="FF0000"/>
                </a:solidFill>
              </a:rPr>
              <a:t>IMD problem by dual PSFCH in SEM/SE region shall be considered to derive MPR level </a:t>
            </a:r>
          </a:p>
          <a:p>
            <a:pPr hangingPunct="0"/>
            <a:r>
              <a:rPr lang="en-US" altLang="zh-CN" sz="2400" dirty="0" smtClean="0"/>
              <a:t>N </a:t>
            </a:r>
            <a:r>
              <a:rPr lang="en-US" altLang="zh-CN" sz="2400" dirty="0" smtClean="0"/>
              <a:t>(Number of users) is up to 5 and RBs </a:t>
            </a:r>
            <a:r>
              <a:rPr lang="en-US" altLang="zh-CN" sz="2400" dirty="0"/>
              <a:t>except </a:t>
            </a:r>
            <a:r>
              <a:rPr lang="en-US" altLang="zh-CN" sz="2400" dirty="0" smtClean="0"/>
              <a:t>for </a:t>
            </a:r>
            <a:r>
              <a:rPr lang="en-US" altLang="zh-CN" sz="2400" dirty="0" err="1" smtClean="0"/>
              <a:t>RB</a:t>
            </a:r>
            <a:r>
              <a:rPr lang="en-US" altLang="zh-CN" sz="1800" dirty="0" err="1" smtClean="0"/>
              <a:t>start</a:t>
            </a:r>
            <a:r>
              <a:rPr lang="en-US" altLang="zh-CN" sz="2400" dirty="0" smtClean="0"/>
              <a:t> </a:t>
            </a:r>
            <a:r>
              <a:rPr lang="en-US" altLang="zh-CN" sz="2400" dirty="0"/>
              <a:t>and </a:t>
            </a:r>
            <a:r>
              <a:rPr lang="en-US" altLang="zh-CN" sz="2400" dirty="0" err="1"/>
              <a:t>RB</a:t>
            </a:r>
            <a:r>
              <a:rPr lang="en-US" altLang="zh-CN" sz="1800" dirty="0" err="1"/>
              <a:t>end</a:t>
            </a:r>
            <a:r>
              <a:rPr lang="en-US" altLang="zh-CN" sz="2400" dirty="0" smtClean="0"/>
              <a:t> can be inserted between </a:t>
            </a:r>
            <a:r>
              <a:rPr lang="en-US" altLang="zh-CN" sz="2400" dirty="0" err="1" smtClean="0"/>
              <a:t>RB</a:t>
            </a:r>
            <a:r>
              <a:rPr lang="en-US" altLang="zh-CN" sz="1800" dirty="0" err="1" smtClean="0"/>
              <a:t>start</a:t>
            </a:r>
            <a:r>
              <a:rPr lang="en-US" altLang="zh-CN" sz="2400" dirty="0" smtClean="0"/>
              <a:t> and </a:t>
            </a:r>
            <a:r>
              <a:rPr lang="en-US" altLang="zh-CN" sz="2400" dirty="0" err="1" smtClean="0"/>
              <a:t>RB</a:t>
            </a:r>
            <a:r>
              <a:rPr lang="en-US" altLang="zh-CN" sz="1800" dirty="0" err="1" smtClean="0"/>
              <a:t>end</a:t>
            </a:r>
            <a:r>
              <a:rPr lang="en-US" altLang="zh-CN" sz="1800" dirty="0" smtClean="0"/>
              <a:t> </a:t>
            </a:r>
            <a:r>
              <a:rPr lang="en-US" altLang="zh-CN" sz="2400" dirty="0" smtClean="0"/>
              <a:t>randomly.</a:t>
            </a:r>
            <a:endParaRPr lang="en-US" altLang="zh-CN" dirty="0" smtClean="0"/>
          </a:p>
          <a:p>
            <a:pPr hangingPunct="0"/>
            <a:r>
              <a:rPr lang="en-US" altLang="zh-CN" sz="2400" dirty="0" smtClean="0"/>
              <a:t>Assumption </a:t>
            </a:r>
            <a:r>
              <a:rPr lang="en-US" altLang="zh-CN" sz="2400" dirty="0"/>
              <a:t>of N in RAN4 is only for MPR simulation purpose, the final number is up to RAN1 </a:t>
            </a:r>
            <a:r>
              <a:rPr lang="en-US" altLang="zh-CN" sz="2400" dirty="0" smtClean="0"/>
              <a:t>decision.</a:t>
            </a:r>
            <a:endParaRPr lang="en-US" altLang="zh-CN" sz="1800" dirty="0" smtClean="0"/>
          </a:p>
          <a:p>
            <a:pPr lvl="0" hangingPunct="0"/>
            <a:endParaRPr lang="en-US" altLang="zh-CN" sz="1800" dirty="0"/>
          </a:p>
          <a:p>
            <a:pPr lvl="0" hangingPunct="0"/>
            <a:endParaRPr lang="zh-CN" altLang="zh-CN" sz="1800" dirty="0"/>
          </a:p>
          <a:p>
            <a:pPr marL="457200" lvl="1" indent="0" hangingPunct="0">
              <a:buNone/>
            </a:pPr>
            <a:endParaRPr lang="zh-CN" altLang="zh-CN" sz="1800" dirty="0" smtClean="0"/>
          </a:p>
          <a:p>
            <a:endParaRPr lang="zh-CN" altLang="en-US" sz="1800" dirty="0"/>
          </a:p>
        </p:txBody>
      </p:sp>
    </p:spTree>
    <p:extLst>
      <p:ext uri="{BB962C8B-B14F-4D97-AF65-F5344CB8AC3E}">
        <p14:creationId xmlns:p14="http://schemas.microsoft.com/office/powerpoint/2010/main" val="3201715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RB allocation (2)</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3411979996"/>
              </p:ext>
            </p:extLst>
          </p:nvPr>
        </p:nvGraphicFramePr>
        <p:xfrm>
          <a:off x="755576" y="2132856"/>
          <a:ext cx="6780939" cy="3429000"/>
        </p:xfrm>
        <a:graphic>
          <a:graphicData uri="http://schemas.openxmlformats.org/drawingml/2006/table">
            <a:tbl>
              <a:tblPr firstRow="1" bandRow="1">
                <a:tableStyleId>{5940675A-B579-460E-94D1-54222C63F5DA}</a:tableStyleId>
              </a:tblPr>
              <a:tblGrid>
                <a:gridCol w="1169251">
                  <a:extLst>
                    <a:ext uri="{9D8B030D-6E8A-4147-A177-3AD203B41FA5}">
                      <a16:colId xmlns:a16="http://schemas.microsoft.com/office/drawing/2014/main" xmlns="" val="20000"/>
                    </a:ext>
                  </a:extLst>
                </a:gridCol>
                <a:gridCol w="1142953">
                  <a:extLst>
                    <a:ext uri="{9D8B030D-6E8A-4147-A177-3AD203B41FA5}">
                      <a16:colId xmlns:a16="http://schemas.microsoft.com/office/drawing/2014/main" xmlns="" val="20001"/>
                    </a:ext>
                  </a:extLst>
                </a:gridCol>
                <a:gridCol w="1106955">
                  <a:extLst>
                    <a:ext uri="{9D8B030D-6E8A-4147-A177-3AD203B41FA5}">
                      <a16:colId xmlns:a16="http://schemas.microsoft.com/office/drawing/2014/main" xmlns="" val="20002"/>
                    </a:ext>
                  </a:extLst>
                </a:gridCol>
                <a:gridCol w="1097955">
                  <a:extLst>
                    <a:ext uri="{9D8B030D-6E8A-4147-A177-3AD203B41FA5}">
                      <a16:colId xmlns:a16="http://schemas.microsoft.com/office/drawing/2014/main" xmlns="" val="20003"/>
                    </a:ext>
                  </a:extLst>
                </a:gridCol>
                <a:gridCol w="1400088">
                  <a:extLst>
                    <a:ext uri="{9D8B030D-6E8A-4147-A177-3AD203B41FA5}">
                      <a16:colId xmlns:a16="http://schemas.microsoft.com/office/drawing/2014/main" xmlns="" val="20004"/>
                    </a:ext>
                  </a:extLst>
                </a:gridCol>
                <a:gridCol w="477520">
                  <a:extLst>
                    <a:ext uri="{9D8B030D-6E8A-4147-A177-3AD203B41FA5}">
                      <a16:colId xmlns:a16="http://schemas.microsoft.com/office/drawing/2014/main" xmlns="" val="20005"/>
                    </a:ext>
                  </a:extLst>
                </a:gridCol>
                <a:gridCol w="386217">
                  <a:extLst>
                    <a:ext uri="{9D8B030D-6E8A-4147-A177-3AD203B41FA5}">
                      <a16:colId xmlns:a16="http://schemas.microsoft.com/office/drawing/2014/main" xmlns="" val="20006"/>
                    </a:ext>
                  </a:extLst>
                </a:gridCol>
              </a:tblGrid>
              <a:tr h="223520">
                <a:tc rowSpan="5">
                  <a:txBody>
                    <a:bodyPr/>
                    <a:lstStyle/>
                    <a:p>
                      <a:pPr algn="ctr"/>
                      <a:r>
                        <a:rPr lang="en-US" altLang="zh-CN" sz="1600" dirty="0" smtClean="0">
                          <a:latin typeface="Times New Roman" panose="02020603050405020304" pitchFamily="18" charset="0"/>
                          <a:cs typeface="Times New Roman" panose="02020603050405020304" pitchFamily="18" charset="0"/>
                        </a:rPr>
                        <a:t>8</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9</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noFill/>
                  </a:tcP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10</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11</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solidFill>
                      <a:srgbClr val="00B050"/>
                    </a:solidFill>
                  </a:tcPr>
                </a:tc>
                <a:tc rowSpan="15">
                  <a:txBody>
                    <a:bodyPr/>
                    <a:lstStyle/>
                    <a:p>
                      <a:pPr algn="ctr"/>
                      <a:r>
                        <a:rPr lang="en-US" altLang="zh-CN" sz="1400" dirty="0" smtClean="0">
                          <a:latin typeface="Times New Roman" panose="02020603050405020304" pitchFamily="18" charset="0"/>
                          <a:cs typeface="Times New Roman" panose="02020603050405020304" pitchFamily="18" charset="0"/>
                        </a:rPr>
                        <a:t>…</a:t>
                      </a:r>
                      <a:endParaRPr lang="zh-CN" altLang="en-US" sz="14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endParaRPr lang="zh-CN" altLang="en-US" sz="1400" dirty="0">
                        <a:latin typeface="Times New Roman" panose="02020603050405020304" pitchFamily="18" charset="0"/>
                        <a:cs typeface="Times New Roman" panose="02020603050405020304" pitchFamily="18" charset="0"/>
                      </a:endParaRPr>
                    </a:p>
                  </a:txBody>
                  <a:tcPr marL="121920" marR="121920" marT="60960" marB="60960"/>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14</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00"/>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13</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01"/>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12</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02"/>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11</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solidFill>
                      <a:srgbClr val="00B050"/>
                    </a:solidFill>
                  </a:tcPr>
                </a:tc>
                <a:extLst>
                  <a:ext uri="{0D108BD9-81ED-4DB2-BD59-A6C34878D82A}">
                    <a16:rowId xmlns:a16="http://schemas.microsoft.com/office/drawing/2014/main" xmlns="" val="10003"/>
                  </a:ext>
                </a:extLst>
              </a:tr>
              <a:tr h="223520">
                <a:tc vMerge="1">
                  <a:txBody>
                    <a:bodyPr/>
                    <a:lstStyle/>
                    <a:p>
                      <a:pPr algn="ctr"/>
                      <a:endParaRPr lang="zh-CN" altLang="en-US" sz="1200" dirty="0">
                        <a:latin typeface="Times New Roman" panose="02020603050405020304" pitchFamily="18" charset="0"/>
                        <a:cs typeface="Times New Roman" panose="02020603050405020304" pitchFamily="18" charset="0"/>
                      </a:endParaRPr>
                    </a:p>
                  </a:txBody>
                  <a:tcPr/>
                </a:tc>
                <a:tc vMerge="1">
                  <a:txBody>
                    <a:bodyPr/>
                    <a:lstStyle/>
                    <a:p>
                      <a:pPr algn="ctr"/>
                      <a:endParaRPr lang="zh-CN" altLang="en-US" sz="1200" dirty="0">
                        <a:latin typeface="Times New Roman" panose="02020603050405020304" pitchFamily="18" charset="0"/>
                        <a:cs typeface="Times New Roman" panose="02020603050405020304" pitchFamily="18" charset="0"/>
                      </a:endParaRPr>
                    </a:p>
                  </a:txBody>
                  <a:tcPr/>
                </a:tc>
                <a:tc vMerge="1">
                  <a:txBody>
                    <a:bodyPr/>
                    <a:lstStyle/>
                    <a:p>
                      <a:pPr algn="ctr"/>
                      <a:endParaRPr lang="zh-CN" altLang="en-US" sz="1200" dirty="0">
                        <a:latin typeface="Times New Roman" panose="02020603050405020304" pitchFamily="18" charset="0"/>
                        <a:cs typeface="Times New Roman" panose="02020603050405020304" pitchFamily="18" charset="0"/>
                      </a:endParaRPr>
                    </a:p>
                  </a:txBody>
                  <a:tcPr/>
                </a:tc>
                <a:tc vMerge="1">
                  <a:txBody>
                    <a:bodyPr/>
                    <a:lstStyle/>
                    <a:p>
                      <a:pPr algn="ctr"/>
                      <a:endParaRPr lang="zh-CN" altLang="en-US" sz="1200" dirty="0">
                        <a:latin typeface="Times New Roman" panose="02020603050405020304" pitchFamily="18" charset="0"/>
                        <a:cs typeface="Times New Roman" panose="02020603050405020304" pitchFamily="18" charset="0"/>
                      </a:endParaRPr>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10</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04"/>
                  </a:ext>
                </a:extLst>
              </a:tr>
              <a:tr h="223520">
                <a:tc rowSpan="5">
                  <a:txBody>
                    <a:bodyPr/>
                    <a:lstStyle/>
                    <a:p>
                      <a:pPr algn="ctr"/>
                      <a:r>
                        <a:rPr lang="en-US" altLang="zh-CN" sz="1600" dirty="0" smtClean="0">
                          <a:latin typeface="Times New Roman" panose="02020603050405020304" pitchFamily="18" charset="0"/>
                          <a:cs typeface="Times New Roman" panose="02020603050405020304" pitchFamily="18" charset="0"/>
                        </a:rPr>
                        <a:t>4</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5</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6</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noFill/>
                  </a:tcP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7</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solidFill>
                      <a:srgbClr val="FFC000"/>
                    </a:solidFill>
                  </a:tcPr>
                </a:tc>
                <a:tc vMerge="1">
                  <a:txBody>
                    <a:bodyPr/>
                    <a:lstStyle/>
                    <a:p>
                      <a:endParaRPr lang="zh-CN" altLang="en-US" dirty="0"/>
                    </a:p>
                  </a:txBody>
                  <a:tcPr/>
                </a:tc>
                <a:tc rowSpan="5">
                  <a:txBody>
                    <a:bodyPr/>
                    <a:lstStyle/>
                    <a:p>
                      <a:endParaRPr lang="zh-CN" altLang="en-US" sz="1400">
                        <a:latin typeface="Times New Roman" panose="02020603050405020304" pitchFamily="18" charset="0"/>
                        <a:cs typeface="Times New Roman" panose="02020603050405020304" pitchFamily="18" charset="0"/>
                      </a:endParaRPr>
                    </a:p>
                  </a:txBody>
                  <a:tcPr marL="121920" marR="121920" marT="60960" marB="60960"/>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9</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05"/>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8</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06"/>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7</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solidFill>
                      <a:srgbClr val="FFC000"/>
                    </a:solidFill>
                  </a:tcPr>
                </a:tc>
                <a:extLst>
                  <a:ext uri="{0D108BD9-81ED-4DB2-BD59-A6C34878D82A}">
                    <a16:rowId xmlns:a16="http://schemas.microsoft.com/office/drawing/2014/main" xmlns="" val="10007"/>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6</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08"/>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5</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09"/>
                  </a:ext>
                </a:extLst>
              </a:tr>
              <a:tr h="223520">
                <a:tc rowSpan="5">
                  <a:txBody>
                    <a:bodyPr/>
                    <a:lstStyle/>
                    <a:p>
                      <a:pPr algn="ctr"/>
                      <a:r>
                        <a:rPr lang="en-US" altLang="zh-CN" sz="1600" dirty="0" smtClean="0">
                          <a:latin typeface="Times New Roman" panose="02020603050405020304" pitchFamily="18" charset="0"/>
                          <a:cs typeface="Times New Roman" panose="02020603050405020304" pitchFamily="18" charset="0"/>
                        </a:rPr>
                        <a:t>0</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solidFill>
                      <a:srgbClr val="00B0F0"/>
                    </a:solidFill>
                  </a:tcP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1</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2</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rowSpan="5">
                  <a:txBody>
                    <a:bodyPr/>
                    <a:lstStyle/>
                    <a:p>
                      <a:pPr algn="ctr"/>
                      <a:r>
                        <a:rPr lang="en-US" altLang="zh-CN" sz="1600" dirty="0" smtClean="0">
                          <a:latin typeface="Times New Roman" panose="02020603050405020304" pitchFamily="18" charset="0"/>
                          <a:cs typeface="Times New Roman" panose="02020603050405020304" pitchFamily="18" charset="0"/>
                        </a:rPr>
                        <a:t>3</a:t>
                      </a:r>
                      <a:endParaRPr lang="zh-CN" altLang="en-US" sz="1600" dirty="0">
                        <a:latin typeface="Times New Roman" panose="02020603050405020304" pitchFamily="18" charset="0"/>
                        <a:cs typeface="Times New Roman" panose="02020603050405020304" pitchFamily="18" charset="0"/>
                      </a:endParaRPr>
                    </a:p>
                  </a:txBody>
                  <a:tcPr marL="121920" marR="121920" marT="60960" marB="60960" anchor="ctr"/>
                </a:tc>
                <a:tc vMerge="1">
                  <a:txBody>
                    <a:bodyPr/>
                    <a:lstStyle/>
                    <a:p>
                      <a:endParaRPr lang="zh-CN" altLang="en-US" dirty="0"/>
                    </a:p>
                  </a:txBody>
                  <a:tcPr/>
                </a:tc>
                <a:tc rowSpan="5">
                  <a:txBody>
                    <a:bodyPr/>
                    <a:lstStyle/>
                    <a:p>
                      <a:endParaRPr lang="zh-CN" altLang="en-US" sz="1400" dirty="0">
                        <a:latin typeface="Times New Roman" panose="02020603050405020304" pitchFamily="18" charset="0"/>
                        <a:cs typeface="Times New Roman" panose="02020603050405020304" pitchFamily="18" charset="0"/>
                      </a:endParaRPr>
                    </a:p>
                  </a:txBody>
                  <a:tcPr marL="121920" marR="121920" marT="60960" marB="60960"/>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4</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10"/>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3</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11"/>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2</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12"/>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1</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tc>
                <a:extLst>
                  <a:ext uri="{0D108BD9-81ED-4DB2-BD59-A6C34878D82A}">
                    <a16:rowId xmlns:a16="http://schemas.microsoft.com/office/drawing/2014/main" xmlns="" val="10013"/>
                  </a:ext>
                </a:extLst>
              </a:tr>
              <a:tr h="22352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ctr" defTabSz="684672" rtl="0" eaLnBrk="1" latinLnBrk="0" hangingPunct="1"/>
                      <a:r>
                        <a:rPr lang="en-US" altLang="zh-CN" sz="700" kern="1200" dirty="0" smtClean="0">
                          <a:solidFill>
                            <a:schemeClr val="tx1"/>
                          </a:solidFill>
                          <a:latin typeface="Times New Roman" panose="02020603050405020304" pitchFamily="18" charset="0"/>
                          <a:ea typeface="+mn-ea"/>
                          <a:cs typeface="Times New Roman" panose="02020603050405020304" pitchFamily="18" charset="0"/>
                        </a:rPr>
                        <a:t>0</a:t>
                      </a:r>
                      <a:endParaRPr lang="zh-CN" altLang="en-US" sz="700" kern="1200" dirty="0">
                        <a:solidFill>
                          <a:schemeClr val="tx1"/>
                        </a:solidFill>
                        <a:latin typeface="Times New Roman" panose="02020603050405020304" pitchFamily="18" charset="0"/>
                        <a:ea typeface="+mn-ea"/>
                        <a:cs typeface="Times New Roman" panose="02020603050405020304" pitchFamily="18" charset="0"/>
                      </a:endParaRPr>
                    </a:p>
                  </a:txBody>
                  <a:tcPr marL="121920" marR="121920" marT="60960" marB="60960" anchor="ctr">
                    <a:solidFill>
                      <a:srgbClr val="00B0F0"/>
                    </a:solidFill>
                  </a:tcPr>
                </a:tc>
                <a:extLst>
                  <a:ext uri="{0D108BD9-81ED-4DB2-BD59-A6C34878D82A}">
                    <a16:rowId xmlns:a16="http://schemas.microsoft.com/office/drawing/2014/main" xmlns="" val="10014"/>
                  </a:ext>
                </a:extLst>
              </a:tr>
            </a:tbl>
          </a:graphicData>
        </a:graphic>
      </p:graphicFrame>
      <p:cxnSp>
        <p:nvCxnSpPr>
          <p:cNvPr id="7" name="直接箭头连接符 6"/>
          <p:cNvCxnSpPr/>
          <p:nvPr/>
        </p:nvCxnSpPr>
        <p:spPr>
          <a:xfrm>
            <a:off x="7674438" y="5487430"/>
            <a:ext cx="144016"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7818454" y="2895142"/>
            <a:ext cx="0" cy="2592288"/>
          </a:xfrm>
          <a:prstGeom prst="line">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7674438" y="2895142"/>
            <a:ext cx="144016"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7815045" y="4062949"/>
            <a:ext cx="720080" cy="369332"/>
          </a:xfrm>
          <a:prstGeom prst="rect">
            <a:avLst/>
          </a:prstGeom>
          <a:noFill/>
        </p:spPr>
        <p:txBody>
          <a:bodyPr wrap="square" rtlCol="0">
            <a:spAutoFit/>
          </a:bodyPr>
          <a:lstStyle/>
          <a:p>
            <a:r>
              <a:rPr lang="en-US" altLang="zh-CN" dirty="0" err="1" smtClean="0"/>
              <a:t>N</a:t>
            </a:r>
            <a:r>
              <a:rPr lang="en-US" altLang="zh-CN" sz="1400" dirty="0" err="1" smtClean="0"/>
              <a:t>gap</a:t>
            </a:r>
            <a:endParaRPr lang="zh-CN" altLang="en-US" sz="1400" dirty="0"/>
          </a:p>
        </p:txBody>
      </p:sp>
      <p:cxnSp>
        <p:nvCxnSpPr>
          <p:cNvPr id="16" name="直接箭头连接符 15"/>
          <p:cNvCxnSpPr/>
          <p:nvPr/>
        </p:nvCxnSpPr>
        <p:spPr>
          <a:xfrm>
            <a:off x="7602430" y="5559438"/>
            <a:ext cx="504056" cy="7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p:cNvSpPr txBox="1"/>
          <p:nvPr/>
        </p:nvSpPr>
        <p:spPr>
          <a:xfrm>
            <a:off x="8130265" y="5467672"/>
            <a:ext cx="816537" cy="369332"/>
          </a:xfrm>
          <a:prstGeom prst="rect">
            <a:avLst/>
          </a:prstGeom>
          <a:noFill/>
        </p:spPr>
        <p:txBody>
          <a:bodyPr wrap="square" rtlCol="0">
            <a:spAutoFit/>
          </a:bodyPr>
          <a:lstStyle/>
          <a:p>
            <a:r>
              <a:rPr lang="en-US" altLang="zh-CN" dirty="0" err="1" smtClean="0"/>
              <a:t>RB</a:t>
            </a:r>
            <a:r>
              <a:rPr lang="en-US" altLang="zh-CN" sz="1400" dirty="0" err="1" smtClean="0"/>
              <a:t>start</a:t>
            </a:r>
            <a:endParaRPr lang="zh-CN" altLang="en-US" sz="1400" dirty="0"/>
          </a:p>
        </p:txBody>
      </p:sp>
      <p:sp>
        <p:nvSpPr>
          <p:cNvPr id="18" name="文本框 17"/>
          <p:cNvSpPr txBox="1"/>
          <p:nvPr/>
        </p:nvSpPr>
        <p:spPr>
          <a:xfrm>
            <a:off x="7818454" y="2432598"/>
            <a:ext cx="816537" cy="369332"/>
          </a:xfrm>
          <a:prstGeom prst="rect">
            <a:avLst/>
          </a:prstGeom>
          <a:noFill/>
        </p:spPr>
        <p:txBody>
          <a:bodyPr wrap="square" rtlCol="0">
            <a:spAutoFit/>
          </a:bodyPr>
          <a:lstStyle/>
          <a:p>
            <a:r>
              <a:rPr lang="en-US" altLang="zh-CN" dirty="0" err="1" smtClean="0"/>
              <a:t>RB</a:t>
            </a:r>
            <a:r>
              <a:rPr lang="en-US" altLang="zh-CN" sz="1400" dirty="0" err="1" smtClean="0"/>
              <a:t>end</a:t>
            </a:r>
            <a:endParaRPr lang="zh-CN" altLang="en-US" sz="1400" dirty="0"/>
          </a:p>
        </p:txBody>
      </p:sp>
      <p:cxnSp>
        <p:nvCxnSpPr>
          <p:cNvPr id="19" name="直接箭头连接符 18"/>
          <p:cNvCxnSpPr/>
          <p:nvPr/>
        </p:nvCxnSpPr>
        <p:spPr>
          <a:xfrm flipV="1">
            <a:off x="7524328" y="2710476"/>
            <a:ext cx="360040" cy="225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6916207" y="5535432"/>
            <a:ext cx="968161" cy="369332"/>
          </a:xfrm>
          <a:prstGeom prst="rect">
            <a:avLst/>
          </a:prstGeom>
          <a:noFill/>
        </p:spPr>
        <p:txBody>
          <a:bodyPr wrap="square" rtlCol="0">
            <a:spAutoFit/>
          </a:bodyPr>
          <a:lstStyle/>
          <a:p>
            <a:r>
              <a:rPr lang="en-US" altLang="zh-CN" dirty="0" smtClean="0"/>
              <a:t>3 users</a:t>
            </a:r>
            <a:endParaRPr lang="zh-CN" altLang="en-US" sz="1400" dirty="0"/>
          </a:p>
        </p:txBody>
      </p:sp>
    </p:spTree>
    <p:extLst>
      <p:ext uri="{BB962C8B-B14F-4D97-AF65-F5344CB8AC3E}">
        <p14:creationId xmlns:p14="http://schemas.microsoft.com/office/powerpoint/2010/main" val="3517781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Reference</a:t>
            </a:r>
            <a:endParaRPr lang="zh-CN" altLang="en-US" dirty="0"/>
          </a:p>
        </p:txBody>
      </p:sp>
      <p:sp>
        <p:nvSpPr>
          <p:cNvPr id="3" name="내용 개체 틀 2"/>
          <p:cNvSpPr>
            <a:spLocks noGrp="1"/>
          </p:cNvSpPr>
          <p:nvPr>
            <p:ph idx="1"/>
          </p:nvPr>
        </p:nvSpPr>
        <p:spPr>
          <a:xfrm>
            <a:off x="457200" y="1484784"/>
            <a:ext cx="8435280" cy="4525963"/>
          </a:xfrm>
        </p:spPr>
        <p:txBody>
          <a:bodyPr>
            <a:normAutofit fontScale="92500"/>
          </a:bodyPr>
          <a:lstStyle/>
          <a:p>
            <a:r>
              <a:rPr lang="en-US" altLang="ko-KR" sz="2600" dirty="0" smtClean="0"/>
              <a:t>R4-2001079 </a:t>
            </a:r>
            <a:r>
              <a:rPr lang="en-US" altLang="ko-KR" sz="2600" dirty="0"/>
              <a:t>[V2X] TP on PSFCH MPR requirements for NR V2X in band n47, Huawei, HiSilicon </a:t>
            </a:r>
            <a:endParaRPr lang="en-US" altLang="ko-KR" sz="2600" dirty="0" smtClean="0"/>
          </a:p>
          <a:p>
            <a:r>
              <a:rPr lang="en-US" altLang="ko-KR" sz="2600" dirty="0" smtClean="0"/>
              <a:t>R4-2001719 </a:t>
            </a:r>
            <a:r>
              <a:rPr lang="en-US" altLang="ko-KR" sz="2600" dirty="0"/>
              <a:t>MPR simulations results for multi-UE PSFCH transmission, LG </a:t>
            </a:r>
            <a:r>
              <a:rPr lang="en-US" altLang="ko-KR" sz="2600" dirty="0" smtClean="0"/>
              <a:t>Electronics</a:t>
            </a:r>
          </a:p>
          <a:p>
            <a:r>
              <a:rPr lang="en-US" altLang="ko-KR" sz="2600" dirty="0" smtClean="0"/>
              <a:t>R4-2000704 </a:t>
            </a:r>
            <a:r>
              <a:rPr lang="en-US" altLang="ko-KR" sz="2600" dirty="0"/>
              <a:t>On Simultaneous Transmission of PSFCH, </a:t>
            </a:r>
            <a:r>
              <a:rPr lang="en-US" altLang="ko-KR" sz="2600" dirty="0" err="1" smtClean="0"/>
              <a:t>Futurewei</a:t>
            </a:r>
            <a:endParaRPr lang="en-US" altLang="ko-KR" sz="2600" dirty="0" smtClean="0"/>
          </a:p>
          <a:p>
            <a:r>
              <a:rPr lang="en-US" altLang="ko-KR" sz="2600" dirty="0" smtClean="0"/>
              <a:t>R4-2000473 </a:t>
            </a:r>
            <a:r>
              <a:rPr lang="en-US" altLang="ko-KR" sz="2600" dirty="0"/>
              <a:t>MPR, A-MPR results for simultaneous PSFCH </a:t>
            </a:r>
            <a:r>
              <a:rPr lang="en-US" altLang="ko-KR" sz="2600" dirty="0" smtClean="0"/>
              <a:t>transmission, </a:t>
            </a:r>
            <a:r>
              <a:rPr lang="de-DE" altLang="zh-CN" sz="2600" dirty="0"/>
              <a:t>Qualcomm Incorporated</a:t>
            </a:r>
          </a:p>
          <a:p>
            <a:r>
              <a:rPr lang="en-US" altLang="ko-KR" sz="2600" dirty="0" smtClean="0"/>
              <a:t>R4-2001218 </a:t>
            </a:r>
            <a:r>
              <a:rPr lang="en-US" altLang="ko-KR" sz="2600" dirty="0"/>
              <a:t>TP on revised MPR simulation assumptions and update NR requirements to cover open </a:t>
            </a:r>
            <a:r>
              <a:rPr lang="en-US" altLang="ko-KR" sz="2600" dirty="0" smtClean="0"/>
              <a:t>issue</a:t>
            </a:r>
            <a:r>
              <a:rPr lang="en-US" altLang="zh-CN" sz="2600" dirty="0" smtClean="0"/>
              <a:t>, </a:t>
            </a:r>
            <a:r>
              <a:rPr lang="en-US" altLang="ko-KR" sz="2600" dirty="0"/>
              <a:t>LG Electronics</a:t>
            </a:r>
          </a:p>
          <a:p>
            <a:r>
              <a:rPr lang="en-US" altLang="zh-CN" sz="2600" dirty="0" smtClean="0"/>
              <a:t>R4-2001215 </a:t>
            </a:r>
            <a:r>
              <a:rPr lang="en-US" altLang="zh-CN" sz="2600" dirty="0"/>
              <a:t>Summary on E-mail discussion for NR V2X</a:t>
            </a:r>
            <a:r>
              <a:rPr lang="de-DE" altLang="zh-CN" sz="2600" dirty="0" smtClean="0"/>
              <a:t>, </a:t>
            </a:r>
            <a:r>
              <a:rPr lang="en-US" altLang="ko-KR" sz="2600" dirty="0"/>
              <a:t>LG Electronics</a:t>
            </a:r>
          </a:p>
          <a:p>
            <a:endParaRPr lang="en-US" altLang="zh-CN" sz="2600" dirty="0" smtClean="0"/>
          </a:p>
          <a:p>
            <a:endParaRPr lang="en-US" altLang="zh-CN" dirty="0" smtClean="0"/>
          </a:p>
          <a:p>
            <a:endParaRPr lang="en-US" altLang="ko-K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Qualcomm comments</a:t>
            </a:r>
            <a:endParaRPr lang="en-US" dirty="0"/>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n-US" sz="1900" dirty="0" smtClean="0"/>
              <a:t>March 3 10:30a PST</a:t>
            </a:r>
          </a:p>
          <a:p>
            <a:r>
              <a:rPr lang="en-US" sz="1900" dirty="0" smtClean="0"/>
              <a:t>This new slot structure (slide 3) is a reversal of </a:t>
            </a:r>
            <a:r>
              <a:rPr lang="en-US" sz="1900" dirty="0" smtClean="0"/>
              <a:t>R4-2001215 </a:t>
            </a:r>
            <a:r>
              <a:rPr lang="en-US" sz="1900" dirty="0" smtClean="0"/>
              <a:t>and presented without justification. </a:t>
            </a:r>
            <a:r>
              <a:rPr lang="en-US" sz="1900" i="1" dirty="0" smtClean="0"/>
              <a:t>We </a:t>
            </a:r>
            <a:r>
              <a:rPr lang="en-US" sz="1900" i="1" dirty="0"/>
              <a:t>have an agreement in place. The agreement is in </a:t>
            </a:r>
            <a:r>
              <a:rPr lang="en-US" sz="1900" i="1" dirty="0" smtClean="0"/>
              <a:t>R4-2001215 </a:t>
            </a:r>
            <a:r>
              <a:rPr lang="en-US" sz="1900" i="1" dirty="0"/>
              <a:t>table 3.2. Agreed in this WG. This is unambiguous</a:t>
            </a:r>
            <a:r>
              <a:rPr lang="en-US" sz="1900" i="1" dirty="0" smtClean="0"/>
              <a:t>. Significant work has already been done with this structure in RAN4. We would like that structure in this WF.</a:t>
            </a:r>
          </a:p>
          <a:p>
            <a:r>
              <a:rPr lang="en-US" sz="1900" i="1" dirty="0" smtClean="0"/>
              <a:t>We don’t agree with the use of this </a:t>
            </a:r>
            <a:r>
              <a:rPr lang="en-US" sz="1900" i="1" dirty="0" err="1" smtClean="0"/>
              <a:t>Ngap</a:t>
            </a:r>
            <a:r>
              <a:rPr lang="en-US" sz="1900" i="1" dirty="0" smtClean="0"/>
              <a:t>. Here are our technical concerns on R4-2001079 which proposes this </a:t>
            </a:r>
            <a:r>
              <a:rPr lang="en-US" sz="1900" i="1" dirty="0" err="1" smtClean="0"/>
              <a:t>Ngap</a:t>
            </a:r>
            <a:endParaRPr lang="en-US" sz="1900" i="1" dirty="0" smtClean="0"/>
          </a:p>
          <a:p>
            <a:pPr lvl="1"/>
            <a:r>
              <a:rPr lang="en-US" sz="1500" b="1" i="1" dirty="0" smtClean="0"/>
              <a:t>[</a:t>
            </a:r>
            <a:r>
              <a:rPr lang="en-US" sz="1500" b="1" i="1" dirty="0"/>
              <a:t>Phil] </a:t>
            </a:r>
            <a:r>
              <a:rPr lang="en-US" sz="1500" b="1" i="1" dirty="0" smtClean="0"/>
              <a:t>Let me </a:t>
            </a:r>
            <a:r>
              <a:rPr lang="en-US" sz="1500" b="1" i="1" dirty="0"/>
              <a:t>show you some of our specific questions and concerns on the information in the </a:t>
            </a:r>
            <a:r>
              <a:rPr lang="en-US" sz="1500" b="1" i="1" dirty="0" err="1"/>
              <a:t>tdoc</a:t>
            </a:r>
            <a:r>
              <a:rPr lang="en-US" sz="1500" b="1" i="1" dirty="0"/>
              <a:t>. You can see that we really did study this in detail and have legitimate technical concerns.   </a:t>
            </a:r>
            <a:r>
              <a:rPr lang="en-US" sz="1500" dirty="0"/>
              <a:t>R4-2001079 </a:t>
            </a:r>
            <a:r>
              <a:rPr lang="en-US" sz="1500" b="1" i="1" dirty="0"/>
              <a:t>shows 2RB simulations and then concludes that 2,3,4,5 RB simulations can all be represented by this equation, there is no evidence that this holds. Another question, did you do 10,20,30,40 MHz … we see no indication of that in the </a:t>
            </a:r>
            <a:r>
              <a:rPr lang="en-US" sz="1500" b="1" i="1" dirty="0" err="1"/>
              <a:t>tdoc</a:t>
            </a:r>
            <a:r>
              <a:rPr lang="en-US" sz="1500" b="1" i="1" dirty="0"/>
              <a:t>, no plots or numbers? Did you do the different SCS settings, we see no indication in the </a:t>
            </a:r>
            <a:r>
              <a:rPr lang="en-US" sz="1500" b="1" i="1" dirty="0" err="1"/>
              <a:t>tdoc</a:t>
            </a:r>
            <a:r>
              <a:rPr lang="en-US" sz="1500" b="1" i="1" dirty="0"/>
              <a:t>? By our count all 2-cluster simulations for all SCS settings and channel bandwidths is about 27,000 waveforms if you skip half of them for symmetry around the center, the </a:t>
            </a:r>
            <a:r>
              <a:rPr lang="en-US" sz="1500" b="1" i="1" dirty="0" err="1"/>
              <a:t>tdoc</a:t>
            </a:r>
            <a:r>
              <a:rPr lang="en-US" sz="1500" b="1" i="1" dirty="0"/>
              <a:t> says you did all cases for 2-cluster, so you did 27,000 simulations? </a:t>
            </a:r>
            <a:endParaRPr lang="en-US" sz="1500" dirty="0"/>
          </a:p>
          <a:p>
            <a:pPr lvl="1"/>
            <a:r>
              <a:rPr lang="en-US" sz="1500" b="1" i="1" dirty="0"/>
              <a:t> Our simulations were exhaustive and included all channel bandwidths SCS and N clusters.  I’m guessing we ended up simulating between 500,000 to 1,000,000 waveforms for our results.</a:t>
            </a:r>
            <a:endParaRPr lang="en-US" sz="1500" dirty="0"/>
          </a:p>
          <a:p>
            <a:endParaRPr lang="en-US" sz="1400" i="1" dirty="0" smtClean="0"/>
          </a:p>
          <a:p>
            <a:endParaRPr lang="en-US" sz="1400" i="1" dirty="0" smtClean="0"/>
          </a:p>
          <a:p>
            <a:endParaRPr lang="en-US" dirty="0"/>
          </a:p>
          <a:p>
            <a:endParaRPr lang="en-US" dirty="0"/>
          </a:p>
        </p:txBody>
      </p:sp>
    </p:spTree>
    <p:extLst>
      <p:ext uri="{BB962C8B-B14F-4D97-AF65-F5344CB8AC3E}">
        <p14:creationId xmlns:p14="http://schemas.microsoft.com/office/powerpoint/2010/main" val="190715429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29b35b928c485af2a9a6937f2baa004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a764867d0b792f6ea12d91a489ea7e7c"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7C3778-DAA3-44DE-9506-32D497EC45F7}">
  <ds:schemaRefs>
    <ds:schemaRef ds:uri="http://schemas.microsoft.com/sharepoint/v3/contenttype/forms"/>
  </ds:schemaRefs>
</ds:datastoreItem>
</file>

<file path=customXml/itemProps2.xml><?xml version="1.0" encoding="utf-8"?>
<ds:datastoreItem xmlns:ds="http://schemas.openxmlformats.org/officeDocument/2006/customXml" ds:itemID="{9C618C3B-4EFC-4AA1-AC55-FD0252FDAE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42E789D-C933-4898-8B78-A2A4CC78A940}">
  <ds:schemaRefs>
    <ds:schemaRef ds:uri="ba37140e-f4c5-4a6c-a9b4-20a691ce6c8a"/>
    <ds:schemaRef ds:uri="http://schemas.microsoft.com/office/infopath/2007/PartnerControls"/>
    <ds:schemaRef ds:uri="http://purl.org/dc/dcmitype/"/>
    <ds:schemaRef ds:uri="http://purl.org/dc/elements/1.1/"/>
    <ds:schemaRef ds:uri="http://purl.org/dc/terms/"/>
    <ds:schemaRef ds:uri="http://schemas.microsoft.com/office/2006/documentManagement/types"/>
    <ds:schemaRef ds:uri="cc9c437c-ae0c-4066-8d90-a0f7de786127"/>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1237</TotalTime>
  <Words>581</Words>
  <Application>Microsoft Office PowerPoint</Application>
  <PresentationFormat>화면 슬라이드 쇼(4:3)</PresentationFormat>
  <Paragraphs>103</Paragraphs>
  <Slides>7</Slides>
  <Notes>6</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7</vt:i4>
      </vt:variant>
    </vt:vector>
  </HeadingPairs>
  <TitlesOfParts>
    <vt:vector size="15" baseType="lpstr">
      <vt:lpstr>SimSun</vt:lpstr>
      <vt:lpstr>맑은 고딕</vt:lpstr>
      <vt:lpstr>맑은 고딕</vt:lpstr>
      <vt:lpstr>Arial</vt:lpstr>
      <vt:lpstr>Calibri</vt:lpstr>
      <vt:lpstr>Courier New</vt:lpstr>
      <vt:lpstr>Times New Roman</vt:lpstr>
      <vt:lpstr>Office 主题</vt:lpstr>
      <vt:lpstr>WF on MPR/A-MPR simulation assumptions and parameters for simultaneous PSFCH transmission</vt:lpstr>
      <vt:lpstr>Background</vt:lpstr>
      <vt:lpstr>Assumption and parameters</vt:lpstr>
      <vt:lpstr>RB allocation (1)</vt:lpstr>
      <vt:lpstr>RB allocation (2)</vt:lpstr>
      <vt:lpstr>Reference</vt:lpstr>
      <vt:lpstr>Qualcomm 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Suhwan Lim</cp:lastModifiedBy>
  <cp:revision>98</cp:revision>
  <dcterms:modified xsi:type="dcterms:W3CDTF">2020-03-04T01:01:12Z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(3)tjsyV03Vw82e8N0z2DAOqO8Xlep3FcgseZXlUzLQOdWwUQpj/hmbXP63uW3YNKC6K9S6up4P
ecYz2e/rfLwu2rgCVZe6zeK5IkNwL8PpYApPpRLW/aeRgQFICpu0eWll/f9UeeUyJiPUQXS5
o7CRMWa9v8eGPUNDACXAsExxvwjKNn7L6/pjQlsgZ/5OIz2SbLOMq2isIDHZGRAqopXmoAxI
2lmwiCq2u/fzZT7Bgp</vt:lpwstr>
  </property>
  <property fmtid="{D5CDD505-2E9C-101B-9397-08002B2CF9AE}" pid="3" name="_2015_ms_pID_7253431">
    <vt:lpwstr>GCDvmMTJBYrQSbEO0au1wmWLzJwLyTyTlmnYf0yV7NmZZSnyw93iGS
LRlWzkkXO8xSKsPpTdPaDwXgll02b/9i//yRKkeHcDRrjtHOk7jBvf/Z8Uq8Q0KWJPRqbNi3
KuFe9X1ag5s++4H7grkIou+AfRHLtTFQMfl4wCoALXc9Al1KO6NagHA74Joa7/OjXGQjoF1X
meaSYsbEI7TP0J7h0gcx4uXMNxm8uFs0E9qi</vt:lpwstr>
  </property>
  <property fmtid="{D5CDD505-2E9C-101B-9397-08002B2CF9AE}" pid="4" name="_2015_ms_pID_7253432">
    <vt:lpwstr>Tg==</vt:lpwstr>
  </property>
  <property fmtid="{D5CDD505-2E9C-101B-9397-08002B2CF9AE}" pid="5" name="ContentTypeId">
    <vt:lpwstr>0x010100EB28163D68FE8E4D9361964FDD814FC4</vt:lpwstr>
  </property>
</Properties>
</file>