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2"/>
  </p:notesMasterIdLst>
  <p:sldIdLst>
    <p:sldId id="256" r:id="rId7"/>
    <p:sldId id="261" r:id="rId8"/>
    <p:sldId id="264" r:id="rId9"/>
    <p:sldId id="267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35" d="100"/>
          <a:sy n="135" d="100"/>
        </p:scale>
        <p:origin x="140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03CF0-6E0B-4875-9977-F910DD15014E}" type="datetimeFigureOut">
              <a:rPr lang="en-US" smtClean="0"/>
              <a:t>11/23/2019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D4EB6-6904-4879-AF1A-C10C5D4B844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072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6D73-965A-4B6D-8F80-CA2902517E87}" type="datetime1">
              <a:rPr lang="en-US" smtClean="0"/>
              <a:t>11/23/2019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DB9D-CA64-4337-888B-DE4E88925E59}" type="datetime1">
              <a:rPr lang="en-US" smtClean="0"/>
              <a:t>11/23/2019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173AA-4700-4E79-A133-2D8603E19353}" type="datetime1">
              <a:rPr lang="en-US" smtClean="0"/>
              <a:t>11/23/2019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B3317-B36A-4639-8F4F-08EA19B370E9}" type="datetime1">
              <a:rPr lang="en-US" smtClean="0"/>
              <a:t>11/23/2019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A09F-62FD-4A98-AEDF-61B9315FC934}" type="datetime1">
              <a:rPr lang="en-US" smtClean="0"/>
              <a:t>11/23/2019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D38C7-460B-4252-8BCB-269CCB2B6AE6}" type="datetime1">
              <a:rPr lang="en-US" smtClean="0"/>
              <a:t>11/23/2019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08C0-CD51-457D-9341-C9A110DF8BF4}" type="datetime1">
              <a:rPr lang="en-US" smtClean="0"/>
              <a:t>11/23/2019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3409-7C7D-4879-986C-CD9056700DA3}" type="datetime1">
              <a:rPr lang="en-US" smtClean="0"/>
              <a:t>11/23/2019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6706F-0BAB-4FCC-A6B6-9D2449C68EA3}" type="datetime1">
              <a:rPr lang="en-US" smtClean="0"/>
              <a:t>11/23/2019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E71DF-092E-4159-94B0-95A213FE7ECD}" type="datetime1">
              <a:rPr lang="en-US" smtClean="0"/>
              <a:t>11/23/2019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4AB6-92E0-41FB-BEEE-CAEB88C7F3AE}" type="datetime1">
              <a:rPr lang="en-US" smtClean="0"/>
              <a:t>11/23/2019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118B-F49E-4F5A-A26D-E438A17C868D}" type="datetime1">
              <a:rPr lang="en-US" smtClean="0"/>
              <a:t>11/23/2019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111" y="1874169"/>
            <a:ext cx="10385777" cy="1807912"/>
          </a:xfrm>
        </p:spPr>
        <p:txBody>
          <a:bodyPr/>
          <a:lstStyle/>
          <a:p>
            <a:r>
              <a:rPr lang="en-US" dirty="0"/>
              <a:t>WF on Guardbands for NR-U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884905"/>
            <a:ext cx="9144000" cy="1655762"/>
          </a:xfrm>
        </p:spPr>
        <p:txBody>
          <a:bodyPr/>
          <a:lstStyle/>
          <a:p>
            <a:r>
              <a:rPr lang="en-US" dirty="0"/>
              <a:t>Nokia,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BB3C6A5-B872-4979-A917-7B860739811B}"/>
              </a:ext>
            </a:extLst>
          </p:cNvPr>
          <p:cNvSpPr txBox="1"/>
          <p:nvPr/>
        </p:nvSpPr>
        <p:spPr>
          <a:xfrm>
            <a:off x="8664166" y="474132"/>
            <a:ext cx="2624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smtClean="0"/>
              <a:t>R4-1916160 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961EBA95-7131-4683-B8EE-049359931A13}"/>
              </a:ext>
            </a:extLst>
          </p:cNvPr>
          <p:cNvSpPr txBox="1"/>
          <p:nvPr/>
        </p:nvSpPr>
        <p:spPr>
          <a:xfrm>
            <a:off x="903112" y="428916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#93</a:t>
            </a:r>
          </a:p>
          <a:p>
            <a:pPr hangingPunct="0"/>
            <a:r>
              <a:rPr lang="en-US" b="1" dirty="0"/>
              <a:t>Reno, USA, </a:t>
            </a:r>
          </a:p>
          <a:p>
            <a:pPr hangingPunct="0"/>
            <a:r>
              <a:rPr lang="en-US" b="1" dirty="0"/>
              <a:t>18</a:t>
            </a:r>
            <a:r>
              <a:rPr lang="en-US" b="1" baseline="30000" dirty="0"/>
              <a:t>th</a:t>
            </a:r>
            <a:r>
              <a:rPr lang="en-US" b="1" dirty="0"/>
              <a:t>  Nov. – 22</a:t>
            </a:r>
            <a:r>
              <a:rPr lang="en-US" b="1" baseline="30000" dirty="0"/>
              <a:t>nd</a:t>
            </a:r>
            <a:r>
              <a:rPr lang="en-US" b="1" dirty="0"/>
              <a:t>  Nov. 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EA7714A-67BF-4C3D-8A78-AAAA77E82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Definition of </a:t>
            </a:r>
            <a:r>
              <a:rPr lang="en-US" b="1" dirty="0"/>
              <a:t>Inter-carrier</a:t>
            </a:r>
            <a:r>
              <a:rPr lang="en-US" dirty="0"/>
              <a:t> guardbands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buNone/>
            </a:pPr>
            <a:r>
              <a:rPr lang="en-GB" sz="2000" b="1" dirty="0"/>
              <a:t>There is consensus to:</a:t>
            </a:r>
            <a:endParaRPr lang="en-GB" sz="700" b="1" dirty="0"/>
          </a:p>
          <a:p>
            <a:pPr lvl="1"/>
            <a:r>
              <a:rPr lang="en-GB" sz="2000" dirty="0"/>
              <a:t>Reuse the minimum guard-bands definition dependent on configured bandwidth as done 	 for Rel-15 and given in Table 5.3.3-1 (TS 38.101-1).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7BBDB9C-4847-4B74-B76C-6C9B86BE0AE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901" y="2329917"/>
            <a:ext cx="6968221" cy="35226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08937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Definition of </a:t>
            </a:r>
            <a:r>
              <a:rPr lang="en-US" b="1" dirty="0"/>
              <a:t>Intra-carrier</a:t>
            </a:r>
            <a:r>
              <a:rPr lang="en-US" dirty="0"/>
              <a:t> guardbands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245" y="962511"/>
            <a:ext cx="11389259" cy="5576401"/>
          </a:xfrm>
        </p:spPr>
        <p:txBody>
          <a:bodyPr>
            <a:no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2000" b="1" dirty="0"/>
              <a:t>There is consensus to:</a:t>
            </a:r>
            <a:endParaRPr lang="en-GB" sz="700" b="1" dirty="0"/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r>
              <a:rPr lang="en-GB" sz="1600" dirty="0"/>
              <a:t>Define minimum Intra-carrier</a:t>
            </a:r>
            <a:r>
              <a:rPr lang="en-US" sz="1600" dirty="0"/>
              <a:t> guard PRBs for a carrier configured by a serving cell as an integer number of full PRBs. </a:t>
            </a:r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The </a:t>
            </a:r>
            <a:r>
              <a:rPr lang="en-GB" sz="1600" dirty="0"/>
              <a:t>Intra-carrier</a:t>
            </a:r>
            <a:r>
              <a:rPr lang="en-US" sz="1600" dirty="0"/>
              <a:t> guard PRBs are defined on a common RB grid which reference point is configured by the gNB as specified in section 5.3.4 of 38.101-1. </a:t>
            </a:r>
          </a:p>
          <a:p>
            <a:pPr marL="1257300" lvl="3" indent="-342900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Point A and first usable PRB are given by the gNB according to Rel-15 mechanisms.</a:t>
            </a:r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The default pattern is that for which the radio requirements apply given the specified channel raster points, starting at the first usable PRB, for usable PRBs and </a:t>
            </a:r>
            <a:r>
              <a:rPr lang="en-GB" sz="1600" dirty="0"/>
              <a:t>Intra-carrier</a:t>
            </a:r>
            <a:r>
              <a:rPr lang="en-US" sz="1600" dirty="0"/>
              <a:t> guard PRBs are given for different SCS and CBW in the following table together with maximum number of RBs</a:t>
            </a:r>
            <a:r>
              <a:rPr lang="en-US" sz="1600" dirty="0" smtClean="0"/>
              <a:t>:</a:t>
            </a:r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endParaRPr lang="en-US" sz="1700" dirty="0"/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endParaRPr lang="en-US" sz="1700" dirty="0"/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endParaRPr lang="en-US" sz="1700" dirty="0"/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endParaRPr lang="en-US" sz="1700" dirty="0"/>
          </a:p>
          <a:p>
            <a:pPr marL="4572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700" dirty="0"/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NR Rel-15 minimum guard-bands definition [Table 5.3.3-1 (TS 38.101-1)] is used as baseline for determining the number of </a:t>
            </a:r>
            <a:r>
              <a:rPr lang="en-GB" sz="1600" dirty="0"/>
              <a:t>Intra-carrier</a:t>
            </a:r>
            <a:r>
              <a:rPr lang="en-US" sz="1600" dirty="0"/>
              <a:t> guard PRBs presented in the table above.</a:t>
            </a:r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The number of usable RBs per sub-channel and the number of intra-carrier guard PRBs can for different SCS vary due to configuration according to the following table:.</a:t>
            </a:r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endParaRPr lang="en-US" sz="1700" dirty="0"/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endParaRPr lang="en-US" sz="1700" dirty="0"/>
          </a:p>
          <a:p>
            <a:pPr marL="4572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700" dirty="0"/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Note that for 20MHz channels and 30kHz SCS only [50] and 51 can be used for number of usable RBs</a:t>
            </a:r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Definition of Intra-carrier guardbands for channel bandwidths larger than 80MHz are FFS</a:t>
            </a:r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3</a:t>
            </a:fld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xmlns="" id="{7FF5E03E-B8C8-47FC-B20E-4CD66535F5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7392"/>
              </p:ext>
            </p:extLst>
          </p:nvPr>
        </p:nvGraphicFramePr>
        <p:xfrm>
          <a:off x="1237339" y="3073087"/>
          <a:ext cx="10041047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045">
                  <a:extLst>
                    <a:ext uri="{9D8B030D-6E8A-4147-A177-3AD203B41FA5}">
                      <a16:colId xmlns:a16="http://schemas.microsoft.com/office/drawing/2014/main" xmlns="" val="1861333839"/>
                    </a:ext>
                  </a:extLst>
                </a:gridCol>
                <a:gridCol w="1520121">
                  <a:extLst>
                    <a:ext uri="{9D8B030D-6E8A-4147-A177-3AD203B41FA5}">
                      <a16:colId xmlns:a16="http://schemas.microsoft.com/office/drawing/2014/main" xmlns="" val="4262582363"/>
                    </a:ext>
                  </a:extLst>
                </a:gridCol>
                <a:gridCol w="1100547">
                  <a:extLst>
                    <a:ext uri="{9D8B030D-6E8A-4147-A177-3AD203B41FA5}">
                      <a16:colId xmlns:a16="http://schemas.microsoft.com/office/drawing/2014/main" xmlns="" val="4148531946"/>
                    </a:ext>
                  </a:extLst>
                </a:gridCol>
                <a:gridCol w="872570">
                  <a:extLst>
                    <a:ext uri="{9D8B030D-6E8A-4147-A177-3AD203B41FA5}">
                      <a16:colId xmlns:a16="http://schemas.microsoft.com/office/drawing/2014/main" xmlns="" val="982470010"/>
                    </a:ext>
                  </a:extLst>
                </a:gridCol>
                <a:gridCol w="1460211">
                  <a:extLst>
                    <a:ext uri="{9D8B030D-6E8A-4147-A177-3AD203B41FA5}">
                      <a16:colId xmlns:a16="http://schemas.microsoft.com/office/drawing/2014/main" xmlns="" val="3233823115"/>
                    </a:ext>
                  </a:extLst>
                </a:gridCol>
                <a:gridCol w="993278">
                  <a:extLst>
                    <a:ext uri="{9D8B030D-6E8A-4147-A177-3AD203B41FA5}">
                      <a16:colId xmlns:a16="http://schemas.microsoft.com/office/drawing/2014/main" xmlns="" val="199532356"/>
                    </a:ext>
                  </a:extLst>
                </a:gridCol>
                <a:gridCol w="1615886">
                  <a:extLst>
                    <a:ext uri="{9D8B030D-6E8A-4147-A177-3AD203B41FA5}">
                      <a16:colId xmlns:a16="http://schemas.microsoft.com/office/drawing/2014/main" xmlns="" val="131242747"/>
                    </a:ext>
                  </a:extLst>
                </a:gridCol>
                <a:gridCol w="1182389">
                  <a:extLst>
                    <a:ext uri="{9D8B030D-6E8A-4147-A177-3AD203B41FA5}">
                      <a16:colId xmlns:a16="http://schemas.microsoft.com/office/drawing/2014/main" xmlns="" val="41674568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SCS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/>
                        <a:t>20MHz Channels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40MHz Channels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60MHz Channels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80MHz Channels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826456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/>
                        <a:t>15KHz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106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105-6-105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Max. 216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N/A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sz="1200" noProof="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N/A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GB" sz="12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498022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/>
                        <a:t>30KHz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50-6-50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Max. 106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noProof="0" dirty="0"/>
                        <a:t>50-6-50-6-50</a:t>
                      </a:r>
                      <a:endParaRPr lang="en-GB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Max. 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noProof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50-6-50-5-50-6-50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Max. 217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541242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Alt. 1 60KHz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[23-5-23]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Max. 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[23-5-23-5-23]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Max. 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[23-5-23-5-23-5-23]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Max. 107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195841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/>
                        <a:t>Alt. 2 60KHz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[25]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[24-3-24]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Max. 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[24-3-25-3-24]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Max. 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[24-4-24-3-24-4-24]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/>
                        <a:t>Max. 107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442820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xmlns="" id="{F74ED0BC-B401-46F9-95E0-BC29F8ABB2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536462"/>
              </p:ext>
            </p:extLst>
          </p:nvPr>
        </p:nvGraphicFramePr>
        <p:xfrm>
          <a:off x="2437473" y="5494387"/>
          <a:ext cx="7490936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2597">
                  <a:extLst>
                    <a:ext uri="{9D8B030D-6E8A-4147-A177-3AD203B41FA5}">
                      <a16:colId xmlns:a16="http://schemas.microsoft.com/office/drawing/2014/main" xmlns="" val="4148531946"/>
                    </a:ext>
                  </a:extLst>
                </a:gridCol>
                <a:gridCol w="1142597">
                  <a:extLst>
                    <a:ext uri="{9D8B030D-6E8A-4147-A177-3AD203B41FA5}">
                      <a16:colId xmlns:a16="http://schemas.microsoft.com/office/drawing/2014/main" xmlns="" val="2751325778"/>
                    </a:ext>
                  </a:extLst>
                </a:gridCol>
                <a:gridCol w="1281065">
                  <a:extLst>
                    <a:ext uri="{9D8B030D-6E8A-4147-A177-3AD203B41FA5}">
                      <a16:colId xmlns:a16="http://schemas.microsoft.com/office/drawing/2014/main" xmlns="" val="3233823115"/>
                    </a:ext>
                  </a:extLst>
                </a:gridCol>
                <a:gridCol w="1281065">
                  <a:extLst>
                    <a:ext uri="{9D8B030D-6E8A-4147-A177-3AD203B41FA5}">
                      <a16:colId xmlns:a16="http://schemas.microsoft.com/office/drawing/2014/main" xmlns="" val="3194984736"/>
                    </a:ext>
                  </a:extLst>
                </a:gridCol>
                <a:gridCol w="1321806">
                  <a:extLst>
                    <a:ext uri="{9D8B030D-6E8A-4147-A177-3AD203B41FA5}">
                      <a16:colId xmlns:a16="http://schemas.microsoft.com/office/drawing/2014/main" xmlns="" val="131242747"/>
                    </a:ext>
                  </a:extLst>
                </a:gridCol>
                <a:gridCol w="1321806">
                  <a:extLst>
                    <a:ext uri="{9D8B030D-6E8A-4147-A177-3AD203B41FA5}">
                      <a16:colId xmlns:a16="http://schemas.microsoft.com/office/drawing/2014/main" xmlns="" val="2463191675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15kHz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30kHz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60kHz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826456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Usable RBs </a:t>
                      </a:r>
                      <a:endParaRPr lang="en-GB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Guard RBs </a:t>
                      </a:r>
                      <a:endParaRPr lang="en-GB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Usable RBs </a:t>
                      </a:r>
                      <a:endParaRPr lang="en-GB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Guard RBs </a:t>
                      </a:r>
                      <a:endParaRPr lang="en-GB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Usable RBs </a:t>
                      </a:r>
                      <a:endParaRPr lang="en-GB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Guard RBs </a:t>
                      </a:r>
                      <a:endParaRPr lang="en-GB" sz="12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886642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104, 105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/>
                        <a:t>6, 7</a:t>
                      </a:r>
                      <a:endParaRPr lang="en-GB" sz="12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49, 50, 51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5, 6, 7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[22, 23, 24]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noProof="0" dirty="0"/>
                        <a:t>[3, 4, 5]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498022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1904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Definition of </a:t>
            </a:r>
            <a:r>
              <a:rPr lang="en-US" b="1" dirty="0"/>
              <a:t>Intra-carrier</a:t>
            </a:r>
            <a:r>
              <a:rPr lang="en-US" dirty="0"/>
              <a:t> guardbands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5467"/>
            <a:ext cx="10515600" cy="5576401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2000" b="1" dirty="0"/>
              <a:t>Notes:</a:t>
            </a:r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r>
              <a:rPr lang="en-US" dirty="0"/>
              <a:t>Alternatives for 60kHz SCS.</a:t>
            </a:r>
          </a:p>
          <a:p>
            <a:pPr marL="1257300" lvl="3" indent="-342900">
              <a:spcBef>
                <a:spcPts val="0"/>
              </a:spcBef>
              <a:spcAft>
                <a:spcPts val="300"/>
              </a:spcAft>
            </a:pPr>
            <a:r>
              <a:rPr lang="en-US" dirty="0"/>
              <a:t>Alt.1 is based on the existing number of RBs that a UE has to support for 60kHz SCS.</a:t>
            </a:r>
          </a:p>
          <a:p>
            <a:pPr marL="1257300" lvl="3" indent="-342900">
              <a:spcBef>
                <a:spcPts val="0"/>
              </a:spcBef>
              <a:spcAft>
                <a:spcPts val="300"/>
              </a:spcAft>
            </a:pPr>
            <a:r>
              <a:rPr lang="en-US" dirty="0"/>
              <a:t>Alt.2 is based on the a increased number of RBs which is applicable only for NR-U. </a:t>
            </a:r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r>
              <a:rPr lang="en-US" dirty="0"/>
              <a:t>RB shift for PRB grid alignment FFS.</a:t>
            </a:r>
          </a:p>
          <a:p>
            <a:pPr marL="1257300" lvl="3" indent="-342900">
              <a:spcBef>
                <a:spcPts val="0"/>
              </a:spcBef>
              <a:spcAft>
                <a:spcPts val="300"/>
              </a:spcAft>
            </a:pPr>
            <a:endParaRPr lang="en-US" dirty="0"/>
          </a:p>
          <a:p>
            <a:pPr marL="1257300" lvl="3" indent="-342900">
              <a:spcBef>
                <a:spcPts val="0"/>
              </a:spcBef>
              <a:spcAft>
                <a:spcPts val="300"/>
              </a:spcAft>
            </a:pPr>
            <a:endParaRPr lang="en-US" dirty="0"/>
          </a:p>
          <a:p>
            <a:pPr marL="800100" lvl="2" indent="-342900">
              <a:spcBef>
                <a:spcPts val="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810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References: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2630"/>
            <a:ext cx="10515600" cy="5378765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sz="1800" dirty="0"/>
              <a:t>R4-1913060,  WF on Guardbands for NR-U, Nokia</a:t>
            </a:r>
            <a:endParaRPr lang="en-GB" sz="1800" dirty="0"/>
          </a:p>
          <a:p>
            <a:pPr marL="457200" lvl="1" indent="0">
              <a:buNone/>
            </a:pPr>
            <a:r>
              <a:rPr lang="en-US" sz="1800" dirty="0"/>
              <a:t>R4-1913529, Further considerations on the in-carrier bands and wideband operation for NR-U, Apple</a:t>
            </a:r>
          </a:p>
          <a:p>
            <a:pPr marL="457200" lvl="1" indent="0">
              <a:buNone/>
            </a:pPr>
            <a:r>
              <a:rPr lang="en-US" sz="1800" dirty="0"/>
              <a:t>R4-1914143, Specification of channel raster design and intra-carrier GB for wideband operation, Ericsson</a:t>
            </a:r>
          </a:p>
          <a:p>
            <a:pPr marL="457200" lvl="1" indent="0">
              <a:buNone/>
            </a:pPr>
            <a:r>
              <a:rPr lang="it-IT" sz="1800" dirty="0"/>
              <a:t>R4-1914229, </a:t>
            </a:r>
            <a:r>
              <a:rPr lang="it-IT" sz="1800" dirty="0" err="1"/>
              <a:t>Discussion</a:t>
            </a:r>
            <a:r>
              <a:rPr lang="it-IT" sz="1800" dirty="0"/>
              <a:t> on intra-</a:t>
            </a:r>
            <a:r>
              <a:rPr lang="it-IT" sz="1800" dirty="0" err="1"/>
              <a:t>carrier</a:t>
            </a:r>
            <a:r>
              <a:rPr lang="it-IT" sz="1800" dirty="0"/>
              <a:t> guardband, ZTE</a:t>
            </a:r>
          </a:p>
          <a:p>
            <a:pPr marL="457200" lvl="1" indent="0">
              <a:buNone/>
            </a:pPr>
            <a:r>
              <a:rPr lang="en-US" sz="1800" dirty="0"/>
              <a:t>R4-1914333, NR-U - Definition of guardbands, Nokia</a:t>
            </a:r>
          </a:p>
          <a:p>
            <a:pPr marL="457200" lvl="1" indent="0">
              <a:buNone/>
            </a:pPr>
            <a:r>
              <a:rPr lang="en-US" sz="1800" dirty="0"/>
              <a:t>R4-1914578, Guard band on wideband operation, Huawei</a:t>
            </a:r>
          </a:p>
          <a:p>
            <a:pPr marL="457200" lvl="1" indent="0">
              <a:buNone/>
            </a:pPr>
            <a:r>
              <a:rPr lang="en-US" sz="1800" dirty="0"/>
              <a:t>R4-1914675, Guard band design for NR-U, </a:t>
            </a:r>
            <a:r>
              <a:rPr lang="en-US" sz="1800" dirty="0" err="1"/>
              <a:t>Futurewei</a:t>
            </a:r>
            <a:endParaRPr lang="en-US" sz="1800" dirty="0"/>
          </a:p>
          <a:p>
            <a:pPr marL="457200" lvl="1" indent="0">
              <a:buNone/>
            </a:pPr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420BA85-F034-4A07-8423-48E22F03A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443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487C7AB0FA344C95D548FCA1A0E6B1" ma:contentTypeVersion="13" ma:contentTypeDescription="Create a new document." ma:contentTypeScope="" ma:versionID="6bfe9b0ce82ec37e09698837bdc5f8d1">
  <xsd:schema xmlns:xsd="http://www.w3.org/2001/XMLSchema" xmlns:xs="http://www.w3.org/2001/XMLSchema" xmlns:p="http://schemas.microsoft.com/office/2006/metadata/properties" xmlns:ns3="71c5aaf6-e6ce-465b-b873-5148d2a4c105" xmlns:ns4="dca1a702-c131-4c0a-94d3-ca02808a59d1" xmlns:ns5="89a48c40-3d93-469d-b9d4-51d7ced6a166" targetNamespace="http://schemas.microsoft.com/office/2006/metadata/properties" ma:root="true" ma:fieldsID="4f71c4028e205641faea40d5d6449967" ns3:_="" ns4:_="" ns5:_="">
    <xsd:import namespace="71c5aaf6-e6ce-465b-b873-5148d2a4c105"/>
    <xsd:import namespace="dca1a702-c131-4c0a-94d3-ca02808a59d1"/>
    <xsd:import namespace="89a48c40-3d93-469d-b9d4-51d7ced6a16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a1a702-c131-4c0a-94d3-ca02808a59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a48c40-3d93-469d-b9d4-51d7ced6a16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CAA9D9-2432-4DB0-9ABC-23205DA36440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DDE10E4F-91F9-49F2-B459-9A1F93973B5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C270EF7-6446-4222-83FE-19C919AB7A69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4C6B7B9B-35F3-49D9-AECF-B9C4C53FB3F5}">
  <ds:schemaRefs>
    <ds:schemaRef ds:uri="http://schemas.microsoft.com/office/2006/metadata/properties"/>
    <ds:schemaRef ds:uri="http://schemas.microsoft.com/office/2006/documentManagement/types"/>
    <ds:schemaRef ds:uri="71c5aaf6-e6ce-465b-b873-5148d2a4c105"/>
    <ds:schemaRef ds:uri="http://purl.org/dc/elements/1.1/"/>
    <ds:schemaRef ds:uri="89a48c40-3d93-469d-b9d4-51d7ced6a166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dca1a702-c131-4c0a-94d3-ca02808a59d1"/>
    <ds:schemaRef ds:uri="http://www.w3.org/XML/1998/namespace"/>
    <ds:schemaRef ds:uri="http://purl.org/dc/terms/"/>
  </ds:schemaRefs>
</ds:datastoreItem>
</file>

<file path=customXml/itemProps5.xml><?xml version="1.0" encoding="utf-8"?>
<ds:datastoreItem xmlns:ds="http://schemas.openxmlformats.org/officeDocument/2006/customXml" ds:itemID="{5BBD5152-AD6E-4E69-B87F-114FF98E25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dca1a702-c131-4c0a-94d3-ca02808a59d1"/>
    <ds:schemaRef ds:uri="89a48c40-3d93-469d-b9d4-51d7ced6a1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6197</TotalTime>
  <Words>520</Words>
  <Application>Microsoft Office PowerPoint</Application>
  <PresentationFormat>宽屏</PresentationFormat>
  <Paragraphs>98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等线</vt:lpstr>
      <vt:lpstr>Arial</vt:lpstr>
      <vt:lpstr>Calibri</vt:lpstr>
      <vt:lpstr>Calibri Light</vt:lpstr>
      <vt:lpstr>Office Theme</vt:lpstr>
      <vt:lpstr>WF on Guardbands for NR-U</vt:lpstr>
      <vt:lpstr>Definition of Inter-carrier guardbands</vt:lpstr>
      <vt:lpstr>Definition of Intra-carrier guardbands</vt:lpstr>
      <vt:lpstr>Definition of Intra-carrier guardbands</vt:lpstr>
      <vt:lpstr>References: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samsung</cp:lastModifiedBy>
  <cp:revision>74</cp:revision>
  <dcterms:created xsi:type="dcterms:W3CDTF">2018-08-21T06:09:04Z</dcterms:created>
  <dcterms:modified xsi:type="dcterms:W3CDTF">2019-11-22T18:05:14Z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0x01010057487C7AB0FA344C95D548FCA1A0E6B1</vt:lpwstr>
  </property>
  <property fmtid="{D5CDD505-2E9C-101B-9397-08002B2CF9AE}" pid="3" name="NSCPROP_SA">
    <vt:lpwstr>C:\Users\samsung\AppData\Local\Temp\Temp1_R4-1915980.zip\R4-1915980  WF on Guardbands for NR-U (v10).pptx</vt:lpwstr>
  </property>
</Properties>
</file>