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22"/>
  </p:notesMasterIdLst>
  <p:sldIdLst>
    <p:sldId id="256" r:id="rId5"/>
    <p:sldId id="257" r:id="rId6"/>
    <p:sldId id="258" r:id="rId7"/>
    <p:sldId id="268" r:id="rId8"/>
    <p:sldId id="270" r:id="rId9"/>
    <p:sldId id="266" r:id="rId10"/>
    <p:sldId id="282" r:id="rId11"/>
    <p:sldId id="280" r:id="rId12"/>
    <p:sldId id="281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7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DF4"/>
    <a:srgbClr val="D0D8E8"/>
    <a:srgbClr val="FFFFFF"/>
    <a:srgbClr val="99FF99"/>
    <a:srgbClr val="B9CD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4" autoAdjust="0"/>
    <p:restoredTop sz="96357" autoAdjust="0"/>
  </p:normalViewPr>
  <p:slideViewPr>
    <p:cSldViewPr>
      <p:cViewPr varScale="1">
        <p:scale>
          <a:sx n="110" d="100"/>
          <a:sy n="110" d="100"/>
        </p:scale>
        <p:origin x="60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ED1660-6450-4E6E-BD45-3A38D694E32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70E9B5-9947-4AD8-8306-3C6BA6EC8D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07336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093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658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959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060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371" y="1124745"/>
            <a:ext cx="11329259" cy="500141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6204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332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8501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354931"/>
            <a:ext cx="5384800" cy="47712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354931"/>
            <a:ext cx="5384800" cy="47712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840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6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970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342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3766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81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DD4DB-9E7D-4215-B5C3-C804ACA64495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8070-E6D4-4BAF-AF97-B5DD38BAD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499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7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wmf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847528" y="1772817"/>
            <a:ext cx="8496944" cy="1944215"/>
          </a:xfrm>
        </p:spPr>
        <p:txBody>
          <a:bodyPr>
            <a:normAutofit/>
          </a:bodyPr>
          <a:lstStyle/>
          <a:p>
            <a:r>
              <a:rPr lang="en-US" altLang="zh-CN" dirty="0"/>
              <a:t>WF on Transient period capability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63552" y="3861048"/>
            <a:ext cx="8496944" cy="1752600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dirty="0"/>
              <a:t>Qualcomm Incorporated, Skyworks Solutions Inc., Ericsson, Verizon, Dish Network, CMCC, Keysight Technologies, Nokia, Nokia Shanghai Bell, Sprint, AT&amp;T, ZTE, Vodafone, Orange, </a:t>
            </a:r>
            <a:r>
              <a:rPr lang="en-US" altLang="zh-CN" dirty="0" err="1"/>
              <a:t>T-mobile</a:t>
            </a:r>
            <a:r>
              <a:rPr lang="en-US" altLang="zh-CN" dirty="0"/>
              <a:t>, Deutsche Telekom, Telecom Italia, </a:t>
            </a:r>
            <a:r>
              <a:rPr lang="en-GB" dirty="0"/>
              <a:t>CHTTL, China Telecom, SGS Wireless, Interdigital, Anritsu, </a:t>
            </a:r>
            <a:r>
              <a:rPr lang="en-US" altLang="zh-CN" dirty="0"/>
              <a:t>..</a:t>
            </a:r>
            <a:endParaRPr lang="zh-CN" altLang="en-US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119336" y="294541"/>
            <a:ext cx="1188132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400" b="1" dirty="0"/>
              <a:t>3GPP TSG-RAN WG4 Meeting #93	           		 				R4-1916016  </a:t>
            </a:r>
            <a:endParaRPr lang="en-US" altLang="zh-CN" sz="2400" b="1" dirty="0"/>
          </a:p>
          <a:p>
            <a:pPr algn="l"/>
            <a:r>
              <a:rPr lang="en-US" altLang="zh-CN" sz="2400" dirty="0" err="1"/>
              <a:t>Reno,NV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3527179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54931"/>
            <a:ext cx="10670976" cy="4771233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/>
              <a:t>[1] </a:t>
            </a:r>
            <a:r>
              <a:rPr lang="en-US" sz="1800" dirty="0"/>
              <a:t>R4-1912921, 	WF on Transient period capability, 3GPP TSG-RAN WG4 Meeting #92bis, Chongqing, China, 14th – 18th Oct, 2019</a:t>
            </a:r>
            <a:endParaRPr lang="en-GB" sz="1800" dirty="0"/>
          </a:p>
          <a:p>
            <a:pPr marL="0" indent="0">
              <a:buNone/>
            </a:pPr>
            <a:r>
              <a:rPr lang="en-GB" sz="1800" dirty="0"/>
              <a:t>[2] R4-1915290, 	Proposal for EVM measurement interval to include symbols with transient period, Qualcomm, </a:t>
            </a:r>
            <a:r>
              <a:rPr lang="en-US" sz="1800" dirty="0"/>
              <a:t>3GPP TSG-RAN WG4 Meeting #93, Reno, USA, 18th – 22nd Nov, 2019</a:t>
            </a:r>
            <a:endParaRPr lang="en-GB" sz="1800" dirty="0"/>
          </a:p>
          <a:p>
            <a:pPr marL="0" indent="0">
              <a:buNone/>
            </a:pPr>
            <a:r>
              <a:rPr lang="en-GB" sz="1800" dirty="0"/>
              <a:t>[3] </a:t>
            </a:r>
            <a:r>
              <a:rPr lang="en-US" sz="1800" dirty="0"/>
              <a:t>R4-1915301	Values for Transient period capability, </a:t>
            </a:r>
            <a:r>
              <a:rPr lang="en-GB" sz="1800" dirty="0"/>
              <a:t>Qualcomm, </a:t>
            </a:r>
            <a:r>
              <a:rPr lang="en-US" sz="1800" dirty="0"/>
              <a:t>3GPP TSG-RAN WG4 Meeting #93, Reno, USA, 18th – 22nd Nov, 2019</a:t>
            </a:r>
          </a:p>
          <a:p>
            <a:pPr marL="0" indent="0">
              <a:buNone/>
            </a:pPr>
            <a:r>
              <a:rPr lang="en-US" sz="1800" dirty="0"/>
              <a:t>[4] R4-1913932	On-to-on transient period measurement in FR1, Anritsu, 3GPP TSG-RAN WG4 Meeting #93, Reno, USA, 18th – 22nd Nov, 2019</a:t>
            </a:r>
          </a:p>
          <a:p>
            <a:pPr marL="0" indent="0">
              <a:buNone/>
            </a:pPr>
            <a:r>
              <a:rPr lang="en-US" sz="1800" dirty="0"/>
              <a:t>[5] R4-1915296	Proposal for DFT-S-OFDM Transient Period Capability Requirements and testability, Skyworks Solutions Inc, 3GPP TSG-RAN WG4 Meeting #93, Reno, USA, 18th – 22nd Nov, 2019</a:t>
            </a:r>
          </a:p>
          <a:p>
            <a:pPr marL="0" indent="0">
              <a:buNone/>
            </a:pPr>
            <a:r>
              <a:rPr lang="en-US" sz="1800" dirty="0"/>
              <a:t>[6] R4-1915298	 Proposal for CP-OFDM Transient Period Capability Requirements and testability, Skyworks Solutions Inc, 3GPP TSG-RAN WG4 Meeting #93, Reno, USA, 18th – 22nd Nov, 2019</a:t>
            </a:r>
          </a:p>
          <a:p>
            <a:pPr marL="0" indent="0">
              <a:buNone/>
            </a:pPr>
            <a:r>
              <a:rPr lang="en-US" sz="1800" dirty="0"/>
              <a:t>[7] R4-1915299	Proposal on Transient Period Signaling Values, Skyworks Solutions Inc, 3GPP TSG-RAN WG4 Meeting #93, Reno, USA, 18th – 22nd Nov, 2019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336211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Annex: Background slides and CR TP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111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4C2F16A-A884-4001-9054-4758CE6B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3394"/>
            <a:ext cx="12192000" cy="850106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Background: CP-OFDM measurement window- Qualcomm’s proposal [2]</a:t>
            </a:r>
            <a:br>
              <a:rPr lang="en-US" sz="3200" dirty="0">
                <a:solidFill>
                  <a:schemeClr val="accent1"/>
                </a:solidFill>
              </a:rPr>
            </a:br>
            <a:r>
              <a:rPr lang="en-US" sz="1200" dirty="0">
                <a:solidFill>
                  <a:schemeClr val="accent1"/>
                </a:solidFill>
              </a:rPr>
              <a:t>(Examples assume </a:t>
            </a:r>
            <a:r>
              <a:rPr lang="en-US" sz="1200" dirty="0">
                <a:solidFill>
                  <a:srgbClr val="00B0F0"/>
                </a:solidFill>
              </a:rPr>
              <a:t>symmetric distribution </a:t>
            </a:r>
            <a:r>
              <a:rPr lang="en-US" sz="1200" dirty="0">
                <a:solidFill>
                  <a:schemeClr val="accent1"/>
                </a:solidFill>
              </a:rPr>
              <a:t>of transient period)</a:t>
            </a:r>
            <a:endParaRPr lang="en-US" sz="32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B7C0C68-5177-41CC-8210-2F0A3635E73B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00B0F0"/>
                </a:solidFill>
              </a:rPr>
              <a:t>Qualcomm’s proposal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16" name="Content Placeholder 15">
            <a:extLst>
              <a:ext uri="{FF2B5EF4-FFF2-40B4-BE49-F238E27FC236}">
                <a16:creationId xmlns:a16="http://schemas.microsoft.com/office/drawing/2014/main" id="{1DBB61A6-2337-4B25-A333-A331DDADD95B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6928225" y="2179875"/>
          <a:ext cx="3972892" cy="553422"/>
        </p:xfrm>
        <a:graphic>
          <a:graphicData uri="http://schemas.openxmlformats.org/drawingml/2006/table">
            <a:tbl>
              <a:tblPr firstRow="1" firstCol="1" bandRow="1"/>
              <a:tblGrid>
                <a:gridCol w="2065904">
                  <a:extLst>
                    <a:ext uri="{9D8B030D-6E8A-4147-A177-3AD203B41FA5}">
                      <a16:colId xmlns:a16="http://schemas.microsoft.com/office/drawing/2014/main" val="148322408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1811460661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3048175702"/>
                    </a:ext>
                  </a:extLst>
                </a:gridCol>
              </a:tblGrid>
              <a:tr h="1607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SCS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15kHz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30kHz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12115"/>
                  </a:ext>
                </a:extLst>
              </a:tr>
              <a:tr h="1928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Start of WIN</a:t>
                      </a:r>
                      <a:r>
                        <a:rPr lang="en-US" sz="11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(0.25CP)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1.175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0.5875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040461"/>
                  </a:ext>
                </a:extLst>
              </a:tr>
              <a:tr h="1928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Start of WIN</a:t>
                      </a:r>
                      <a:r>
                        <a:rPr lang="en-US" sz="11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(0.75CP)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3.525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1.7625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513221"/>
                  </a:ext>
                </a:extLst>
              </a:tr>
            </a:tbl>
          </a:graphicData>
        </a:graphic>
      </p:graphicFrame>
      <p:sp>
        <p:nvSpPr>
          <p:cNvPr id="11" name="Rectangle 2">
            <a:extLst>
              <a:ext uri="{FF2B5EF4-FFF2-40B4-BE49-F238E27FC236}">
                <a16:creationId xmlns:a16="http://schemas.microsoft.com/office/drawing/2014/main" id="{6677C6BF-493A-4699-B3FC-E6D035E2DE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212">
            <a:extLst>
              <a:ext uri="{FF2B5EF4-FFF2-40B4-BE49-F238E27FC236}">
                <a16:creationId xmlns:a16="http://schemas.microsoft.com/office/drawing/2014/main" id="{405C2522-3EFD-448C-BD73-56D4EFC40A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52" y="1900684"/>
            <a:ext cx="6324600" cy="127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EDA659B3-19A6-4AC9-847F-E0A31415F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33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B25E3A5-4711-471A-BC73-94A872411A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3299080"/>
            <a:ext cx="6324600" cy="2705038"/>
          </a:xfrm>
          <a:prstGeom prst="rect">
            <a:avLst/>
          </a:prstGeom>
        </p:spPr>
      </p:pic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7EB794A6-1834-4D71-84F6-9E3E9554CA23}"/>
              </a:ext>
            </a:extLst>
          </p:cNvPr>
          <p:cNvSpPr txBox="1">
            <a:spLocks/>
          </p:cNvSpPr>
          <p:nvPr/>
        </p:nvSpPr>
        <p:spPr>
          <a:xfrm>
            <a:off x="6562591" y="1514425"/>
            <a:ext cx="5384800" cy="5935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Examples of the window location</a:t>
            </a:r>
          </a:p>
          <a:p>
            <a:pPr marL="0" indent="0" algn="ctr">
              <a:buNone/>
            </a:pPr>
            <a:r>
              <a:rPr lang="en-US" sz="1600" dirty="0"/>
              <a:t>(Assumes that the transient period is </a:t>
            </a:r>
            <a:r>
              <a:rPr lang="en-US" sz="1600" u="sng" dirty="0"/>
              <a:t>symmetrically distributed</a:t>
            </a:r>
            <a:r>
              <a:rPr lang="en-US" sz="1600" dirty="0"/>
              <a:t>)</a:t>
            </a:r>
          </a:p>
        </p:txBody>
      </p:sp>
      <p:graphicFrame>
        <p:nvGraphicFramePr>
          <p:cNvPr id="20" name="Content Placeholder 15">
            <a:extLst>
              <a:ext uri="{FF2B5EF4-FFF2-40B4-BE49-F238E27FC236}">
                <a16:creationId xmlns:a16="http://schemas.microsoft.com/office/drawing/2014/main" id="{BAEB0B86-1A0B-49A6-8FC2-431C4193638C}"/>
              </a:ext>
            </a:extLst>
          </p:cNvPr>
          <p:cNvGraphicFramePr>
            <a:graphicFrameLocks/>
          </p:cNvGraphicFramePr>
          <p:nvPr/>
        </p:nvGraphicFramePr>
        <p:xfrm>
          <a:off x="6916052" y="2879165"/>
          <a:ext cx="4677877" cy="1722764"/>
        </p:xfrm>
        <a:graphic>
          <a:graphicData uri="http://schemas.openxmlformats.org/drawingml/2006/table">
            <a:tbl>
              <a:tblPr firstRow="1" firstCol="1" bandRow="1"/>
              <a:tblGrid>
                <a:gridCol w="1797558">
                  <a:extLst>
                    <a:ext uri="{9D8B030D-6E8A-4147-A177-3AD203B41FA5}">
                      <a16:colId xmlns:a16="http://schemas.microsoft.com/office/drawing/2014/main" val="148322408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1811460661"/>
                    </a:ext>
                  </a:extLst>
                </a:gridCol>
                <a:gridCol w="1512167">
                  <a:extLst>
                    <a:ext uri="{9D8B030D-6E8A-4147-A177-3AD203B41FA5}">
                      <a16:colId xmlns:a16="http://schemas.microsoft.com/office/drawing/2014/main" val="645935705"/>
                    </a:ext>
                  </a:extLst>
                </a:gridCol>
              </a:tblGrid>
              <a:tr h="317763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Transient period capability reported </a:t>
                      </a:r>
                      <a:r>
                        <a:rPr lang="en-US" sz="9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µs)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Start of WIN</a:t>
                      </a:r>
                      <a:r>
                        <a:rPr lang="en-US" sz="10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new </a:t>
                      </a:r>
                      <a:r>
                        <a:rPr lang="en-US" sz="10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</a:t>
                      </a:r>
                      <a:r>
                        <a:rPr lang="en-US" sz="1000" baseline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15kHz</a:t>
                      </a:r>
                      <a:r>
                        <a:rPr lang="en-US" sz="10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SCS (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µs)</a:t>
                      </a:r>
                      <a:endParaRPr lang="en-US" sz="10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aseline="-25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12115"/>
                  </a:ext>
                </a:extLst>
              </a:tr>
              <a:tr h="288876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DFT-spread 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CP-OFDM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040461"/>
                  </a:ext>
                </a:extLst>
              </a:tr>
              <a:tr h="223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1.175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1.175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513221"/>
                  </a:ext>
                </a:extLst>
              </a:tr>
              <a:tr h="223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1.175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1.175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0685948"/>
                  </a:ext>
                </a:extLst>
              </a:tr>
              <a:tr h="223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3924924"/>
                  </a:ext>
                </a:extLst>
              </a:tr>
              <a:tr h="223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3.5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3.5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041692"/>
                  </a:ext>
                </a:extLst>
              </a:tr>
              <a:tr h="223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Not tested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606363"/>
                  </a:ext>
                </a:extLst>
              </a:tr>
            </a:tbl>
          </a:graphicData>
        </a:graphic>
      </p:graphicFrame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B373D65E-0995-409F-8E29-54C26F07E2CD}"/>
              </a:ext>
            </a:extLst>
          </p:cNvPr>
          <p:cNvSpPr txBox="1">
            <a:spLocks/>
          </p:cNvSpPr>
          <p:nvPr/>
        </p:nvSpPr>
        <p:spPr>
          <a:xfrm>
            <a:off x="263352" y="6126164"/>
            <a:ext cx="6048672" cy="4711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Based on this proposal CP-OFDM is not testable only for 10 usec transient period when the transient period is symmetrically distributed.</a:t>
            </a:r>
          </a:p>
        </p:txBody>
      </p:sp>
    </p:spTree>
    <p:extLst>
      <p:ext uri="{BB962C8B-B14F-4D97-AF65-F5344CB8AC3E}">
        <p14:creationId xmlns:p14="http://schemas.microsoft.com/office/powerpoint/2010/main" val="2866902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4C2F16A-A884-4001-9054-4758CE6B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" y="-85402"/>
            <a:ext cx="12070080" cy="850106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chemeClr val="accent1"/>
                </a:solidFill>
              </a:rPr>
              <a:t>Background: CP-OFDM measurement – Skyworks proposal [6] </a:t>
            </a:r>
            <a:endParaRPr lang="en-US" sz="4000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B7C0C68-5177-41CC-8210-2F0A3635E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7368" y="613443"/>
            <a:ext cx="5384800" cy="515944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1F560A-FF6F-45D4-9C46-BC68B2C1FC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75997" y="3284985"/>
            <a:ext cx="6180043" cy="3384376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1600" dirty="0"/>
              <a:t>If the transient period is completely on one side, then exclude the symbol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/>
              <a:t>If symmetrically shared and the total transient period reported is &lt;150% CP then measure EVM as : </a:t>
            </a:r>
          </a:p>
          <a:p>
            <a:pPr marL="514350" indent="-514350">
              <a:buFont typeface="+mj-lt"/>
              <a:buAutoNum type="arabicPeriod"/>
            </a:pPr>
            <a:endParaRPr lang="en-US" sz="1600" dirty="0"/>
          </a:p>
          <a:p>
            <a:pPr marL="514350" indent="-514350">
              <a:buFont typeface="+mj-lt"/>
              <a:buAutoNum type="arabicPeriod"/>
            </a:pPr>
            <a:endParaRPr lang="en-US" sz="1600" dirty="0"/>
          </a:p>
          <a:p>
            <a:pPr marL="514350" indent="-514350">
              <a:buFont typeface="+mj-lt"/>
              <a:buAutoNum type="arabicPeriod"/>
            </a:pPr>
            <a:endParaRPr lang="en-US" sz="1600" dirty="0"/>
          </a:p>
          <a:p>
            <a:pPr marL="514350" indent="-514350">
              <a:buFont typeface="+mj-lt"/>
              <a:buAutoNum type="arabicPeriod"/>
            </a:pPr>
            <a:r>
              <a:rPr lang="en-US" sz="1600" dirty="0"/>
              <a:t>The low and high window definition remain the same as those defined today, </a:t>
            </a:r>
            <a:r>
              <a:rPr lang="en-US" sz="1600" dirty="0" err="1"/>
              <a:t>ie</a:t>
            </a:r>
            <a:r>
              <a:rPr lang="en-US" sz="1600" dirty="0"/>
              <a:t> 25% and 75% of CP length respectively.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b="1" dirty="0"/>
              <a:t>EVM to be tested at SCS = 15 kHz only.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/>
              <a:t>If transient period is &gt; 150% CP,  then EVM relaxation is allowed as defined in table [</a:t>
            </a:r>
            <a:r>
              <a:rPr lang="en-US" sz="1600" b="1" dirty="0">
                <a:solidFill>
                  <a:srgbClr val="FF0000"/>
                </a:solidFill>
              </a:rPr>
              <a:t>TBD</a:t>
            </a:r>
            <a:r>
              <a:rPr lang="en-US" sz="1600" dirty="0"/>
              <a:t>]. Only [10usec] impact needs investigation.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1600" dirty="0"/>
              <a:t>UE must pass both EVM core requirement averaged over 14 symbols and EVM requirement of [</a:t>
            </a:r>
            <a:r>
              <a:rPr lang="en-US" sz="1600" b="1" dirty="0">
                <a:solidFill>
                  <a:srgbClr val="00B0F0"/>
                </a:solidFill>
              </a:rPr>
              <a:t>4.5%</a:t>
            </a:r>
            <a:r>
              <a:rPr lang="en-US" sz="1600" dirty="0"/>
              <a:t>] for 256 QAM and [</a:t>
            </a:r>
            <a:r>
              <a:rPr lang="en-US" sz="1600" b="1" dirty="0">
                <a:solidFill>
                  <a:srgbClr val="00B0F0"/>
                </a:solidFill>
              </a:rPr>
              <a:t>10%</a:t>
            </a:r>
            <a:r>
              <a:rPr lang="en-US" sz="1600" dirty="0"/>
              <a:t>] for 64QAM on the symbols where transient occurs. </a:t>
            </a:r>
            <a:r>
              <a:rPr lang="en-US" sz="1600" b="1" dirty="0">
                <a:solidFill>
                  <a:srgbClr val="00B0F0"/>
                </a:solidFill>
              </a:rPr>
              <a:t>See next slide.</a:t>
            </a:r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6677C6BF-493A-4699-B3FC-E6D035E2DE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DA659B3-19A6-4AC9-847F-E0A31415F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33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2" name="Content Placeholder 3">
            <a:extLst>
              <a:ext uri="{FF2B5EF4-FFF2-40B4-BE49-F238E27FC236}">
                <a16:creationId xmlns:a16="http://schemas.microsoft.com/office/drawing/2014/main" id="{B373D65E-0995-409F-8E29-54C26F07E2CD}"/>
              </a:ext>
            </a:extLst>
          </p:cNvPr>
          <p:cNvSpPr txBox="1">
            <a:spLocks/>
          </p:cNvSpPr>
          <p:nvPr/>
        </p:nvSpPr>
        <p:spPr>
          <a:xfrm>
            <a:off x="6096000" y="6347768"/>
            <a:ext cx="6048672" cy="4711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/>
              <a:t>Based on this proposal CP-OFDM is always testable.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CCF0396-0B41-46A9-94BB-DFBD11A711A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97" y="641941"/>
            <a:ext cx="5970264" cy="26430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2">
            <a:extLst>
              <a:ext uri="{FF2B5EF4-FFF2-40B4-BE49-F238E27FC236}">
                <a16:creationId xmlns:a16="http://schemas.microsoft.com/office/drawing/2014/main" id="{E6FD9409-D641-4180-968E-5D9FA327C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09C5281A-214D-4244-A428-F164487E7F8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1464" y="4227499"/>
          <a:ext cx="3546254" cy="490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r:id="rId4" imgW="1511300" imgH="215900" progId="Equation.3">
                  <p:embed/>
                </p:oleObj>
              </mc:Choice>
              <mc:Fallback>
                <p:oleObj r:id="rId4" imgW="1511300" imgH="215900" progId="Equation.3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09C5281A-214D-4244-A428-F164487E7F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1464" y="4227499"/>
                        <a:ext cx="3546254" cy="490676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Content Placeholder 15">
            <a:extLst>
              <a:ext uri="{FF2B5EF4-FFF2-40B4-BE49-F238E27FC236}">
                <a16:creationId xmlns:a16="http://schemas.microsoft.com/office/drawing/2014/main" id="{5228553E-6000-4ADD-A013-23C916A00D76}"/>
              </a:ext>
            </a:extLst>
          </p:cNvPr>
          <p:cNvGraphicFramePr>
            <a:graphicFrameLocks/>
          </p:cNvGraphicFramePr>
          <p:nvPr/>
        </p:nvGraphicFramePr>
        <p:xfrm>
          <a:off x="6855861" y="1315719"/>
          <a:ext cx="3972892" cy="553422"/>
        </p:xfrm>
        <a:graphic>
          <a:graphicData uri="http://schemas.openxmlformats.org/drawingml/2006/table">
            <a:tbl>
              <a:tblPr firstRow="1" firstCol="1" bandRow="1"/>
              <a:tblGrid>
                <a:gridCol w="2065904">
                  <a:extLst>
                    <a:ext uri="{9D8B030D-6E8A-4147-A177-3AD203B41FA5}">
                      <a16:colId xmlns:a16="http://schemas.microsoft.com/office/drawing/2014/main" val="148322408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1811460661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3048175702"/>
                    </a:ext>
                  </a:extLst>
                </a:gridCol>
              </a:tblGrid>
              <a:tr h="16074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SCS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15kHz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30kHz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12115"/>
                  </a:ext>
                </a:extLst>
              </a:tr>
              <a:tr h="1928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Start of WIN</a:t>
                      </a:r>
                      <a:r>
                        <a:rPr lang="en-US" sz="11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L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(0.25CP)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1.175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0.5875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040461"/>
                  </a:ext>
                </a:extLst>
              </a:tr>
              <a:tr h="1928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Start of WIN</a:t>
                      </a:r>
                      <a:r>
                        <a:rPr lang="en-US" sz="1100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H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 (0.75CP)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3.525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1.7625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513221"/>
                  </a:ext>
                </a:extLst>
              </a:tr>
            </a:tbl>
          </a:graphicData>
        </a:graphic>
      </p:graphicFrame>
      <p:sp>
        <p:nvSpPr>
          <p:cNvPr id="24" name="Content Placeholder 3">
            <a:extLst>
              <a:ext uri="{FF2B5EF4-FFF2-40B4-BE49-F238E27FC236}">
                <a16:creationId xmlns:a16="http://schemas.microsoft.com/office/drawing/2014/main" id="{63BFE61A-F350-40F9-ADDB-7931861DA7D6}"/>
              </a:ext>
            </a:extLst>
          </p:cNvPr>
          <p:cNvSpPr txBox="1">
            <a:spLocks/>
          </p:cNvSpPr>
          <p:nvPr/>
        </p:nvSpPr>
        <p:spPr>
          <a:xfrm>
            <a:off x="6208613" y="728023"/>
            <a:ext cx="5384800" cy="5935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/>
              <a:t>Examples of the window location</a:t>
            </a:r>
          </a:p>
          <a:p>
            <a:pPr marL="0" indent="0" algn="ctr">
              <a:buNone/>
            </a:pPr>
            <a:r>
              <a:rPr lang="en-US" sz="1600" dirty="0"/>
              <a:t>(Assumes that the transient period is </a:t>
            </a:r>
            <a:r>
              <a:rPr lang="en-US" sz="1600" u="sng" dirty="0"/>
              <a:t>symmetrically distributed</a:t>
            </a:r>
            <a:r>
              <a:rPr lang="en-US" sz="1600" dirty="0"/>
              <a:t>)</a:t>
            </a:r>
          </a:p>
        </p:txBody>
      </p:sp>
      <p:graphicFrame>
        <p:nvGraphicFramePr>
          <p:cNvPr id="25" name="Content Placeholder 15">
            <a:extLst>
              <a:ext uri="{FF2B5EF4-FFF2-40B4-BE49-F238E27FC236}">
                <a16:creationId xmlns:a16="http://schemas.microsoft.com/office/drawing/2014/main" id="{3AD095FD-06F7-4D58-8A43-93F4481A41C3}"/>
              </a:ext>
            </a:extLst>
          </p:cNvPr>
          <p:cNvGraphicFramePr>
            <a:graphicFrameLocks/>
          </p:cNvGraphicFramePr>
          <p:nvPr/>
        </p:nvGraphicFramePr>
        <p:xfrm>
          <a:off x="6855861" y="2123923"/>
          <a:ext cx="4677877" cy="2109139"/>
        </p:xfrm>
        <a:graphic>
          <a:graphicData uri="http://schemas.openxmlformats.org/drawingml/2006/table">
            <a:tbl>
              <a:tblPr firstRow="1" firstCol="1" bandRow="1"/>
              <a:tblGrid>
                <a:gridCol w="1797558">
                  <a:extLst>
                    <a:ext uri="{9D8B030D-6E8A-4147-A177-3AD203B41FA5}">
                      <a16:colId xmlns:a16="http://schemas.microsoft.com/office/drawing/2014/main" val="148322408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1811460661"/>
                    </a:ext>
                  </a:extLst>
                </a:gridCol>
                <a:gridCol w="1512167">
                  <a:extLst>
                    <a:ext uri="{9D8B030D-6E8A-4147-A177-3AD203B41FA5}">
                      <a16:colId xmlns:a16="http://schemas.microsoft.com/office/drawing/2014/main" val="645935705"/>
                    </a:ext>
                  </a:extLst>
                </a:gridCol>
              </a:tblGrid>
              <a:tr h="317763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</a:rPr>
                        <a:t>Transient period capability reported </a:t>
                      </a:r>
                      <a:r>
                        <a:rPr lang="en-US" sz="9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µs)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Testable </a:t>
                      </a:r>
                      <a:r>
                        <a:rPr lang="en-US" sz="10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0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for </a:t>
                      </a:r>
                      <a:r>
                        <a:rPr lang="en-US" sz="1000" baseline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15kHz</a:t>
                      </a:r>
                      <a:r>
                        <a:rPr lang="en-US" sz="100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SCS (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µs) ?</a:t>
                      </a:r>
                      <a:endParaRPr lang="en-US" sz="1000" baseline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baseline="-25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712115"/>
                  </a:ext>
                </a:extLst>
              </a:tr>
              <a:tr h="288876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206690" marR="20669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DFT-spread 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CP-OFDM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6040461"/>
                  </a:ext>
                </a:extLst>
              </a:tr>
              <a:tr h="223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Webdings" panose="05030102010509060703" pitchFamily="18" charset="2"/>
                          <a:sym typeface="Webdings" panose="05030102010509060703" pitchFamily="18" charset="2"/>
                        </a:rPr>
                        <a:t>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Webdings" panose="05030102010509060703" pitchFamily="18" charset="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Webdings" panose="05030102010509060703" pitchFamily="18" charset="2"/>
                          <a:sym typeface="Webdings" panose="05030102010509060703" pitchFamily="18" charset="2"/>
                        </a:rPr>
                        <a:t>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Webdings" panose="05030102010509060703" pitchFamily="18" charset="2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2513221"/>
                  </a:ext>
                </a:extLst>
              </a:tr>
              <a:tr h="223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Webdings" panose="05030102010509060703" pitchFamily="18" charset="2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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Webdings" panose="05030102010509060703" pitchFamily="18" charset="2"/>
                        <a:ea typeface="+mn-ea"/>
                        <a:cs typeface="+mn-cs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Webdings" panose="05030102010509060703" pitchFamily="18" charset="2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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Webdings" panose="05030102010509060703" pitchFamily="18" charset="2"/>
                        <a:ea typeface="+mn-ea"/>
                        <a:cs typeface="+mn-cs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0685948"/>
                  </a:ext>
                </a:extLst>
              </a:tr>
              <a:tr h="223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Webdings" panose="05030102010509060703" pitchFamily="18" charset="2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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Webdings" panose="05030102010509060703" pitchFamily="18" charset="2"/>
                        <a:ea typeface="+mn-ea"/>
                        <a:cs typeface="+mn-cs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Webdings" panose="05030102010509060703" pitchFamily="18" charset="2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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Webdings" panose="05030102010509060703" pitchFamily="18" charset="2"/>
                        <a:ea typeface="+mn-ea"/>
                        <a:cs typeface="+mn-cs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3924924"/>
                  </a:ext>
                </a:extLst>
              </a:tr>
              <a:tr h="223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Webdings" panose="05030102010509060703" pitchFamily="18" charset="2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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Webdings" panose="05030102010509060703" pitchFamily="18" charset="2"/>
                        <a:ea typeface="+mn-ea"/>
                        <a:cs typeface="+mn-cs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Webdings" panose="05030102010509060703" pitchFamily="18" charset="2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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Webdings" panose="05030102010509060703" pitchFamily="18" charset="2"/>
                        <a:ea typeface="+mn-ea"/>
                        <a:cs typeface="+mn-cs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041692"/>
                  </a:ext>
                </a:extLst>
              </a:tr>
              <a:tr h="2232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Webdings" panose="05030102010509060703" pitchFamily="18" charset="2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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Webdings" panose="05030102010509060703" pitchFamily="18" charset="2"/>
                        <a:ea typeface="+mn-ea"/>
                        <a:cs typeface="+mn-cs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Webdings" panose="05030102010509060703" pitchFamily="18" charset="2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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EVM relaxation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 </a:t>
                      </a: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+mn-cs"/>
                          <a:sym typeface="Webdings" panose="05030102010509060703" pitchFamily="18" charset="2"/>
                        </a:rPr>
                        <a:t>[TBD] 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Webdings" panose="05030102010509060703" pitchFamily="18" charset="2"/>
                        <a:ea typeface="+mn-ea"/>
                        <a:cs typeface="+mn-cs"/>
                      </a:endParaRPr>
                    </a:p>
                  </a:txBody>
                  <a:tcPr marL="206690" marR="20669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0606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4276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710" y="1327093"/>
            <a:ext cx="4526442" cy="302842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3832" y="-27384"/>
            <a:ext cx="11624816" cy="850106"/>
          </a:xfrm>
        </p:spPr>
        <p:txBody>
          <a:bodyPr>
            <a:noAutofit/>
          </a:bodyPr>
          <a:lstStyle/>
          <a:p>
            <a:pPr algn="l"/>
            <a:r>
              <a:rPr lang="en-US" sz="3200" dirty="0">
                <a:solidFill>
                  <a:schemeClr val="accent1"/>
                </a:solidFill>
              </a:rPr>
              <a:t>Background: About using 14 symbol average </a:t>
            </a:r>
            <a:r>
              <a:rPr lang="en-US" sz="3200" dirty="0" err="1">
                <a:solidFill>
                  <a:schemeClr val="accent1"/>
                </a:solidFill>
              </a:rPr>
              <a:t>rms</a:t>
            </a:r>
            <a:r>
              <a:rPr lang="en-US" sz="3200" dirty="0">
                <a:solidFill>
                  <a:schemeClr val="accent1"/>
                </a:solidFill>
              </a:rPr>
              <a:t> EVM – Skyworks [5]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68802" y="740311"/>
            <a:ext cx="5903862" cy="61069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/>
              <a:t>64 QAM</a:t>
            </a:r>
            <a:r>
              <a:rPr lang="en-US" sz="2000" dirty="0"/>
              <a:t>: EVM budget for symbols impacted by transient to meet  8% EVM averaged /14OS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5575" y="1532392"/>
            <a:ext cx="4551025" cy="27909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8868" y="4220205"/>
            <a:ext cx="4392244" cy="2637795"/>
          </a:xfrm>
          <a:prstGeom prst="rect">
            <a:avLst/>
          </a:prstGeom>
        </p:spPr>
      </p:pic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0" y="740311"/>
            <a:ext cx="5934290" cy="610699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000" b="1" dirty="0"/>
              <a:t>256 QAM</a:t>
            </a:r>
            <a:r>
              <a:rPr lang="en-US" sz="2000" dirty="0"/>
              <a:t>: EVM budget for symbols impacted by transient to meet  3.5% EVM averaged /14OS</a:t>
            </a:r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B373D65E-0995-409F-8E29-54C26F07E2CD}"/>
              </a:ext>
            </a:extLst>
          </p:cNvPr>
          <p:cNvSpPr txBox="1">
            <a:spLocks/>
          </p:cNvSpPr>
          <p:nvPr/>
        </p:nvSpPr>
        <p:spPr>
          <a:xfrm>
            <a:off x="191344" y="4317669"/>
            <a:ext cx="7056784" cy="25296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91440" tIns="45720" rIns="91440" bIns="45720" rtlCol="0" anchor="t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If pass/fail only relies on </a:t>
            </a:r>
            <a:r>
              <a:rPr lang="en-US" dirty="0" err="1"/>
              <a:t>rms</a:t>
            </a:r>
            <a:r>
              <a:rPr lang="en-US" dirty="0"/>
              <a:t> EVM/14OS, a UE could pass the while not meeting its declared transient period. </a:t>
            </a:r>
          </a:p>
          <a:p>
            <a:pPr marL="0" indent="0">
              <a:buNone/>
            </a:pPr>
            <a:r>
              <a:rPr lang="en-US" dirty="0"/>
              <a:t>64QAM example: EVM in symbols where the transient occurs could be as high as 16 to 21 % and yet, UE could still meet the 8% </a:t>
            </a:r>
            <a:r>
              <a:rPr lang="en-US" dirty="0" err="1"/>
              <a:t>rms</a:t>
            </a:r>
            <a:r>
              <a:rPr lang="en-US" dirty="0"/>
              <a:t> EVM </a:t>
            </a:r>
            <a:r>
              <a:rPr lang="en-US" dirty="0" err="1"/>
              <a:t>reqt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At these levels, 64QAM minimum demodulation SNR might not be met.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To ensure UE meets its declared transient period “</a:t>
            </a:r>
            <a:r>
              <a:rPr lang="en-US" dirty="0" err="1"/>
              <a:t>tp</a:t>
            </a:r>
            <a:r>
              <a:rPr lang="en-US" dirty="0"/>
              <a:t>”:</a:t>
            </a:r>
          </a:p>
          <a:p>
            <a:pPr marL="0" indent="0">
              <a:buNone/>
            </a:pPr>
            <a:r>
              <a:rPr lang="en-US" b="1" dirty="0"/>
              <a:t>Proposal: EVM core requirement to be bounded at [</a:t>
            </a:r>
            <a:r>
              <a:rPr lang="en-US" b="1" dirty="0">
                <a:solidFill>
                  <a:srgbClr val="FF0000"/>
                </a:solidFill>
              </a:rPr>
              <a:t>4.5%</a:t>
            </a:r>
            <a:r>
              <a:rPr lang="en-US" b="1" dirty="0"/>
              <a:t>] for 256 QAM and [</a:t>
            </a:r>
            <a:r>
              <a:rPr lang="en-US" b="1" dirty="0">
                <a:solidFill>
                  <a:srgbClr val="FF0000"/>
                </a:solidFill>
              </a:rPr>
              <a:t>10%</a:t>
            </a:r>
            <a:r>
              <a:rPr lang="en-US" b="1" dirty="0"/>
              <a:t>] for 64 QAM in symbols where the transient occurs.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40222" y="4462289"/>
            <a:ext cx="29669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64QAM symbol EVM example</a:t>
            </a:r>
          </a:p>
          <a:p>
            <a:pPr algn="ctr"/>
            <a:r>
              <a:rPr lang="en-US" dirty="0"/>
              <a:t>for EVM baseline = 5%.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487488" y="3717032"/>
            <a:ext cx="3528392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7752184" y="3573016"/>
            <a:ext cx="3528392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Line Callout 2 (Accent Bar) 14"/>
          <p:cNvSpPr/>
          <p:nvPr/>
        </p:nvSpPr>
        <p:spPr>
          <a:xfrm>
            <a:off x="5277305" y="3068960"/>
            <a:ext cx="1529994" cy="504056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24846"/>
              <a:gd name="adj6" fmla="val -39694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14OS 3.5% core requirement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507741" y="3379852"/>
            <a:ext cx="1124255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7752184" y="3284984"/>
            <a:ext cx="1124255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ine Callout 2 (Accent Bar) 17"/>
          <p:cNvSpPr/>
          <p:nvPr/>
        </p:nvSpPr>
        <p:spPr>
          <a:xfrm>
            <a:off x="4474426" y="2407947"/>
            <a:ext cx="2341654" cy="564432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5347"/>
              <a:gd name="adj6" fmla="val -83095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</a:rPr>
              <a:t>New Symbol level [4.5%] core requirement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775520" y="1412776"/>
            <a:ext cx="351980" cy="277544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7904260" y="1372843"/>
            <a:ext cx="351980" cy="277544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ine Callout 2 (Accent Bar) 22"/>
          <p:cNvSpPr/>
          <p:nvPr/>
        </p:nvSpPr>
        <p:spPr>
          <a:xfrm>
            <a:off x="10659649" y="2892963"/>
            <a:ext cx="1529994" cy="504056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24846"/>
              <a:gd name="adj6" fmla="val -39694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tx1"/>
                </a:solidFill>
              </a:rPr>
              <a:t>14OS 8% core requirement</a:t>
            </a:r>
          </a:p>
        </p:txBody>
      </p:sp>
      <p:sp>
        <p:nvSpPr>
          <p:cNvPr id="24" name="Line Callout 2 (Accent Bar) 23"/>
          <p:cNvSpPr/>
          <p:nvPr/>
        </p:nvSpPr>
        <p:spPr>
          <a:xfrm>
            <a:off x="9991064" y="2278025"/>
            <a:ext cx="2219876" cy="564432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1972"/>
              <a:gd name="adj6" fmla="val -4909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FF0000"/>
                </a:solidFill>
              </a:rPr>
              <a:t>New Symbol level [10%] core requirement</a:t>
            </a:r>
          </a:p>
        </p:txBody>
      </p:sp>
      <p:cxnSp>
        <p:nvCxnSpPr>
          <p:cNvPr id="25" name="Straight Connector 24"/>
          <p:cNvCxnSpPr/>
          <p:nvPr/>
        </p:nvCxnSpPr>
        <p:spPr>
          <a:xfrm>
            <a:off x="7812343" y="5661248"/>
            <a:ext cx="3881231" cy="0"/>
          </a:xfrm>
          <a:prstGeom prst="line">
            <a:avLst/>
          </a:prstGeom>
          <a:ln w="28575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849881" y="5401791"/>
            <a:ext cx="3881231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586369" y="5512245"/>
            <a:ext cx="223266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r>
              <a:rPr lang="en-US" sz="1200" b="1" dirty="0"/>
              <a:t>8% requirement 14OS averaging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400256" y="5264270"/>
            <a:ext cx="2738442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 anchor="ctr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</a:rPr>
              <a:t>New [10%] requirement 14OS averaging</a:t>
            </a:r>
          </a:p>
        </p:txBody>
      </p:sp>
    </p:spTree>
    <p:extLst>
      <p:ext uri="{BB962C8B-B14F-4D97-AF65-F5344CB8AC3E}">
        <p14:creationId xmlns:p14="http://schemas.microsoft.com/office/powerpoint/2010/main" val="1655676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4680" y="44624"/>
            <a:ext cx="12216680" cy="850106"/>
          </a:xfrm>
        </p:spPr>
        <p:txBody>
          <a:bodyPr>
            <a:noAutofit/>
          </a:bodyPr>
          <a:lstStyle/>
          <a:p>
            <a:pPr algn="l"/>
            <a:r>
              <a:rPr lang="en-US" sz="3400" dirty="0">
                <a:solidFill>
                  <a:schemeClr val="accent1"/>
                </a:solidFill>
              </a:rPr>
              <a:t>Background: Skyworks </a:t>
            </a:r>
            <a:br>
              <a:rPr lang="en-US" sz="3400" dirty="0">
                <a:solidFill>
                  <a:schemeClr val="accent1"/>
                </a:solidFill>
              </a:rPr>
            </a:br>
            <a:r>
              <a:rPr lang="en-US" sz="3400" dirty="0">
                <a:solidFill>
                  <a:schemeClr val="accent1"/>
                </a:solidFill>
              </a:rPr>
              <a:t>Advantages of adopting                                     for EVM with transient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3352" y="908720"/>
            <a:ext cx="11665296" cy="5733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1) Static (no transient) EVM is unchanged</a:t>
            </a:r>
          </a:p>
          <a:p>
            <a:pPr marL="0" indent="0">
              <a:buNone/>
            </a:pPr>
            <a:r>
              <a:rPr lang="en-US" sz="2400" dirty="0"/>
              <a:t>2) Since </a:t>
            </a:r>
            <a:r>
              <a:rPr lang="en-US" sz="2400" dirty="0" err="1"/>
              <a:t>gNb</a:t>
            </a:r>
            <a:r>
              <a:rPr lang="en-US" sz="2400" dirty="0"/>
              <a:t> eliminates CP anyway, and that EVM measurements are WOLA limited:</a:t>
            </a:r>
          </a:p>
          <a:p>
            <a:r>
              <a:rPr lang="en-US" sz="2400" dirty="0"/>
              <a:t>For CP-OFDM, new EVM formula advantages:</a:t>
            </a:r>
          </a:p>
          <a:p>
            <a:pPr lvl="1"/>
            <a:r>
              <a:rPr lang="en-US" sz="2000" dirty="0"/>
              <a:t>Best way to “emulate” EVM with exclusion period,</a:t>
            </a:r>
          </a:p>
          <a:p>
            <a:pPr lvl="1"/>
            <a:r>
              <a:rPr lang="en-US" sz="2000" dirty="0"/>
              <a:t>Best way to ensure all cases of transients are covered,</a:t>
            </a:r>
          </a:p>
          <a:p>
            <a:pPr lvl="1"/>
            <a:r>
              <a:rPr lang="en-US" sz="2000" dirty="0"/>
              <a:t>Comes for free/no added cost since symbol level EVM is measured today for </a:t>
            </a:r>
            <a:r>
              <a:rPr lang="en-US" sz="2000" dirty="0" err="1"/>
              <a:t>rms</a:t>
            </a:r>
            <a:r>
              <a:rPr lang="en-US" sz="2000" dirty="0"/>
              <a:t> EVM,</a:t>
            </a:r>
          </a:p>
          <a:p>
            <a:pPr lvl="1"/>
            <a:r>
              <a:rPr lang="en-US" sz="2000" dirty="0"/>
              <a:t>Simple modification to legacy EVM calculation,</a:t>
            </a:r>
          </a:p>
          <a:p>
            <a:pPr lvl="1"/>
            <a:r>
              <a:rPr lang="en-US" sz="2000" dirty="0"/>
              <a:t>No change to EVM calculation when no transient occurs,</a:t>
            </a:r>
          </a:p>
          <a:p>
            <a:pPr lvl="1"/>
            <a:r>
              <a:rPr lang="en-US" sz="2000" dirty="0"/>
              <a:t>Method is SCS agnostic since FFT Window is always 25%-75% of CP length.</a:t>
            </a:r>
          </a:p>
          <a:p>
            <a:r>
              <a:rPr lang="en-US" sz="2400" dirty="0"/>
              <a:t>For DFT-S-OFDM:</a:t>
            </a:r>
          </a:p>
          <a:p>
            <a:pPr lvl="1"/>
            <a:r>
              <a:rPr lang="en-US" sz="2000" dirty="0"/>
              <a:t>When “</a:t>
            </a:r>
            <a:r>
              <a:rPr lang="en-US" sz="2000" dirty="0" err="1"/>
              <a:t>tp</a:t>
            </a:r>
            <a:r>
              <a:rPr lang="en-US" sz="2000" dirty="0"/>
              <a:t>”&lt; =150%, new calculation method can be used to measure the impact of an RF transient onto EVM for DFT-S-OFDM,</a:t>
            </a:r>
          </a:p>
          <a:p>
            <a:pPr lvl="1"/>
            <a:r>
              <a:rPr lang="en-US" sz="2000" dirty="0"/>
              <a:t>When “</a:t>
            </a:r>
            <a:r>
              <a:rPr lang="en-US" sz="2000" dirty="0" err="1"/>
              <a:t>tp</a:t>
            </a:r>
            <a:r>
              <a:rPr lang="en-US" sz="2000" dirty="0"/>
              <a:t>” &gt; 150%, EVM with exclusion period can be adopted for NR.</a:t>
            </a:r>
          </a:p>
          <a:p>
            <a:pPr lvl="1"/>
            <a:r>
              <a:rPr lang="en-US" sz="2000" dirty="0"/>
              <a:t>Consequently for DFT-S-OFDM, highest SCS can be adopted for testing.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09C5281A-214D-4244-A428-F164487E7F8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95800" y="492701"/>
          <a:ext cx="3365230" cy="4656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3" r:id="rId3" imgW="1511300" imgH="215900" progId="Equation.3">
                  <p:embed/>
                </p:oleObj>
              </mc:Choice>
              <mc:Fallback>
                <p:oleObj r:id="rId3" imgW="1511300" imgH="215900" progId="Equation.3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09C5281A-214D-4244-A428-F164487E7F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5800" y="492701"/>
                        <a:ext cx="3365230" cy="465629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098971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024BE9-213E-491A-8959-A57D97261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130622"/>
            <a:ext cx="11582400" cy="70609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Background: Effect of averaging EVM across all symbols - Qualcomm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E9F542-8DAE-4E55-A49A-E71F9DEA83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1371" y="1124745"/>
            <a:ext cx="11329259" cy="5001419"/>
          </a:xfrm>
        </p:spPr>
        <p:txBody>
          <a:bodyPr>
            <a:normAutofit/>
          </a:bodyPr>
          <a:lstStyle/>
          <a:p>
            <a:r>
              <a:rPr lang="en-US" sz="2800" dirty="0"/>
              <a:t>Test procedure assumes symmetrically distributed cases only.</a:t>
            </a:r>
          </a:p>
          <a:p>
            <a:r>
              <a:rPr lang="en-US" sz="2800" dirty="0"/>
              <a:t>With a power change, EVM of the first and the last symbols get impacted</a:t>
            </a:r>
          </a:p>
          <a:p>
            <a:r>
              <a:rPr lang="en-US" sz="2800" dirty="0"/>
              <a:t>Below shows the maximum EVM on the symbols with transient period to fail EVM spec.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91D08D1-60C8-4074-A923-E77BA6689516}"/>
              </a:ext>
            </a:extLst>
          </p:cNvPr>
          <p:cNvGraphicFramePr>
            <a:graphicFrameLocks noGrp="1"/>
          </p:cNvGraphicFramePr>
          <p:nvPr/>
        </p:nvGraphicFramePr>
        <p:xfrm>
          <a:off x="1683544" y="3886990"/>
          <a:ext cx="2108200" cy="762000"/>
        </p:xfrm>
        <a:graphic>
          <a:graphicData uri="http://schemas.openxmlformats.org/drawingml/2006/table">
            <a:tbl>
              <a:tblPr firstRow="1" firstCol="1" bandRow="1"/>
              <a:tblGrid>
                <a:gridCol w="889000">
                  <a:extLst>
                    <a:ext uri="{9D8B030D-6E8A-4147-A177-3AD203B41FA5}">
                      <a16:colId xmlns:a16="http://schemas.microsoft.com/office/drawing/2014/main" val="41553372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92366787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57558520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 QAM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symbols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99424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60607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nominal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4204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degraded EVM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14.2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28517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19DE24-2576-4876-84B9-E9D84E9C34E3}"/>
              </a:ext>
            </a:extLst>
          </p:cNvPr>
          <p:cNvGraphicFramePr>
            <a:graphicFrameLocks noGrp="1"/>
          </p:cNvGraphicFramePr>
          <p:nvPr/>
        </p:nvGraphicFramePr>
        <p:xfrm>
          <a:off x="1683544" y="4971256"/>
          <a:ext cx="2108200" cy="762000"/>
        </p:xfrm>
        <a:graphic>
          <a:graphicData uri="http://schemas.openxmlformats.org/drawingml/2006/table">
            <a:tbl>
              <a:tblPr firstRow="1" firstCol="1" bandRow="1"/>
              <a:tblGrid>
                <a:gridCol w="889000">
                  <a:extLst>
                    <a:ext uri="{9D8B030D-6E8A-4147-A177-3AD203B41FA5}">
                      <a16:colId xmlns:a16="http://schemas.microsoft.com/office/drawing/2014/main" val="204621489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87943453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379405233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 QAM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symbols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00883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82194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nominal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115451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degraded EVM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7869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19A316E-D872-4692-A1CE-02ACED43AC25}"/>
              </a:ext>
            </a:extLst>
          </p:cNvPr>
          <p:cNvGraphicFramePr>
            <a:graphicFrameLocks noGrp="1"/>
          </p:cNvGraphicFramePr>
          <p:nvPr/>
        </p:nvGraphicFramePr>
        <p:xfrm>
          <a:off x="4871864" y="4971255"/>
          <a:ext cx="2108200" cy="762000"/>
        </p:xfrm>
        <a:graphic>
          <a:graphicData uri="http://schemas.openxmlformats.org/drawingml/2006/table">
            <a:tbl>
              <a:tblPr firstRow="1" firstCol="1" bandRow="1"/>
              <a:tblGrid>
                <a:gridCol w="889000">
                  <a:extLst>
                    <a:ext uri="{9D8B030D-6E8A-4147-A177-3AD203B41FA5}">
                      <a16:colId xmlns:a16="http://schemas.microsoft.com/office/drawing/2014/main" val="419910342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80954531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6922489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 QAM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symbols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11519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46358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nominal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654549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degraded EVM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6.6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89730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F6AC5BF-E04F-443A-B2C1-0EB5F807DAFA}"/>
              </a:ext>
            </a:extLst>
          </p:cNvPr>
          <p:cNvGraphicFramePr>
            <a:graphicFrameLocks noGrp="1"/>
          </p:cNvGraphicFramePr>
          <p:nvPr/>
        </p:nvGraphicFramePr>
        <p:xfrm>
          <a:off x="4871864" y="3886990"/>
          <a:ext cx="2108200" cy="762000"/>
        </p:xfrm>
        <a:graphic>
          <a:graphicData uri="http://schemas.openxmlformats.org/drawingml/2006/table">
            <a:tbl>
              <a:tblPr firstRow="1" firstCol="1" bandRow="1"/>
              <a:tblGrid>
                <a:gridCol w="889000">
                  <a:extLst>
                    <a:ext uri="{9D8B030D-6E8A-4147-A177-3AD203B41FA5}">
                      <a16:colId xmlns:a16="http://schemas.microsoft.com/office/drawing/2014/main" val="1933631389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63753266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550042711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256 QAM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# symbols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193295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299236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nominal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316325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degraded EVM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407683"/>
                  </a:ext>
                </a:extLst>
              </a:tr>
            </a:tbl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5A47137-3F40-4B7D-A9C6-A8C58CABB674}"/>
              </a:ext>
            </a:extLst>
          </p:cNvPr>
          <p:cNvCxnSpPr/>
          <p:nvPr/>
        </p:nvCxnSpPr>
        <p:spPr>
          <a:xfrm>
            <a:off x="4367808" y="3356992"/>
            <a:ext cx="0" cy="288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2B6998B-219F-47BB-AEBB-BB6E99C2BD53}"/>
              </a:ext>
            </a:extLst>
          </p:cNvPr>
          <p:cNvCxnSpPr/>
          <p:nvPr/>
        </p:nvCxnSpPr>
        <p:spPr>
          <a:xfrm>
            <a:off x="1271464" y="4797152"/>
            <a:ext cx="604867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EBA7FA8-40C0-4B63-9ACF-C853BC5CA30E}"/>
              </a:ext>
            </a:extLst>
          </p:cNvPr>
          <p:cNvSpPr txBox="1"/>
          <p:nvPr/>
        </p:nvSpPr>
        <p:spPr>
          <a:xfrm>
            <a:off x="2258987" y="3356992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64 QAM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61C590-15D0-475F-A826-B233B86E3864}"/>
              </a:ext>
            </a:extLst>
          </p:cNvPr>
          <p:cNvSpPr txBox="1"/>
          <p:nvPr/>
        </p:nvSpPr>
        <p:spPr>
          <a:xfrm>
            <a:off x="5519317" y="3369496"/>
            <a:ext cx="10743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256 QAM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97F0C1-C4CC-4E83-86AC-D5E787444267}"/>
              </a:ext>
            </a:extLst>
          </p:cNvPr>
          <p:cNvSpPr txBox="1"/>
          <p:nvPr/>
        </p:nvSpPr>
        <p:spPr>
          <a:xfrm>
            <a:off x="7608168" y="3924707"/>
            <a:ext cx="3058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Power change every 7 symbols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77A1E90-E99F-40BA-A810-99F2BA1909E6}"/>
              </a:ext>
            </a:extLst>
          </p:cNvPr>
          <p:cNvSpPr txBox="1"/>
          <p:nvPr/>
        </p:nvSpPr>
        <p:spPr>
          <a:xfrm>
            <a:off x="7608168" y="5085184"/>
            <a:ext cx="31759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Power change every 14 symbols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B839199-84EC-421E-A7BE-392FEA1EF246}"/>
              </a:ext>
            </a:extLst>
          </p:cNvPr>
          <p:cNvSpPr txBox="1"/>
          <p:nvPr/>
        </p:nvSpPr>
        <p:spPr>
          <a:xfrm>
            <a:off x="1672531" y="6018647"/>
            <a:ext cx="9432006" cy="646331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With power change every 7 symbols, a degradation can be reasonably captured even with 64 QAM</a:t>
            </a:r>
          </a:p>
          <a:p>
            <a:r>
              <a:rPr lang="en-US" dirty="0"/>
              <a:t>Using 256 QAM its much easier to capture a failure </a:t>
            </a:r>
          </a:p>
        </p:txBody>
      </p:sp>
    </p:spTree>
    <p:extLst>
      <p:ext uri="{BB962C8B-B14F-4D97-AF65-F5344CB8AC3E}">
        <p14:creationId xmlns:p14="http://schemas.microsoft.com/office/powerpoint/2010/main" val="1462457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2439"/>
            <a:ext cx="10972800" cy="588249"/>
          </a:xfrm>
        </p:spPr>
        <p:txBody>
          <a:bodyPr>
            <a:normAutofit fontScale="90000"/>
          </a:bodyPr>
          <a:lstStyle/>
          <a:p>
            <a:r>
              <a:rPr lang="en-US" dirty="0"/>
              <a:t>Annex – possible CR text proposal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680" y="692696"/>
            <a:ext cx="9590856" cy="599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827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E9078-E418-4F41-A74A-9B99AE39D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Agreements from last meeting [1]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2C2F28E-05D3-4250-96EE-B4569B1EC1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3352" y="1354930"/>
            <a:ext cx="5384800" cy="4771233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Test parameters:</a:t>
            </a:r>
          </a:p>
          <a:p>
            <a:pPr lvl="1"/>
            <a:r>
              <a:rPr lang="en-US" dirty="0"/>
              <a:t>20 MHz BW to be used</a:t>
            </a:r>
          </a:p>
          <a:p>
            <a:pPr lvl="1"/>
            <a:r>
              <a:rPr lang="en-US" dirty="0"/>
              <a:t>SCS of 15 kHz to be used </a:t>
            </a:r>
          </a:p>
          <a:p>
            <a:pPr lvl="1"/>
            <a:r>
              <a:rPr lang="en-US" dirty="0"/>
              <a:t>Any modulation can be used</a:t>
            </a:r>
          </a:p>
          <a:p>
            <a:pPr lvl="1"/>
            <a:r>
              <a:rPr lang="en-US" dirty="0"/>
              <a:t>An average EVM over 10 subframes to be used (FFS)</a:t>
            </a:r>
          </a:p>
          <a:p>
            <a:pPr lvl="1"/>
            <a:r>
              <a:rPr lang="en-US" dirty="0"/>
              <a:t>Periodic power step to be used with 50% duty cycle and a power change every 14 symbols</a:t>
            </a:r>
          </a:p>
          <a:p>
            <a:pPr lvl="1"/>
            <a:r>
              <a:rPr lang="en-US" dirty="0"/>
              <a:t>Power step to be achieved by changing number of RB allocation </a:t>
            </a:r>
          </a:p>
          <a:p>
            <a:pPr lvl="1"/>
            <a:r>
              <a:rPr lang="en-US" dirty="0"/>
              <a:t>Long and long sub slots each with 14 symbols to be used</a:t>
            </a:r>
          </a:p>
          <a:p>
            <a:pPr lvl="1"/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AA21AFB-5C2C-4A36-BCCD-CCA079A062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84032" y="1369947"/>
            <a:ext cx="5384800" cy="4771233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Waveforms: </a:t>
            </a:r>
          </a:p>
          <a:p>
            <a:pPr lvl="1"/>
            <a:r>
              <a:rPr lang="en-US" dirty="0"/>
              <a:t>DFT spread waveform can be tested </a:t>
            </a:r>
          </a:p>
          <a:p>
            <a:pPr lvl="1"/>
            <a:endParaRPr lang="en-US" dirty="0"/>
          </a:p>
          <a:p>
            <a:r>
              <a:rPr lang="en-US" dirty="0"/>
              <a:t>The benefit of the feature shall not be discussed further.</a:t>
            </a:r>
          </a:p>
          <a:p>
            <a:endParaRPr lang="en-US" dirty="0"/>
          </a:p>
          <a:p>
            <a:r>
              <a:rPr lang="en-US" dirty="0"/>
              <a:t>The location of the transient period to remain the same as currently defined but the transient period will be reduced as per capability.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879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819C58-32C9-4F4B-88BB-177A7C0A8E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Open items from last meeting [1]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C2BFC-F6DF-4226-BD5B-06920FC312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CP-OFDM measurement</a:t>
            </a:r>
          </a:p>
          <a:p>
            <a:pPr lvl="1"/>
            <a:r>
              <a:rPr lang="en-US" dirty="0"/>
              <a:t>EVM window for CP-OFDM location</a:t>
            </a:r>
          </a:p>
          <a:p>
            <a:pPr lvl="1"/>
            <a:r>
              <a:rPr lang="en-US" dirty="0"/>
              <a:t>Test procedure for CP-OFDM</a:t>
            </a:r>
          </a:p>
          <a:p>
            <a:endParaRPr lang="en-US" dirty="0">
              <a:solidFill>
                <a:schemeClr val="accent1"/>
              </a:solidFill>
            </a:endParaRPr>
          </a:p>
          <a:p>
            <a:r>
              <a:rPr lang="en-US" dirty="0">
                <a:solidFill>
                  <a:schemeClr val="accent1"/>
                </a:solidFill>
              </a:rPr>
              <a:t>Effect of averaging EVM across all symbols</a:t>
            </a:r>
          </a:p>
          <a:p>
            <a:pPr lvl="1"/>
            <a:r>
              <a:rPr lang="en-US" dirty="0"/>
              <a:t>Concern is that the effective EVM will not catch the degradation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chemeClr val="accent1"/>
                </a:solidFill>
              </a:rPr>
              <a:t>Values for transient period capability </a:t>
            </a:r>
          </a:p>
          <a:p>
            <a:pPr lvl="1"/>
            <a:r>
              <a:rPr lang="en-US" dirty="0"/>
              <a:t>Companies are to propose the values for the capability</a:t>
            </a:r>
          </a:p>
        </p:txBody>
      </p:sp>
    </p:spTree>
    <p:extLst>
      <p:ext uri="{BB962C8B-B14F-4D97-AF65-F5344CB8AC3E}">
        <p14:creationId xmlns:p14="http://schemas.microsoft.com/office/powerpoint/2010/main" val="7957869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4C2F16A-A884-4001-9054-4758CE6B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4448"/>
            <a:ext cx="10972800" cy="59824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Background: Summary of proposals [2,3,5,6,7]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183041840"/>
              </p:ext>
            </p:extLst>
          </p:nvPr>
        </p:nvGraphicFramePr>
        <p:xfrm>
          <a:off x="497996" y="825584"/>
          <a:ext cx="11142620" cy="5699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588">
                  <a:extLst>
                    <a:ext uri="{9D8B030D-6E8A-4147-A177-3AD203B41FA5}">
                      <a16:colId xmlns:a16="http://schemas.microsoft.com/office/drawing/2014/main" val="730309395"/>
                    </a:ext>
                  </a:extLst>
                </a:gridCol>
                <a:gridCol w="4824536">
                  <a:extLst>
                    <a:ext uri="{9D8B030D-6E8A-4147-A177-3AD203B41FA5}">
                      <a16:colId xmlns:a16="http://schemas.microsoft.com/office/drawing/2014/main" val="2288696493"/>
                    </a:ext>
                  </a:extLst>
                </a:gridCol>
                <a:gridCol w="4464496">
                  <a:extLst>
                    <a:ext uri="{9D8B030D-6E8A-4147-A177-3AD203B41FA5}">
                      <a16:colId xmlns:a16="http://schemas.microsoft.com/office/drawing/2014/main" val="898322585"/>
                    </a:ext>
                  </a:extLst>
                </a:gridCol>
              </a:tblGrid>
              <a:tr h="2928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Skyworks</a:t>
                      </a:r>
                      <a:r>
                        <a:rPr lang="en-US" sz="2000" baseline="0" dirty="0"/>
                        <a:t>’s Proposal [5,6,7]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Qualcomm’s Proposal [2,3]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798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CP-OFDM,</a:t>
                      </a:r>
                      <a:r>
                        <a:rPr lang="en-US" sz="1600" baseline="0" dirty="0"/>
                        <a:t> “</a:t>
                      </a:r>
                      <a:r>
                        <a:rPr lang="en-US" sz="1600" baseline="0" dirty="0" err="1"/>
                        <a:t>tp</a:t>
                      </a:r>
                      <a:r>
                        <a:rPr lang="en-US" sz="1600" baseline="0" dirty="0"/>
                        <a:t>”&gt;150% CP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Measurement</a:t>
                      </a:r>
                      <a:r>
                        <a:rPr lang="en-US" sz="1600" baseline="0" dirty="0"/>
                        <a:t> possible, [</a:t>
                      </a:r>
                      <a:r>
                        <a:rPr lang="en-US" sz="1600" b="0" baseline="0" dirty="0">
                          <a:solidFill>
                            <a:srgbClr val="FF0000"/>
                          </a:solidFill>
                        </a:rPr>
                        <a:t>TBD</a:t>
                      </a:r>
                      <a:r>
                        <a:rPr lang="en-US" sz="1600" baseline="0" dirty="0"/>
                        <a:t>] EVM relaxation FFS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Not tested.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2783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CP-OFDM, “</a:t>
                      </a:r>
                      <a:r>
                        <a:rPr lang="en-US" sz="1600" dirty="0" err="1"/>
                        <a:t>tp</a:t>
                      </a:r>
                      <a:r>
                        <a:rPr lang="en-US" sz="1600" dirty="0"/>
                        <a:t>”&lt;=150% CP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r>
                        <a:rPr lang="en-US" sz="1600" dirty="0" err="1"/>
                        <a:t>EVM_l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EVM_h</a:t>
                      </a:r>
                      <a:r>
                        <a:rPr lang="en-US" sz="1600" baseline="0" dirty="0"/>
                        <a:t> unchanged (25%/75% CP length)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Introduce new FFT start position</a:t>
                      </a:r>
                      <a:r>
                        <a:rPr lang="en-US" sz="1600" baseline="0" dirty="0"/>
                        <a:t> and new</a:t>
                      </a:r>
                      <a:r>
                        <a:rPr lang="en-US" sz="1600" dirty="0"/>
                        <a:t> “EVM for </a:t>
                      </a:r>
                      <a:r>
                        <a:rPr lang="en-US" sz="1600" dirty="0" err="1"/>
                        <a:t>WIN_new</a:t>
                      </a:r>
                      <a:r>
                        <a:rPr lang="en-US" sz="1600" dirty="0"/>
                        <a:t>” calculation</a:t>
                      </a:r>
                      <a:r>
                        <a:rPr lang="en-US" sz="1600" baseline="0" dirty="0"/>
                        <a:t> method.</a:t>
                      </a:r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70898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DFT-S-OFDM,</a:t>
                      </a:r>
                      <a:r>
                        <a:rPr lang="en-US" sz="1600" baseline="0" dirty="0"/>
                        <a:t> “</a:t>
                      </a:r>
                      <a:r>
                        <a:rPr lang="en-US" sz="1600" baseline="0" dirty="0" err="1"/>
                        <a:t>tp</a:t>
                      </a:r>
                      <a:r>
                        <a:rPr lang="en-US" sz="1600" baseline="0" dirty="0"/>
                        <a:t>”&gt;150% CP</a:t>
                      </a:r>
                      <a:endParaRPr lang="en-US" sz="1600" dirty="0"/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EVM with exclusion period</a:t>
                      </a:r>
                      <a:endParaRPr lang="en-US" sz="1600" dirty="0"/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EVM with exclusion</a:t>
                      </a:r>
                      <a:r>
                        <a:rPr lang="en-GB" sz="1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period</a:t>
                      </a:r>
                      <a:endParaRPr lang="en-US" sz="1600" dirty="0"/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925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DFT-S-OFDM, “</a:t>
                      </a:r>
                      <a:r>
                        <a:rPr lang="en-US" sz="1600" dirty="0" err="1"/>
                        <a:t>tp</a:t>
                      </a:r>
                      <a:r>
                        <a:rPr lang="en-US" sz="1600" dirty="0"/>
                        <a:t>”&lt;=150% CP</a:t>
                      </a:r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EVM_l</a:t>
                      </a:r>
                      <a:r>
                        <a:rPr lang="en-US" sz="1600" dirty="0"/>
                        <a:t> and </a:t>
                      </a:r>
                      <a:r>
                        <a:rPr lang="en-US" sz="1600" dirty="0" err="1"/>
                        <a:t>EVM_h</a:t>
                      </a:r>
                      <a:r>
                        <a:rPr lang="en-US" sz="1600" baseline="0" dirty="0"/>
                        <a:t> remain unchanged.</a:t>
                      </a:r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EVM with exclusion period</a:t>
                      </a:r>
                      <a:endParaRPr lang="en-US" sz="1600" dirty="0"/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365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About using</a:t>
                      </a:r>
                      <a:r>
                        <a:rPr lang="en-US" sz="1600" baseline="0" dirty="0"/>
                        <a:t> average EVM over 14 symbols as Pass/Fail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as sole core requirement</a:t>
                      </a:r>
                      <a:endParaRPr lang="en-US" sz="1600" dirty="0"/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193675" marR="0" lvl="0" indent="-1936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aseline="0" dirty="0"/>
                        <a:t>Not sufficient KPI since a UE can pass while exceeding its declared “</a:t>
                      </a:r>
                      <a:r>
                        <a:rPr lang="en-US" sz="1600" baseline="0" dirty="0" err="1"/>
                        <a:t>tp</a:t>
                      </a:r>
                      <a:r>
                        <a:rPr lang="en-US" sz="1600" baseline="0" dirty="0"/>
                        <a:t>”</a:t>
                      </a:r>
                    </a:p>
                    <a:p>
                      <a:pPr marL="193675" marR="0" lvl="0" indent="-1936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aseline="0" dirty="0"/>
                        <a:t>UE must pass for DFT-S-OFDM and CP-OFDM two requirements:</a:t>
                      </a:r>
                    </a:p>
                    <a:p>
                      <a:pPr marL="447675" marR="0" lvl="2" indent="-1936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aseline="0" dirty="0"/>
                        <a:t>14 symbol </a:t>
                      </a:r>
                      <a:r>
                        <a:rPr lang="en-US" sz="1400" baseline="0" dirty="0" err="1"/>
                        <a:t>rms</a:t>
                      </a:r>
                      <a:r>
                        <a:rPr lang="en-US" sz="1400" baseline="0" dirty="0"/>
                        <a:t> EVM,</a:t>
                      </a:r>
                    </a:p>
                    <a:p>
                      <a:pPr marL="447675" marR="0" lvl="2" indent="-1936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aseline="0" dirty="0"/>
                        <a:t>New Symbol level </a:t>
                      </a:r>
                      <a:r>
                        <a:rPr lang="en-US" sz="1400" baseline="0" dirty="0" err="1"/>
                        <a:t>rms</a:t>
                      </a:r>
                      <a:r>
                        <a:rPr lang="en-US" sz="1400" baseline="0" dirty="0"/>
                        <a:t> EVM core requirement of [</a:t>
                      </a:r>
                      <a:r>
                        <a:rPr lang="en-US" sz="1400" b="1" baseline="0" dirty="0">
                          <a:solidFill>
                            <a:srgbClr val="FF0000"/>
                          </a:solidFill>
                        </a:rPr>
                        <a:t>4.5%</a:t>
                      </a:r>
                      <a:r>
                        <a:rPr lang="en-US" sz="1400" baseline="0" dirty="0"/>
                        <a:t>] for 256QAM and [</a:t>
                      </a:r>
                      <a:r>
                        <a:rPr lang="en-US" sz="1400" b="1" baseline="0" dirty="0">
                          <a:solidFill>
                            <a:srgbClr val="FF0000"/>
                          </a:solidFill>
                        </a:rPr>
                        <a:t>10%</a:t>
                      </a:r>
                      <a:r>
                        <a:rPr lang="en-US" sz="1400" baseline="0" dirty="0"/>
                        <a:t>] for 64 QAM respectively for symbols in which the transient occurs.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64QAM: Adopt averaging over 7 symbols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aseline="0" dirty="0"/>
                        <a:t>256 QAM: much easier to capture a failure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baseline="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baseline="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dirty="0"/>
                    </a:p>
                  </a:txBody>
                  <a:tcPr>
                    <a:solidFill>
                      <a:srgbClr val="D0D8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819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“</a:t>
                      </a:r>
                      <a:r>
                        <a:rPr lang="en-US" sz="1600" dirty="0" err="1"/>
                        <a:t>tp</a:t>
                      </a:r>
                      <a:r>
                        <a:rPr lang="en-US" sz="1600" dirty="0"/>
                        <a:t>” values</a:t>
                      </a:r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aseline="0" dirty="0"/>
                        <a:t>FR1: 2,4,7,10 </a:t>
                      </a:r>
                      <a:r>
                        <a:rPr lang="en-US" sz="1600" baseline="0" dirty="0">
                          <a:sym typeface="Symbol" panose="05050102010706020507" pitchFamily="18" charset="2"/>
                        </a:rPr>
                        <a:t>s with 10s default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aseline="0" dirty="0">
                          <a:sym typeface="Symbol" panose="05050102010706020507" pitchFamily="18" charset="2"/>
                        </a:rPr>
                        <a:t>FR2: 1,2,5 s, with 5s default</a:t>
                      </a:r>
                      <a:endParaRPr lang="en-US" sz="1600" baseline="0" dirty="0"/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aseline="0" dirty="0"/>
                        <a:t>FR1: 1,2,4,7,10 </a:t>
                      </a:r>
                      <a:r>
                        <a:rPr lang="en-US" sz="1600" baseline="0" dirty="0">
                          <a:sym typeface="Symbol" panose="05050102010706020507" pitchFamily="18" charset="2"/>
                        </a:rPr>
                        <a:t>s with 10s default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dirty="0"/>
                    </a:p>
                  </a:txBody>
                  <a:tcPr>
                    <a:solidFill>
                      <a:srgbClr val="E9ED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0407030"/>
                  </a:ext>
                </a:extLst>
              </a:tr>
            </a:tbl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9C5281A-214D-4244-A428-F164487E7F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9460516"/>
              </p:ext>
            </p:extLst>
          </p:nvPr>
        </p:nvGraphicFramePr>
        <p:xfrm>
          <a:off x="2423592" y="1898928"/>
          <a:ext cx="2736304" cy="3786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2" r:id="rId3" imgW="1511300" imgH="215900" progId="Equation.3">
                  <p:embed/>
                </p:oleObj>
              </mc:Choice>
              <mc:Fallback>
                <p:oleObj r:id="rId3" imgW="1511300" imgH="215900" progId="Equation.3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9C5281A-214D-4244-A428-F164487E7F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3592" y="1898928"/>
                        <a:ext cx="2736304" cy="378608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9C5281A-214D-4244-A428-F164487E7F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2643562"/>
              </p:ext>
            </p:extLst>
          </p:nvPr>
        </p:nvGraphicFramePr>
        <p:xfrm>
          <a:off x="2448446" y="3297639"/>
          <a:ext cx="27114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3" name="Equation" r:id="rId5" imgW="1498320" imgH="215640" progId="Equation.3">
                  <p:embed/>
                </p:oleObj>
              </mc:Choice>
              <mc:Fallback>
                <p:oleObj name="Equation" r:id="rId5" imgW="1498320" imgH="215640" progId="Equation.3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9C5281A-214D-4244-A428-F164487E7F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8446" y="3297639"/>
                        <a:ext cx="2711450" cy="377825"/>
                      </a:xfrm>
                      <a:prstGeom prst="rect">
                        <a:avLst/>
                      </a:prstGeom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38862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4C2F16A-A884-4001-9054-4758CE6B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6688" y="44624"/>
            <a:ext cx="12327160" cy="598248"/>
          </a:xfrm>
        </p:spPr>
        <p:txBody>
          <a:bodyPr>
            <a:noAutofit/>
          </a:bodyPr>
          <a:lstStyle/>
          <a:p>
            <a:r>
              <a:rPr lang="en-US" sz="3600" dirty="0">
                <a:solidFill>
                  <a:schemeClr val="accent1"/>
                </a:solidFill>
              </a:rPr>
              <a:t>Way Forward (1/3)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609600" y="836713"/>
            <a:ext cx="11319048" cy="5289452"/>
          </a:xfrm>
        </p:spPr>
        <p:txBody>
          <a:bodyPr/>
          <a:lstStyle/>
          <a:p>
            <a:r>
              <a:rPr lang="en-US" dirty="0"/>
              <a:t>Companies have compromised to resolve the different proposals to reach WF agreement as highlighted in green in the next slide,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motivation is:</a:t>
            </a:r>
          </a:p>
          <a:p>
            <a:pPr lvl="1"/>
            <a:r>
              <a:rPr lang="en-US" dirty="0"/>
              <a:t>to minimize impact on legacy test equipment for EVM measurements,</a:t>
            </a:r>
          </a:p>
          <a:p>
            <a:pPr lvl="1"/>
            <a:r>
              <a:rPr lang="en-US" dirty="0"/>
              <a:t>to ensure NR inherits as much as possible from legacy LTE EVM with exclusion period test methodology,</a:t>
            </a:r>
          </a:p>
        </p:txBody>
      </p:sp>
    </p:spTree>
    <p:extLst>
      <p:ext uri="{BB962C8B-B14F-4D97-AF65-F5344CB8AC3E}">
        <p14:creationId xmlns:p14="http://schemas.microsoft.com/office/powerpoint/2010/main" val="1458734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4C2F16A-A884-4001-9054-4758CE6B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27384"/>
            <a:ext cx="10972800" cy="59824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Way Forward (2/3) – highlighted in green </a:t>
            </a:r>
            <a:endParaRPr lang="en-US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DA659B3-19A6-4AC9-847F-E0A31415F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33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921638832"/>
              </p:ext>
            </p:extLst>
          </p:nvPr>
        </p:nvGraphicFramePr>
        <p:xfrm>
          <a:off x="119336" y="582928"/>
          <a:ext cx="11665296" cy="618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904">
                  <a:extLst>
                    <a:ext uri="{9D8B030D-6E8A-4147-A177-3AD203B41FA5}">
                      <a16:colId xmlns:a16="http://schemas.microsoft.com/office/drawing/2014/main" val="3162459316"/>
                    </a:ext>
                  </a:extLst>
                </a:gridCol>
                <a:gridCol w="1532312">
                  <a:extLst>
                    <a:ext uri="{9D8B030D-6E8A-4147-A177-3AD203B41FA5}">
                      <a16:colId xmlns:a16="http://schemas.microsoft.com/office/drawing/2014/main" val="730309395"/>
                    </a:ext>
                  </a:extLst>
                </a:gridCol>
                <a:gridCol w="3240360">
                  <a:extLst>
                    <a:ext uri="{9D8B030D-6E8A-4147-A177-3AD203B41FA5}">
                      <a16:colId xmlns:a16="http://schemas.microsoft.com/office/drawing/2014/main" val="2288696493"/>
                    </a:ext>
                  </a:extLst>
                </a:gridCol>
                <a:gridCol w="3024336">
                  <a:extLst>
                    <a:ext uri="{9D8B030D-6E8A-4147-A177-3AD203B41FA5}">
                      <a16:colId xmlns:a16="http://schemas.microsoft.com/office/drawing/2014/main" val="898322585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4082663417"/>
                    </a:ext>
                  </a:extLst>
                </a:gridCol>
              </a:tblGrid>
              <a:tr h="2928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Scenario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Skyworks</a:t>
                      </a:r>
                      <a:r>
                        <a:rPr lang="en-US" sz="2000" baseline="0" dirty="0"/>
                        <a:t>’s Proposal [5,6,7]</a:t>
                      </a:r>
                      <a:endParaRPr 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Qualcomm’s Proposal [2,3]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solidFill>
                            <a:srgbClr val="FFFF00"/>
                          </a:solidFill>
                        </a:rPr>
                        <a:t>Way Forward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7987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CP-OFDM,</a:t>
                      </a:r>
                      <a:r>
                        <a:rPr lang="en-US" sz="1600" baseline="0" dirty="0"/>
                        <a:t> “</a:t>
                      </a:r>
                      <a:r>
                        <a:rPr lang="en-US" sz="1600" baseline="0" dirty="0" err="1"/>
                        <a:t>tp</a:t>
                      </a:r>
                      <a:r>
                        <a:rPr lang="en-US" sz="1600" baseline="0" dirty="0"/>
                        <a:t>”&gt;150% CP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Measurement</a:t>
                      </a:r>
                      <a:r>
                        <a:rPr lang="en-US" sz="1600" baseline="0" dirty="0"/>
                        <a:t> possible, [</a:t>
                      </a:r>
                      <a:r>
                        <a:rPr lang="en-US" sz="1600" b="0" baseline="0" dirty="0">
                          <a:solidFill>
                            <a:srgbClr val="FF0000"/>
                          </a:solidFill>
                        </a:rPr>
                        <a:t>TBD</a:t>
                      </a:r>
                      <a:r>
                        <a:rPr lang="en-US" sz="1600" baseline="0" dirty="0"/>
                        <a:t>] EVM relaxation FFS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Not tested.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Not tested</a:t>
                      </a:r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2783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CP-OFDM, “</a:t>
                      </a:r>
                      <a:r>
                        <a:rPr lang="en-US" sz="1600" dirty="0" err="1"/>
                        <a:t>tp</a:t>
                      </a:r>
                      <a:r>
                        <a:rPr lang="en-US" sz="1600" dirty="0"/>
                        <a:t>”&lt;=150% CP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r>
                        <a:rPr lang="en-US" sz="1600" dirty="0" err="1"/>
                        <a:t>EVM_l</a:t>
                      </a:r>
                      <a:r>
                        <a:rPr lang="en-US" sz="1600" dirty="0"/>
                        <a:t>, </a:t>
                      </a:r>
                      <a:r>
                        <a:rPr lang="en-US" sz="1600" dirty="0" err="1"/>
                        <a:t>EVM_h</a:t>
                      </a:r>
                      <a:r>
                        <a:rPr lang="en-US" sz="1600" baseline="0" dirty="0"/>
                        <a:t> unchanged (25%/75% CP length)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Introduce new FFT start position</a:t>
                      </a:r>
                      <a:r>
                        <a:rPr lang="en-US" sz="1600" baseline="0" dirty="0"/>
                        <a:t> and new</a:t>
                      </a:r>
                      <a:r>
                        <a:rPr lang="en-US" sz="1600" dirty="0"/>
                        <a:t> “EVM for </a:t>
                      </a:r>
                      <a:r>
                        <a:rPr lang="en-US" sz="1600" dirty="0" err="1"/>
                        <a:t>WIN_new</a:t>
                      </a:r>
                      <a:r>
                        <a:rPr lang="en-US" sz="1600" dirty="0"/>
                        <a:t>” calculation</a:t>
                      </a:r>
                      <a:r>
                        <a:rPr lang="en-US" sz="1600" baseline="0" dirty="0"/>
                        <a:t> method.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Adopt </a:t>
                      </a:r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0898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3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DFT-S-OFDM,</a:t>
                      </a:r>
                      <a:r>
                        <a:rPr lang="en-US" sz="1600" baseline="0" dirty="0"/>
                        <a:t> “</a:t>
                      </a:r>
                      <a:r>
                        <a:rPr lang="en-US" sz="1600" baseline="0" dirty="0" err="1"/>
                        <a:t>tp</a:t>
                      </a:r>
                      <a:r>
                        <a:rPr lang="en-US" sz="1600" baseline="0" dirty="0"/>
                        <a:t>”&gt;150% CP</a:t>
                      </a:r>
                      <a:endParaRPr lang="en-US" sz="1600" dirty="0"/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EVM with exclusion period</a:t>
                      </a:r>
                      <a:endParaRPr lang="en-US" sz="1600" dirty="0"/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EVM with exclusion</a:t>
                      </a:r>
                      <a:r>
                        <a:rPr lang="en-GB" sz="1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period</a:t>
                      </a:r>
                      <a:endParaRPr lang="en-US" sz="1600" dirty="0"/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EVM with exclusion</a:t>
                      </a:r>
                      <a:r>
                        <a:rPr lang="en-GB" sz="16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period</a:t>
                      </a:r>
                      <a:endParaRPr lang="en-US" sz="1600" dirty="0"/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925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4</a:t>
                      </a:r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DFT-S-OFDM, “</a:t>
                      </a:r>
                      <a:r>
                        <a:rPr lang="en-US" sz="1600" dirty="0" err="1"/>
                        <a:t>tp</a:t>
                      </a:r>
                      <a:r>
                        <a:rPr lang="en-US" sz="1600" dirty="0"/>
                        <a:t>”&lt;=150% CP</a:t>
                      </a:r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  <a:p>
                      <a:endParaRPr lang="en-US" sz="160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/>
                        <a:t>EVM_l</a:t>
                      </a:r>
                      <a:r>
                        <a:rPr lang="en-US" sz="1600" dirty="0"/>
                        <a:t> and </a:t>
                      </a:r>
                      <a:r>
                        <a:rPr lang="en-US" sz="1600" dirty="0" err="1"/>
                        <a:t>EVM_h</a:t>
                      </a:r>
                      <a:r>
                        <a:rPr lang="en-US" sz="1600" baseline="0" dirty="0"/>
                        <a:t> remain unchanged.</a:t>
                      </a:r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EVM with exclusion period</a:t>
                      </a:r>
                      <a:endParaRPr lang="en-US" sz="1600" dirty="0"/>
                    </a:p>
                  </a:txBody>
                  <a:tcPr anchor="ctr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Adopt </a:t>
                      </a:r>
                    </a:p>
                  </a:txBody>
                  <a:tcPr anchor="ctr"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3365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5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About using</a:t>
                      </a:r>
                      <a:r>
                        <a:rPr lang="en-US" sz="1600" baseline="0" dirty="0"/>
                        <a:t> average EVM over 14 symbols as Pass/Fail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aseline="0" dirty="0"/>
                        <a:t>as sole core requirement</a:t>
                      </a:r>
                      <a:endParaRPr lang="en-US" sz="1600" dirty="0"/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aseline="0" dirty="0"/>
                        <a:t>UE must pass for DFT-S-OFDM and CP-OFDM two requirements:</a:t>
                      </a:r>
                    </a:p>
                    <a:p>
                      <a:pPr marL="447675" marR="0" lvl="2" indent="-2635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aseline="0" dirty="0"/>
                        <a:t>14 symbol </a:t>
                      </a:r>
                      <a:r>
                        <a:rPr lang="en-US" sz="1400" baseline="0" dirty="0" err="1"/>
                        <a:t>rms</a:t>
                      </a:r>
                      <a:r>
                        <a:rPr lang="en-US" sz="1400" baseline="0" dirty="0"/>
                        <a:t> EVM,</a:t>
                      </a:r>
                    </a:p>
                    <a:p>
                      <a:pPr marL="447675" marR="0" lvl="2" indent="-2635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aseline="0" dirty="0"/>
                        <a:t>New Symbol level </a:t>
                      </a:r>
                      <a:r>
                        <a:rPr lang="en-US" sz="1400" baseline="0" dirty="0" err="1"/>
                        <a:t>rms</a:t>
                      </a:r>
                      <a:r>
                        <a:rPr lang="en-US" sz="1400" baseline="0" dirty="0"/>
                        <a:t> EVM core requirement of [</a:t>
                      </a:r>
                      <a:r>
                        <a:rPr lang="en-US" sz="1400" b="1" baseline="0" dirty="0">
                          <a:solidFill>
                            <a:srgbClr val="FF0000"/>
                          </a:solidFill>
                        </a:rPr>
                        <a:t>4.5%</a:t>
                      </a:r>
                      <a:r>
                        <a:rPr lang="en-US" sz="1400" baseline="0" dirty="0"/>
                        <a:t>] for 256QAM and [</a:t>
                      </a:r>
                      <a:r>
                        <a:rPr lang="en-US" sz="1400" b="1" baseline="0" dirty="0">
                          <a:solidFill>
                            <a:srgbClr val="FF0000"/>
                          </a:solidFill>
                        </a:rPr>
                        <a:t>10%</a:t>
                      </a:r>
                      <a:r>
                        <a:rPr lang="en-US" sz="1400" baseline="0" dirty="0"/>
                        <a:t>] for 64 QAM respectively for symbols in which the transient occurs.</a:t>
                      </a:r>
                    </a:p>
                  </a:txBody>
                  <a:tcPr anchor="ctr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dirty="0"/>
                        <a:t>64QAM: Adopt averaging over 7 symbols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aseline="0" dirty="0"/>
                        <a:t>256 QAM: much easier to capture a failure 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baseline="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baseline="0" dirty="0"/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dirty="0"/>
                    </a:p>
                  </a:txBody>
                  <a:tcP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aseline="0" dirty="0"/>
                        <a:t>UE must pass for DFT-S-OFDM and CP-OFDM two requirements:</a:t>
                      </a:r>
                    </a:p>
                    <a:p>
                      <a:pPr marL="447675" marR="0" lvl="2" indent="-2635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aseline="0" dirty="0"/>
                        <a:t>14 symbol </a:t>
                      </a:r>
                      <a:r>
                        <a:rPr lang="en-US" sz="1400" baseline="0" dirty="0" err="1"/>
                        <a:t>rms</a:t>
                      </a:r>
                      <a:r>
                        <a:rPr lang="en-US" sz="1400" baseline="0" dirty="0"/>
                        <a:t> EVM,</a:t>
                      </a:r>
                    </a:p>
                    <a:p>
                      <a:pPr marL="447675" marR="0" lvl="2" indent="-26352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baseline="0" dirty="0"/>
                        <a:t>New Symbol level </a:t>
                      </a:r>
                      <a:r>
                        <a:rPr lang="en-US" sz="1400" baseline="0" dirty="0" err="1"/>
                        <a:t>rms</a:t>
                      </a:r>
                      <a:r>
                        <a:rPr lang="en-US" sz="1400" baseline="0" dirty="0"/>
                        <a:t> EVM core requirement of [</a:t>
                      </a:r>
                      <a:r>
                        <a:rPr lang="en-US" sz="1400" b="1" baseline="0" dirty="0">
                          <a:solidFill>
                            <a:srgbClr val="FF0000"/>
                          </a:solidFill>
                        </a:rPr>
                        <a:t>5 %</a:t>
                      </a:r>
                      <a:r>
                        <a:rPr lang="en-US" sz="1400" baseline="0" dirty="0"/>
                        <a:t>] for 256QAM and [</a:t>
                      </a:r>
                      <a:r>
                        <a:rPr lang="en-US" sz="1400" b="1" baseline="0" dirty="0">
                          <a:solidFill>
                            <a:srgbClr val="FF0000"/>
                          </a:solidFill>
                        </a:rPr>
                        <a:t>15%</a:t>
                      </a:r>
                      <a:r>
                        <a:rPr lang="en-US" sz="1400" baseline="0" dirty="0"/>
                        <a:t>] for 64 QAM respectively for symbols in which the transient occurs</a:t>
                      </a:r>
                      <a:endParaRPr lang="en-US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8194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6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“</a:t>
                      </a:r>
                      <a:r>
                        <a:rPr lang="en-US" sz="1600" dirty="0" err="1"/>
                        <a:t>tp</a:t>
                      </a:r>
                      <a:r>
                        <a:rPr lang="en-US" sz="1600" dirty="0"/>
                        <a:t>” values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aseline="0" dirty="0"/>
                        <a:t>FR1: 2,4,7,10 </a:t>
                      </a:r>
                      <a:r>
                        <a:rPr lang="en-US" sz="1600" baseline="0" dirty="0">
                          <a:sym typeface="Symbol" panose="05050102010706020507" pitchFamily="18" charset="2"/>
                        </a:rPr>
                        <a:t>s with 10s default</a:t>
                      </a:r>
                    </a:p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aseline="0" dirty="0">
                          <a:sym typeface="Symbol" panose="05050102010706020507" pitchFamily="18" charset="2"/>
                        </a:rPr>
                        <a:t>FR2: 1,2,5 s, with 5s default</a:t>
                      </a:r>
                      <a:endParaRPr lang="en-US" sz="1600" baseline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baseline="0" dirty="0"/>
                        <a:t>FR1: 1,2,4,7,10 </a:t>
                      </a:r>
                      <a:r>
                        <a:rPr lang="en-US" sz="1600" baseline="0" dirty="0">
                          <a:sym typeface="Symbol" panose="05050102010706020507" pitchFamily="18" charset="2"/>
                        </a:rPr>
                        <a:t>s with 10s default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aseline="0" dirty="0"/>
                        <a:t>FR1: 1,2,4,7,10 </a:t>
                      </a:r>
                      <a:r>
                        <a:rPr lang="en-US" sz="1600" baseline="0" dirty="0">
                          <a:sym typeface="Symbol" panose="05050102010706020507" pitchFamily="18" charset="2"/>
                        </a:rPr>
                        <a:t>s with 10s default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0407030"/>
                  </a:ext>
                </a:extLst>
              </a:tr>
            </a:tbl>
          </a:graphicData>
        </a:graphic>
      </p:graphicFrame>
      <p:graphicFrame>
        <p:nvGraphicFramePr>
          <p:cNvPr id="17" name="Object 16">
            <a:extLst>
              <a:ext uri="{FF2B5EF4-FFF2-40B4-BE49-F238E27FC236}">
                <a16:creationId xmlns:a16="http://schemas.microsoft.com/office/drawing/2014/main" id="{09C5281A-214D-4244-A428-F164487E7F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021513"/>
              </p:ext>
            </p:extLst>
          </p:nvPr>
        </p:nvGraphicFramePr>
        <p:xfrm>
          <a:off x="2205980" y="1708423"/>
          <a:ext cx="27130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8" name="Equation" r:id="rId3" imgW="1498320" imgH="215640" progId="Equation.3">
                  <p:embed/>
                </p:oleObj>
              </mc:Choice>
              <mc:Fallback>
                <p:oleObj name="Equation" r:id="rId3" imgW="1498320" imgH="215640" progId="Equation.3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9C5281A-214D-4244-A428-F164487E7F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5980" y="1708423"/>
                        <a:ext cx="2713038" cy="377825"/>
                      </a:xfrm>
                      <a:prstGeom prst="rect">
                        <a:avLst/>
                      </a:prstGeom>
                      <a:solidFill>
                        <a:srgbClr val="E9EDF4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09C5281A-214D-4244-A428-F164487E7F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9150798"/>
              </p:ext>
            </p:extLst>
          </p:nvPr>
        </p:nvGraphicFramePr>
        <p:xfrm>
          <a:off x="2207568" y="3356992"/>
          <a:ext cx="271145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9" name="Equation" r:id="rId5" imgW="1498320" imgH="215640" progId="Equation.3">
                  <p:embed/>
                </p:oleObj>
              </mc:Choice>
              <mc:Fallback>
                <p:oleObj name="Equation" r:id="rId5" imgW="1498320" imgH="215640" progId="Equation.3">
                  <p:embed/>
                  <p:pic>
                    <p:nvPicPr>
                      <p:cNvPr id="18" name="Object 17">
                        <a:extLst>
                          <a:ext uri="{FF2B5EF4-FFF2-40B4-BE49-F238E27FC236}">
                            <a16:creationId xmlns:a16="http://schemas.microsoft.com/office/drawing/2014/main" id="{09C5281A-214D-4244-A428-F164487E7F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7568" y="3356992"/>
                        <a:ext cx="2711450" cy="377825"/>
                      </a:xfrm>
                      <a:prstGeom prst="rect">
                        <a:avLst/>
                      </a:prstGeom>
                      <a:solidFill>
                        <a:srgbClr val="E9EDF4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09C5281A-214D-4244-A428-F164487E7F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97397864"/>
              </p:ext>
            </p:extLst>
          </p:nvPr>
        </p:nvGraphicFramePr>
        <p:xfrm>
          <a:off x="8996058" y="1984560"/>
          <a:ext cx="27130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0" name="Equation" r:id="rId7" imgW="1498320" imgH="215640" progId="Equation.3">
                  <p:embed/>
                </p:oleObj>
              </mc:Choice>
              <mc:Fallback>
                <p:oleObj name="Equation" r:id="rId7" imgW="1498320" imgH="215640" progId="Equation.3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9C5281A-214D-4244-A428-F164487E7F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6058" y="1984560"/>
                        <a:ext cx="2713038" cy="377825"/>
                      </a:xfrm>
                      <a:prstGeom prst="rect">
                        <a:avLst/>
                      </a:prstGeom>
                      <a:solidFill>
                        <a:srgbClr val="99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09C5281A-214D-4244-A428-F164487E7F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794827"/>
              </p:ext>
            </p:extLst>
          </p:nvPr>
        </p:nvGraphicFramePr>
        <p:xfrm>
          <a:off x="9058968" y="3559717"/>
          <a:ext cx="27130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51" name="Equation" r:id="rId8" imgW="1498320" imgH="215640" progId="Equation.3">
                  <p:embed/>
                </p:oleObj>
              </mc:Choice>
              <mc:Fallback>
                <p:oleObj name="Equation" r:id="rId8" imgW="1498320" imgH="215640" progId="Equation.3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09C5281A-214D-4244-A428-F164487E7F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58968" y="3559717"/>
                        <a:ext cx="2713038" cy="377825"/>
                      </a:xfrm>
                      <a:prstGeom prst="rect">
                        <a:avLst/>
                      </a:prstGeom>
                      <a:solidFill>
                        <a:srgbClr val="99FF99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3806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4C2F16A-A884-4001-9054-4758CE6B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27384"/>
            <a:ext cx="10972800" cy="59824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Way Forward (3/3)</a:t>
            </a:r>
            <a:endParaRPr lang="en-US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DA659B3-19A6-4AC9-847F-E0A31415FA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33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>
          <a:xfrm>
            <a:off x="407368" y="570864"/>
            <a:ext cx="11593288" cy="6098495"/>
          </a:xfrm>
        </p:spPr>
        <p:txBody>
          <a:bodyPr>
            <a:normAutofit/>
          </a:bodyPr>
          <a:lstStyle/>
          <a:p>
            <a:r>
              <a:rPr lang="en-GB" sz="2400" dirty="0"/>
              <a:t>Core requirement applicability: all SCS, long </a:t>
            </a:r>
            <a:r>
              <a:rPr lang="en-GB" sz="2400" dirty="0" err="1"/>
              <a:t>subslot</a:t>
            </a:r>
            <a:r>
              <a:rPr lang="en-GB" sz="2400" dirty="0"/>
              <a:t> with 14 symbols per slot,</a:t>
            </a:r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endParaRPr lang="en-GB" sz="2400" dirty="0"/>
          </a:p>
          <a:p>
            <a:r>
              <a:rPr lang="en-GB" sz="2400" dirty="0"/>
              <a:t>If </a:t>
            </a:r>
            <a:r>
              <a:rPr lang="en-GB" sz="2400" dirty="0" err="1"/>
              <a:t>tp</a:t>
            </a:r>
            <a:r>
              <a:rPr lang="en-GB" sz="2400" dirty="0"/>
              <a:t>&lt;= 150%CP length, then </a:t>
            </a:r>
            <a:r>
              <a:rPr lang="en-US" sz="2400" dirty="0"/>
              <a:t>EVM result is calculated using                                          </a:t>
            </a:r>
          </a:p>
          <a:p>
            <a:r>
              <a:rPr lang="en-GB" sz="2400" dirty="0"/>
              <a:t>If </a:t>
            </a:r>
            <a:r>
              <a:rPr lang="en-GB" sz="2400" dirty="0" err="1"/>
              <a:t>tp</a:t>
            </a:r>
            <a:r>
              <a:rPr lang="en-GB" sz="2400" dirty="0"/>
              <a:t> &gt; 150% CP length:</a:t>
            </a:r>
          </a:p>
          <a:p>
            <a:pPr lvl="1"/>
            <a:r>
              <a:rPr lang="en-GB" sz="2000" dirty="0"/>
              <a:t>CP-OFDM: </a:t>
            </a:r>
            <a:r>
              <a:rPr lang="en-US" sz="2000" dirty="0"/>
              <a:t>EVM measurement interval is reduced by any symbols that contain the transient period</a:t>
            </a:r>
          </a:p>
          <a:p>
            <a:pPr lvl="1"/>
            <a:r>
              <a:rPr lang="en-US" sz="2000" dirty="0"/>
              <a:t>DFT-S-OFDM: EVM measurement interval in the symbol where the transient occurs is reduced by a time interval equal to the transient period,</a:t>
            </a:r>
          </a:p>
          <a:p>
            <a:r>
              <a:rPr lang="en-US" sz="2400" dirty="0"/>
              <a:t>UE must pass 2 sets of core requirements:</a:t>
            </a:r>
          </a:p>
          <a:p>
            <a:pPr lvl="1"/>
            <a:r>
              <a:rPr lang="en-US" sz="2000" dirty="0"/>
              <a:t>14 symbol long EVM: EVM is averaged over 10 sub-frames</a:t>
            </a:r>
          </a:p>
          <a:p>
            <a:pPr lvl="2"/>
            <a:r>
              <a:rPr lang="en-US" sz="1600" dirty="0"/>
              <a:t>Spec: values specified in Table 6.4.2.1-1 for the parameters defined in Table 6.4.2.1-2</a:t>
            </a:r>
          </a:p>
          <a:p>
            <a:pPr lvl="1"/>
            <a:r>
              <a:rPr lang="en-US" sz="2000" dirty="0"/>
              <a:t>EVM in symbols where the transient occurs: EVM is averaged over [70] sub-frames.</a:t>
            </a:r>
          </a:p>
          <a:p>
            <a:pPr lvl="2"/>
            <a:r>
              <a:rPr lang="en-US" sz="1600" dirty="0"/>
              <a:t>Spec: [5%] for 256QAM, [15%] for 64 QAM.</a:t>
            </a:r>
          </a:p>
          <a:p>
            <a:pPr lvl="1"/>
            <a:endParaRPr lang="en-GB" sz="2000" dirty="0"/>
          </a:p>
          <a:p>
            <a:endParaRPr lang="en-GB" sz="2400" dirty="0"/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744" y="1003390"/>
            <a:ext cx="4097020" cy="1840865"/>
          </a:xfrm>
          <a:prstGeom prst="rect">
            <a:avLst/>
          </a:prstGeom>
          <a:noFill/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4" name="Object 23">
            <a:extLst>
              <a:ext uri="{FF2B5EF4-FFF2-40B4-BE49-F238E27FC236}">
                <a16:creationId xmlns:a16="http://schemas.microsoft.com/office/drawing/2014/main" id="{09C5281A-214D-4244-A428-F164487E7F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04919"/>
              </p:ext>
            </p:extLst>
          </p:nvPr>
        </p:nvGraphicFramePr>
        <p:xfrm>
          <a:off x="8184232" y="2820988"/>
          <a:ext cx="271303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Equation" r:id="rId4" imgW="1498320" imgH="215640" progId="Equation.3">
                  <p:embed/>
                </p:oleObj>
              </mc:Choice>
              <mc:Fallback>
                <p:oleObj name="Equation" r:id="rId4" imgW="1498320" imgH="215640" progId="Equation.3">
                  <p:embed/>
                  <p:pic>
                    <p:nvPicPr>
                      <p:cNvPr id="17" name="Object 16">
                        <a:extLst>
                          <a:ext uri="{FF2B5EF4-FFF2-40B4-BE49-F238E27FC236}">
                            <a16:creationId xmlns:a16="http://schemas.microsoft.com/office/drawing/2014/main" id="{09C5281A-214D-4244-A428-F164487E7F8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84232" y="2820988"/>
                        <a:ext cx="2713038" cy="3778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6986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4C2F16A-A884-4001-9054-4758CE6B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-27384"/>
            <a:ext cx="11809312" cy="605341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Background on EVM = min(</a:t>
            </a:r>
            <a:r>
              <a:rPr lang="en-US" sz="3200" dirty="0" err="1">
                <a:solidFill>
                  <a:schemeClr val="accent1"/>
                </a:solidFill>
              </a:rPr>
              <a:t>EVM_low</a:t>
            </a:r>
            <a:r>
              <a:rPr lang="en-US" sz="3200" dirty="0">
                <a:solidFill>
                  <a:schemeClr val="accent1"/>
                </a:solidFill>
              </a:rPr>
              <a:t>, </a:t>
            </a:r>
            <a:r>
              <a:rPr lang="en-US" sz="3200" dirty="0" err="1">
                <a:solidFill>
                  <a:schemeClr val="accent1"/>
                </a:solidFill>
              </a:rPr>
              <a:t>EVM_high</a:t>
            </a:r>
            <a:r>
              <a:rPr lang="en-US" sz="3200" dirty="0">
                <a:solidFill>
                  <a:schemeClr val="accent1"/>
                </a:solidFill>
              </a:rPr>
              <a:t>)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872" y="1203090"/>
            <a:ext cx="7367907" cy="4242134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-24680" y="548680"/>
            <a:ext cx="5400600" cy="62646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b="1" dirty="0"/>
              <a:t>For EVM with transients</a:t>
            </a:r>
            <a:r>
              <a:rPr lang="en-US" sz="2000" dirty="0"/>
              <a:t>:</a:t>
            </a:r>
          </a:p>
          <a:p>
            <a:pPr algn="just"/>
            <a:r>
              <a:rPr lang="en-US" sz="2000" dirty="0"/>
              <a:t>Adopting EVM=min(</a:t>
            </a:r>
            <a:r>
              <a:rPr lang="en-US" sz="2000" dirty="0" err="1"/>
              <a:t>EVM_low</a:t>
            </a:r>
            <a:r>
              <a:rPr lang="en-US" sz="2000" dirty="0"/>
              <a:t>, </a:t>
            </a:r>
            <a:r>
              <a:rPr lang="en-US" sz="2000" dirty="0" err="1"/>
              <a:t>EVM_high</a:t>
            </a:r>
            <a:r>
              <a:rPr lang="en-US" sz="2000" dirty="0"/>
              <a:t>) is the best way to emulate EVM with exclusion period for CP-OFDM waveforms for which it is not possible to exclude the transient period from the EVM FFT samples.</a:t>
            </a:r>
          </a:p>
          <a:p>
            <a:pPr algn="just"/>
            <a:r>
              <a:rPr lang="en-US" sz="2000" dirty="0"/>
              <a:t>Since the entire transient period is excluded from power measurements for transient time masks, transient periods also need to be excluded from EVM measurements.</a:t>
            </a:r>
          </a:p>
          <a:p>
            <a:pPr algn="just"/>
            <a:r>
              <a:rPr lang="en-US" sz="2000" dirty="0"/>
              <a:t>Since TE EVM is WOLA limited, the largest exclusion period that can be used is </a:t>
            </a:r>
            <a:r>
              <a:rPr lang="en-US" sz="2000" dirty="0">
                <a:sym typeface="Symbol" panose="05050102010706020507" pitchFamily="18" charset="2"/>
              </a:rPr>
              <a:t>75% CP length, i.e. a total of 150% CP length,</a:t>
            </a:r>
          </a:p>
          <a:p>
            <a:pPr algn="just"/>
            <a:r>
              <a:rPr lang="en-US" sz="2000" dirty="0">
                <a:sym typeface="Symbol" panose="05050102010706020507" pitchFamily="18" charset="2"/>
              </a:rPr>
              <a:t>The transient period ‘</a:t>
            </a:r>
            <a:r>
              <a:rPr lang="en-US" sz="2000" dirty="0" err="1">
                <a:sym typeface="Symbol" panose="05050102010706020507" pitchFamily="18" charset="2"/>
              </a:rPr>
              <a:t>tp</a:t>
            </a:r>
            <a:r>
              <a:rPr lang="en-US" sz="2000" dirty="0">
                <a:sym typeface="Symbol" panose="05050102010706020507" pitchFamily="18" charset="2"/>
              </a:rPr>
              <a:t>’ is shared symmetrically across symbol boundaries.</a:t>
            </a:r>
          </a:p>
          <a:p>
            <a:pPr marL="0" indent="0" algn="just">
              <a:buNone/>
            </a:pPr>
            <a:endParaRPr lang="en-US" sz="2000" dirty="0"/>
          </a:p>
          <a:p>
            <a:pPr marL="0" indent="0" algn="just">
              <a:buNone/>
            </a:pPr>
            <a:r>
              <a:rPr lang="en-US" sz="2000" b="1" dirty="0"/>
              <a:t>For EVM without transients</a:t>
            </a:r>
            <a:r>
              <a:rPr lang="en-US" sz="2000" dirty="0"/>
              <a:t>:</a:t>
            </a:r>
          </a:p>
          <a:p>
            <a:pPr marL="0" indent="0" algn="just">
              <a:buNone/>
            </a:pPr>
            <a:r>
              <a:rPr lang="en-US" sz="2000" dirty="0"/>
              <a:t> EVM is unchanged = max (</a:t>
            </a:r>
            <a:r>
              <a:rPr lang="en-US" sz="2000" dirty="0" err="1"/>
              <a:t>EVM_low</a:t>
            </a:r>
            <a:r>
              <a:rPr lang="en-US" sz="2000" dirty="0"/>
              <a:t>, </a:t>
            </a:r>
            <a:r>
              <a:rPr lang="en-US" sz="2000" dirty="0" err="1"/>
              <a:t>EVM_high</a:t>
            </a:r>
            <a:r>
              <a:rPr lang="en-US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2914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4C2F16A-A884-4001-9054-4758CE6B1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-27384"/>
            <a:ext cx="11809312" cy="605341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accent1"/>
                </a:solidFill>
              </a:rPr>
              <a:t>Background on Test Pattern for Power Change</a:t>
            </a:r>
            <a:endParaRPr lang="en-US" sz="3200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512106" y="836712"/>
            <a:ext cx="11344534" cy="5695178"/>
          </a:xfrm>
        </p:spPr>
        <p:txBody>
          <a:bodyPr>
            <a:normAutofit/>
          </a:bodyPr>
          <a:lstStyle/>
          <a:p>
            <a:r>
              <a:rPr lang="en-US" sz="2000" dirty="0"/>
              <a:t>We agreed to adopt RB allocation change at slot boundaries to trigger a periodic UE power change [1].</a:t>
            </a:r>
          </a:p>
          <a:p>
            <a:r>
              <a:rPr lang="en-US" sz="2000" dirty="0"/>
              <a:t>Proposed test pattern: CBW=20MHz, 1 slot at 100RB, 1 slot at 1RB, periodic alternating pattern,</a:t>
            </a:r>
          </a:p>
          <a:p>
            <a:r>
              <a:rPr lang="en-US" sz="2000" dirty="0"/>
              <a:t>There are 14 symbols per slot,</a:t>
            </a:r>
          </a:p>
          <a:p>
            <a:r>
              <a:rPr lang="en-US" sz="2000" dirty="0"/>
              <a:t>The </a:t>
            </a:r>
            <a:r>
              <a:rPr lang="en-US" sz="2000" dirty="0" err="1"/>
              <a:t>rms</a:t>
            </a:r>
            <a:r>
              <a:rPr lang="en-US" sz="2000" dirty="0"/>
              <a:t> EVM averaged over 14 symbols is tested using 10 </a:t>
            </a:r>
            <a:r>
              <a:rPr lang="en-US" sz="2000" dirty="0" err="1"/>
              <a:t>subframes</a:t>
            </a:r>
            <a:r>
              <a:rPr lang="en-US" sz="2000" dirty="0"/>
              <a:t>.</a:t>
            </a:r>
          </a:p>
          <a:p>
            <a:r>
              <a:rPr lang="en-US" sz="2000" dirty="0"/>
              <a:t>The </a:t>
            </a:r>
            <a:r>
              <a:rPr lang="en-US" sz="2000" dirty="0" err="1"/>
              <a:t>rms</a:t>
            </a:r>
            <a:r>
              <a:rPr lang="en-US" sz="2000" dirty="0"/>
              <a:t> EVM in symbols in which the transient occurs is tested using [70] </a:t>
            </a:r>
            <a:r>
              <a:rPr lang="en-US" sz="2000" dirty="0" err="1"/>
              <a:t>subframes</a:t>
            </a:r>
            <a:r>
              <a:rPr lang="en-US" sz="2000" dirty="0"/>
              <a:t>.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852935"/>
            <a:ext cx="5112568" cy="3460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503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7" ma:contentTypeDescription="Create a new document." ma:contentTypeScope="" ma:versionID="b42b214179b75ba041e7e50db34c13bb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35782b9148cfe53f7c92a976e538e30d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B2D475-386E-4582-8D84-B46B8E48A3D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6409E50-5ECA-45AB-9B18-050CACE5C9B0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c9c437c-ae0c-4066-8d90-a0f7de786127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A2CDD59-A730-4043-80CA-747EEB0E36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18052</TotalTime>
  <Words>2368</Words>
  <Application>Microsoft Office PowerPoint</Application>
  <PresentationFormat>Widescreen</PresentationFormat>
  <Paragraphs>329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Symbol</vt:lpstr>
      <vt:lpstr>Times New Roman</vt:lpstr>
      <vt:lpstr>Webdings</vt:lpstr>
      <vt:lpstr>Office 主题​​</vt:lpstr>
      <vt:lpstr>Equation.3</vt:lpstr>
      <vt:lpstr>Equation</vt:lpstr>
      <vt:lpstr>WF on Transient period capability</vt:lpstr>
      <vt:lpstr>Agreements from last meeting [1]</vt:lpstr>
      <vt:lpstr>Open items from last meeting [1]</vt:lpstr>
      <vt:lpstr>Background: Summary of proposals [2,3,5,6,7]</vt:lpstr>
      <vt:lpstr>Way Forward (1/3)</vt:lpstr>
      <vt:lpstr>Way Forward (2/3) – highlighted in green </vt:lpstr>
      <vt:lpstr>Way Forward (3/3)</vt:lpstr>
      <vt:lpstr>Background on EVM = min(EVM_low, EVM_high)</vt:lpstr>
      <vt:lpstr>Background on Test Pattern for Power Change</vt:lpstr>
      <vt:lpstr>References</vt:lpstr>
      <vt:lpstr>Annex: Background slides and CR TP</vt:lpstr>
      <vt:lpstr>Background: CP-OFDM measurement window- Qualcomm’s proposal [2] (Examples assume symmetric distribution of transient period)</vt:lpstr>
      <vt:lpstr>Background: CP-OFDM measurement – Skyworks proposal [6] </vt:lpstr>
      <vt:lpstr>Background: About using 14 symbol average rms EVM – Skyworks [5]</vt:lpstr>
      <vt:lpstr>Background: Skyworks  Advantages of adopting                                     for EVM with transient</vt:lpstr>
      <vt:lpstr>Background: Effect of averaging EVM across all symbols - Qualcomm</vt:lpstr>
      <vt:lpstr>Annex – possible CR text 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switching and interruption time for MIMO layer adaption for power saving</dc:title>
  <dc:creator>Skyworks</dc:creator>
  <cp:lastModifiedBy>Prashanth Akula</cp:lastModifiedBy>
  <cp:revision>234</cp:revision>
  <dcterms:created xsi:type="dcterms:W3CDTF">2019-05-14T22:47:31Z</dcterms:created>
  <dcterms:modified xsi:type="dcterms:W3CDTF">2019-11-22T19:34:04Z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(2)VvgSx70hdhxpEfhLEBMrlfWGLkdcKBMzb/qKuS9fIb4L6ez1bepkTcDS0mghrj5UrClJjXjx
iCSaW1vI+Un1g/Rpj4zdQAED6AKX3ELJy1j6YQ77eM8SPI400QA9sjmLUgfHCZsYxIkSvG/1
oJsitggpsAW54SmOL6Kjr30/ZTMGbeRdBx9zpc5toIwol+c6adpvXygQc+wnxTR7nnmxN+SX
IbLHxqOZCXw7T0qA/L</vt:lpwstr>
  </property>
  <property fmtid="{D5CDD505-2E9C-101B-9397-08002B2CF9AE}" pid="3" name="_2015_ms_pID_7253431">
    <vt:lpwstr>+IvlcIrOZXw0OGYDwZF0wA+MlETxRMHeHbdOMlUxRzFl32BNDstx2U
4Ae8fwAF43jZf+vbEWm4RhHvYympebi55x3LS532N+ojtQxw5l/gfDiYmb8jlTINb8OWgSMc
JWFA4qp16CCjYyE8ZnZnLnoTHcHj4Vfolb/2XfUO9pqarZSCnogKDsaxWwe4hAIH9rmW/IiQ
llhQ2L92I3QewRPv</vt:lpwstr>
  </property>
  <property fmtid="{D5CDD505-2E9C-101B-9397-08002B2CF9AE}" pid="4" name="ContentTypeId">
    <vt:lpwstr>0x010100EB28163D68FE8E4D9361964FDD814FC4</vt:lpwstr>
  </property>
</Properties>
</file>