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7" r:id="rId3"/>
    <p:sldId id="280" r:id="rId4"/>
    <p:sldId id="286" r:id="rId5"/>
    <p:sldId id="28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5" autoAdjust="0"/>
    <p:restoredTop sz="89505" autoAdjust="0"/>
  </p:normalViewPr>
  <p:slideViewPr>
    <p:cSldViewPr snapToGrid="0">
      <p:cViewPr varScale="1">
        <p:scale>
          <a:sx n="66" d="100"/>
          <a:sy n="66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016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055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</a:t>
            </a:r>
            <a:r>
              <a:rPr lang="en-US" sz="4800" dirty="0"/>
              <a:t>on</a:t>
            </a:r>
            <a:r>
              <a:rPr lang="en-GB" altLang="zh-CN" sz="4800" dirty="0"/>
              <a:t> channel raster </a:t>
            </a:r>
            <a:r>
              <a:rPr lang="en-US" altLang="zh-CN" sz="4800" dirty="0" smtClean="0"/>
              <a:t>of NR V2X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vivo, LG </a:t>
            </a:r>
            <a:r>
              <a:rPr lang="en-US" altLang="zh-CN" sz="2800" dirty="0" smtClean="0"/>
              <a:t>Electronics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 smtClean="0"/>
              <a:t>#9</a:t>
            </a:r>
            <a:r>
              <a:rPr lang="en-US" altLang="zh-CN" sz="2400" b="1" dirty="0" smtClean="0"/>
              <a:t>3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>
                <a:cs typeface="Arial" panose="020B0604020202020204" pitchFamily="34" charset="0"/>
              </a:rPr>
              <a:t>Meeting    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         R4-19</a:t>
            </a:r>
            <a:r>
              <a:rPr lang="en-US" altLang="zh-CN" sz="2400" b="1" dirty="0" smtClean="0">
                <a:cs typeface="Arial" panose="020B0604020202020204" pitchFamily="34" charset="0"/>
              </a:rPr>
              <a:t>15987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Reno, USA, 18th – 22nd Nov, 2019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</a:t>
            </a:r>
            <a:r>
              <a:rPr lang="en-US" altLang="zh-CN" dirty="0" smtClean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45211" y="1690689"/>
            <a:ext cx="11281474" cy="4230426"/>
          </a:xfrm>
        </p:spPr>
        <p:txBody>
          <a:bodyPr>
            <a:normAutofit/>
          </a:bodyPr>
          <a:lstStyle/>
          <a:p>
            <a:r>
              <a:rPr lang="en-GB" altLang="zh-CN" dirty="0"/>
              <a:t>Different companies have different </a:t>
            </a:r>
            <a:r>
              <a:rPr lang="en-GB" altLang="zh-CN" dirty="0" smtClean="0"/>
              <a:t>views on channel </a:t>
            </a:r>
            <a:r>
              <a:rPr lang="en-GB" altLang="zh-CN" dirty="0"/>
              <a:t>raster </a:t>
            </a:r>
            <a:r>
              <a:rPr lang="en-GB" altLang="zh-CN" dirty="0" smtClean="0"/>
              <a:t>related designs </a:t>
            </a:r>
            <a:r>
              <a:rPr lang="en-GB" altLang="zh-CN" dirty="0"/>
              <a:t>for NR-V2X with below contributions:</a:t>
            </a:r>
          </a:p>
          <a:p>
            <a:pPr lvl="1"/>
            <a:endParaRPr lang="en-GB" altLang="zh-CN" dirty="0"/>
          </a:p>
          <a:p>
            <a:pPr lvl="1"/>
            <a:r>
              <a:rPr lang="en-US" altLang="zh-CN" dirty="0" smtClean="0"/>
              <a:t>R4-1914160</a:t>
            </a:r>
            <a:r>
              <a:rPr lang="en-US" altLang="zh-CN" dirty="0"/>
              <a:t>, “Further discussion on channel raster for NR V2X” (vivo)</a:t>
            </a:r>
          </a:p>
          <a:p>
            <a:pPr lvl="1"/>
            <a:r>
              <a:rPr lang="en-GB" altLang="zh-CN" dirty="0" smtClean="0"/>
              <a:t>R4-1914166, “</a:t>
            </a:r>
            <a:r>
              <a:rPr lang="en-US" altLang="zh-CN" dirty="0"/>
              <a:t>TP on channel raster and sync raster for NR V2X</a:t>
            </a:r>
            <a:r>
              <a:rPr lang="en-GB" altLang="zh-CN" dirty="0" smtClean="0"/>
              <a:t>” </a:t>
            </a:r>
            <a:r>
              <a:rPr lang="en-GB" altLang="zh-CN" dirty="0"/>
              <a:t>(vivo)</a:t>
            </a:r>
          </a:p>
          <a:p>
            <a:pPr lvl="1"/>
            <a:r>
              <a:rPr lang="en-GB" altLang="zh-CN" dirty="0" smtClean="0"/>
              <a:t>R4-1913955, “</a:t>
            </a:r>
            <a:r>
              <a:rPr lang="en-US" altLang="zh-CN" dirty="0"/>
              <a:t>Discussion on channel raster of NR V2X</a:t>
            </a:r>
            <a:r>
              <a:rPr lang="en-GB" altLang="zh-CN" dirty="0"/>
              <a:t>” (LG Electronics </a:t>
            </a:r>
            <a:r>
              <a:rPr lang="en-GB" altLang="zh-CN" dirty="0" err="1"/>
              <a:t>Polska</a:t>
            </a:r>
            <a:r>
              <a:rPr lang="en-GB" altLang="zh-CN" dirty="0"/>
              <a:t>)</a:t>
            </a:r>
          </a:p>
          <a:p>
            <a:pPr lvl="1"/>
            <a:r>
              <a:rPr lang="en-GB" altLang="zh-CN" dirty="0" smtClean="0"/>
              <a:t>R4-1913702, “</a:t>
            </a:r>
            <a:r>
              <a:rPr lang="en-US" altLang="zh-CN" dirty="0"/>
              <a:t>Discuss on the channel arrangement design for NR V2X UE</a:t>
            </a:r>
            <a:r>
              <a:rPr lang="en-GB" altLang="zh-CN" dirty="0" smtClean="0"/>
              <a:t>” </a:t>
            </a:r>
            <a:r>
              <a:rPr lang="en-GB" altLang="zh-CN" dirty="0"/>
              <a:t>(CATT)</a:t>
            </a:r>
          </a:p>
          <a:p>
            <a:pPr lvl="1"/>
            <a:r>
              <a:rPr lang="en-GB" altLang="zh-CN" dirty="0" smtClean="0"/>
              <a:t>R4-1913703, “</a:t>
            </a:r>
            <a:r>
              <a:rPr lang="nn-NO" altLang="zh-CN" dirty="0"/>
              <a:t>TP for channel arrangement design for NR V2X UE</a:t>
            </a:r>
            <a:r>
              <a:rPr lang="en-GB" altLang="zh-CN" dirty="0" smtClean="0"/>
              <a:t>” </a:t>
            </a:r>
            <a:r>
              <a:rPr lang="en-GB" altLang="zh-CN" dirty="0"/>
              <a:t>(CATT</a:t>
            </a:r>
            <a:r>
              <a:rPr lang="en-GB" altLang="zh-CN" dirty="0" smtClean="0"/>
              <a:t>)</a:t>
            </a:r>
          </a:p>
          <a:p>
            <a:pPr lvl="1"/>
            <a:r>
              <a:rPr lang="nn-NO" altLang="zh-CN" dirty="0" smtClean="0"/>
              <a:t>R4-1913704</a:t>
            </a:r>
            <a:r>
              <a:rPr lang="nn-NO" altLang="zh-CN" dirty="0"/>
              <a:t>, “LS on channel arrangement design for NR V2X in FR1” (CATT)</a:t>
            </a:r>
          </a:p>
          <a:p>
            <a:pPr lvl="1"/>
            <a:endParaRPr lang="en-GB" altLang="zh-CN" dirty="0"/>
          </a:p>
          <a:p>
            <a:pPr lvl="1"/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5243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Channel raster for band n47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199" y="3946966"/>
            <a:ext cx="11511987" cy="2229995"/>
          </a:xfrm>
        </p:spPr>
        <p:txBody>
          <a:bodyPr>
            <a:normAutofit/>
          </a:bodyPr>
          <a:lstStyle/>
          <a:p>
            <a:pPr marL="365760" indent="-365760"/>
            <a:endParaRPr lang="zh-CN" altLang="zh-CN" dirty="0"/>
          </a:p>
          <a:p>
            <a:pPr marL="365760" indent="-365760"/>
            <a:endParaRPr lang="en-GB" altLang="zh-CN" i="1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xmlns="" id="{9B6BE3D3-3E62-4FFB-AF20-DDFF9F948270}"/>
              </a:ext>
            </a:extLst>
          </p:cNvPr>
          <p:cNvSpPr txBox="1">
            <a:spLocks/>
          </p:cNvSpPr>
          <p:nvPr/>
        </p:nvSpPr>
        <p:spPr>
          <a:xfrm>
            <a:off x="838199" y="1681289"/>
            <a:ext cx="10515600" cy="3156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hangingPunct="0">
              <a:spcAft>
                <a:spcPts val="900"/>
              </a:spcAft>
            </a:pPr>
            <a:r>
              <a:rPr lang="en-US" altLang="zh-CN" sz="2000" dirty="0">
                <a:ea typeface="等线" panose="02010600030101010101" pitchFamily="2" charset="-122"/>
              </a:rPr>
              <a:t>Table 1: Applicable NR-ARFCN for band n47</a:t>
            </a:r>
          </a:p>
          <a:p>
            <a:pPr algn="ctr" hangingPunct="0">
              <a:spcAft>
                <a:spcPts val="900"/>
              </a:spcAft>
            </a:pPr>
            <a:endParaRPr lang="en-GB" altLang="zh-CN" sz="2000" dirty="0" smtClean="0">
              <a:ea typeface="等线" panose="02010600030101010101" pitchFamily="2" charset="-122"/>
            </a:endParaRPr>
          </a:p>
          <a:p>
            <a:pPr algn="ctr" hangingPunct="0">
              <a:spcAft>
                <a:spcPts val="900"/>
              </a:spcAft>
            </a:pPr>
            <a:endParaRPr lang="en-GB" altLang="zh-CN" sz="2000" dirty="0">
              <a:ea typeface="等线" panose="02010600030101010101" pitchFamily="2" charset="-122"/>
            </a:endParaRPr>
          </a:p>
          <a:p>
            <a:pPr algn="ctr" hangingPunct="0">
              <a:spcAft>
                <a:spcPts val="900"/>
              </a:spcAft>
            </a:pPr>
            <a:endParaRPr lang="en-GB" altLang="zh-CN" sz="2000" dirty="0" smtClean="0">
              <a:ea typeface="等线" panose="02010600030101010101" pitchFamily="2" charset="-122"/>
            </a:endParaRPr>
          </a:p>
          <a:p>
            <a:pPr marL="457200" lvl="1" indent="0" hangingPunct="0">
              <a:spcAft>
                <a:spcPts val="900"/>
              </a:spcAft>
              <a:buNone/>
            </a:pPr>
            <a:endParaRPr lang="en-GB" altLang="zh-CN" sz="2000" dirty="0" smtClean="0">
              <a:ea typeface="等线" panose="02010600030101010101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765621"/>
              </p:ext>
            </p:extLst>
          </p:nvPr>
        </p:nvGraphicFramePr>
        <p:xfrm>
          <a:off x="370390" y="2213930"/>
          <a:ext cx="11644603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1465012">
                  <a:extLst>
                    <a:ext uri="{9D8B030D-6E8A-4147-A177-3AD203B41FA5}">
                      <a16:colId xmlns:a16="http://schemas.microsoft.com/office/drawing/2014/main" xmlns="" val="1132037005"/>
                    </a:ext>
                  </a:extLst>
                </a:gridCol>
                <a:gridCol w="3392409">
                  <a:extLst>
                    <a:ext uri="{9D8B030D-6E8A-4147-A177-3AD203B41FA5}">
                      <a16:colId xmlns:a16="http://schemas.microsoft.com/office/drawing/2014/main" xmlns="" val="490586952"/>
                    </a:ext>
                  </a:extLst>
                </a:gridCol>
                <a:gridCol w="3393591">
                  <a:extLst>
                    <a:ext uri="{9D8B030D-6E8A-4147-A177-3AD203B41FA5}">
                      <a16:colId xmlns:a16="http://schemas.microsoft.com/office/drawing/2014/main" xmlns="" val="3502925376"/>
                    </a:ext>
                  </a:extLst>
                </a:gridCol>
                <a:gridCol w="3393591">
                  <a:extLst>
                    <a:ext uri="{9D8B030D-6E8A-4147-A177-3AD203B41FA5}">
                      <a16:colId xmlns:a16="http://schemas.microsoft.com/office/drawing/2014/main" xmlns="" val="3761057878"/>
                    </a:ext>
                  </a:extLst>
                </a:gridCol>
              </a:tblGrid>
              <a:tr h="78590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Operating Band</a:t>
                      </a:r>
                      <a:endParaRPr lang="zh-CN" sz="2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b="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ΔF</a:t>
                      </a:r>
                      <a:r>
                        <a:rPr lang="en-GB" sz="2000" b="0" baseline="-250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Raster</a:t>
                      </a:r>
                      <a:r>
                        <a:rPr lang="en-GB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2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(kHz)</a:t>
                      </a:r>
                      <a:r>
                        <a:rPr lang="en-GB" sz="2000" b="0" baseline="-25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2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  <a:latin typeface="+mn-lt"/>
                          <a:ea typeface="Yu Mincho"/>
                          <a:cs typeface="Times New Roman" panose="02020603050405020304" pitchFamily="18" charset="0"/>
                        </a:rPr>
                        <a:t>Uplink</a:t>
                      </a:r>
                      <a:endParaRPr lang="zh-CN" sz="2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  <a:latin typeface="+mn-lt"/>
                          <a:ea typeface="Yu Mincho"/>
                          <a:cs typeface="Times New Roman" panose="02020603050405020304" pitchFamily="18" charset="0"/>
                        </a:rPr>
                        <a:t>Range of N</a:t>
                      </a:r>
                      <a:r>
                        <a:rPr lang="en-GB" sz="2000" b="0" baseline="-25000" dirty="0">
                          <a:effectLst/>
                          <a:latin typeface="+mn-lt"/>
                          <a:ea typeface="Yu Mincho"/>
                          <a:cs typeface="Times New Roman" panose="02020603050405020304" pitchFamily="18" charset="0"/>
                        </a:rPr>
                        <a:t>REF</a:t>
                      </a:r>
                      <a:endParaRPr lang="zh-CN" sz="2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  <a:latin typeface="+mn-lt"/>
                          <a:ea typeface="Yu Mincho"/>
                          <a:cs typeface="Times New Roman" panose="02020603050405020304" pitchFamily="18" charset="0"/>
                        </a:rPr>
                        <a:t>(First – &lt;Step size&gt; – Last)</a:t>
                      </a:r>
                      <a:endParaRPr lang="zh-CN" sz="2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  <a:latin typeface="+mn-lt"/>
                          <a:ea typeface="Yu Mincho"/>
                          <a:cs typeface="Times New Roman" panose="02020603050405020304" pitchFamily="18" charset="0"/>
                        </a:rPr>
                        <a:t>Downlink</a:t>
                      </a:r>
                      <a:endParaRPr lang="zh-CN" sz="2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  <a:latin typeface="+mn-lt"/>
                          <a:ea typeface="Yu Mincho"/>
                          <a:cs typeface="Times New Roman" panose="02020603050405020304" pitchFamily="18" charset="0"/>
                        </a:rPr>
                        <a:t>Range of N</a:t>
                      </a:r>
                      <a:r>
                        <a:rPr lang="en-GB" sz="2000" b="0" baseline="-25000" dirty="0">
                          <a:effectLst/>
                          <a:latin typeface="+mn-lt"/>
                          <a:ea typeface="Yu Mincho"/>
                          <a:cs typeface="Times New Roman" panose="02020603050405020304" pitchFamily="18" charset="0"/>
                        </a:rPr>
                        <a:t>REF</a:t>
                      </a:r>
                      <a:endParaRPr lang="zh-CN" sz="2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  <a:latin typeface="+mn-lt"/>
                          <a:ea typeface="Yu Mincho"/>
                          <a:cs typeface="Times New Roman" panose="02020603050405020304" pitchFamily="18" charset="0"/>
                        </a:rPr>
                        <a:t>(First – &lt;Step size&gt; – Last)</a:t>
                      </a:r>
                      <a:endParaRPr lang="zh-CN" sz="2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6564706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0" dirty="0" smtClean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n47</a:t>
                      </a:r>
                      <a:endParaRPr lang="zh-CN" sz="2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0" dirty="0" smtClean="0">
                          <a:effectLst/>
                          <a:latin typeface="+mn-lt"/>
                          <a:ea typeface="Yu Mincho"/>
                          <a:cs typeface="Times New Roman" panose="02020603050405020304" pitchFamily="18" charset="0"/>
                        </a:rPr>
                        <a:t>15</a:t>
                      </a:r>
                      <a:endParaRPr lang="zh-CN" sz="2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790334-&lt;1&gt;-795000</a:t>
                      </a:r>
                      <a:endParaRPr lang="zh-CN" sz="2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790334-&lt;1&gt;-795000</a:t>
                      </a:r>
                      <a:endParaRPr lang="zh-CN" sz="2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9709326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GB" sz="2000" b="0" dirty="0" smtClean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30]</a:t>
                      </a:r>
                      <a:endParaRPr lang="zh-CN" sz="2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0" dirty="0" smtClean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790334-</a:t>
                      </a:r>
                      <a:r>
                        <a:rPr lang="en-GB" sz="2000" b="0" dirty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&lt;2&gt;-</a:t>
                      </a:r>
                      <a:r>
                        <a:rPr lang="en-GB" sz="2000" b="0" dirty="0" smtClean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795000</a:t>
                      </a:r>
                      <a:endParaRPr lang="zh-CN" sz="2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0" dirty="0" smtClean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790334-</a:t>
                      </a:r>
                      <a:r>
                        <a:rPr lang="en-GB" sz="2000" b="0" dirty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&lt;2&gt;-</a:t>
                      </a:r>
                      <a:r>
                        <a:rPr lang="en-GB" sz="2000" b="0" dirty="0" smtClean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795000</a:t>
                      </a:r>
                      <a:endParaRPr lang="zh-CN" sz="2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455029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0" dirty="0" smtClean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[60]</a:t>
                      </a:r>
                      <a:endParaRPr lang="zh-CN" sz="2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0" dirty="0" smtClean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790334-</a:t>
                      </a:r>
                      <a:r>
                        <a:rPr lang="en-GB" sz="2000" b="0" dirty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&lt;4&gt;-</a:t>
                      </a:r>
                      <a:r>
                        <a:rPr lang="en-GB" sz="2000" b="0" dirty="0" smtClean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795000</a:t>
                      </a:r>
                      <a:endParaRPr lang="zh-CN" sz="2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0" dirty="0" smtClean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790334-</a:t>
                      </a:r>
                      <a:r>
                        <a:rPr lang="en-GB" sz="2000" b="0" dirty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&lt;4&gt;-</a:t>
                      </a:r>
                      <a:r>
                        <a:rPr lang="en-GB" sz="2000" b="0" dirty="0" smtClean="0"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795000</a:t>
                      </a:r>
                      <a:endParaRPr lang="zh-CN" sz="2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0854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7335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20124" cy="1325563"/>
          </a:xfrm>
        </p:spPr>
        <p:txBody>
          <a:bodyPr/>
          <a:lstStyle/>
          <a:p>
            <a:pPr algn="ctr"/>
            <a:r>
              <a:rPr lang="en-US" dirty="0" smtClean="0"/>
              <a:t>Frequency Shift for Channel raster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For coexistence, 2 types of frequency shift will be considered</a:t>
            </a:r>
          </a:p>
          <a:p>
            <a:pPr marL="822960" lvl="1" indent="-365760"/>
            <a:r>
              <a:rPr lang="en-US" altLang="zh-CN" dirty="0" smtClean="0"/>
              <a:t>Shift Set </a:t>
            </a:r>
            <a:r>
              <a:rPr lang="en-US" altLang="zh-CN" dirty="0"/>
              <a:t>1</a:t>
            </a:r>
            <a:r>
              <a:rPr lang="en-US" altLang="zh-CN" dirty="0" smtClean="0"/>
              <a:t>: N*5kHz</a:t>
            </a:r>
          </a:p>
          <a:p>
            <a:pPr marL="1280160" lvl="2" indent="-365760"/>
            <a:r>
              <a:rPr lang="en-US" altLang="zh-CN" dirty="0" smtClean="0"/>
              <a:t>This shift </a:t>
            </a:r>
            <a:r>
              <a:rPr lang="en-US" altLang="zh-CN" dirty="0"/>
              <a:t>is caused when NR V2X coexist with </a:t>
            </a:r>
            <a:r>
              <a:rPr lang="en-US" altLang="zh-CN" dirty="0" smtClean="0"/>
              <a:t>LTE V2X using 100kHz </a:t>
            </a:r>
            <a:r>
              <a:rPr lang="en-US" altLang="zh-CN" dirty="0"/>
              <a:t>channel </a:t>
            </a:r>
            <a:r>
              <a:rPr lang="en-US" altLang="zh-CN" dirty="0" smtClean="0"/>
              <a:t>raster above 3GHz frequency band</a:t>
            </a:r>
          </a:p>
          <a:p>
            <a:pPr marL="822960" lvl="1" indent="-365760"/>
            <a:r>
              <a:rPr lang="en-US" altLang="zh-CN" dirty="0" smtClean="0"/>
              <a:t>Shift Set 2: 7.5kHz</a:t>
            </a:r>
          </a:p>
          <a:p>
            <a:pPr marL="1280160" lvl="2" indent="-365760"/>
            <a:r>
              <a:rPr lang="en-US" altLang="zh-CN" dirty="0" smtClean="0"/>
              <a:t>This shift </a:t>
            </a:r>
            <a:r>
              <a:rPr lang="en-US" altLang="zh-CN" dirty="0"/>
              <a:t>comes from </a:t>
            </a:r>
            <a:r>
              <a:rPr lang="en-US" altLang="zh-CN" dirty="0" smtClean="0"/>
              <a:t>subcarrier alignment between </a:t>
            </a:r>
            <a:r>
              <a:rPr lang="en-US" altLang="zh-CN" dirty="0"/>
              <a:t>LTE </a:t>
            </a:r>
            <a:r>
              <a:rPr lang="en-US" altLang="zh-CN" dirty="0" smtClean="0"/>
              <a:t>uplink/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(</a:t>
            </a:r>
            <a:r>
              <a:rPr lang="en-US" altLang="zh-CN" dirty="0"/>
              <a:t>SC-FDMA w/ 7.5kHz shift) and NR </a:t>
            </a:r>
            <a:r>
              <a:rPr lang="en-US" altLang="zh-CN" dirty="0" err="1"/>
              <a:t>sidelink</a:t>
            </a:r>
            <a:r>
              <a:rPr lang="en-US" altLang="zh-CN" dirty="0"/>
              <a:t>(CP-OFDM</a:t>
            </a:r>
            <a:r>
              <a:rPr lang="en-US" altLang="zh-CN" dirty="0" smtClean="0"/>
              <a:t>)</a:t>
            </a:r>
          </a:p>
          <a:p>
            <a:pPr marL="1280160" lvl="2" indent="-365760"/>
            <a:endParaRPr lang="en-US" altLang="zh-CN" dirty="0" smtClean="0"/>
          </a:p>
          <a:p>
            <a:pPr marL="365760" indent="-365760"/>
            <a:r>
              <a:rPr lang="en-US" altLang="zh-CN" dirty="0" smtClean="0"/>
              <a:t>Applicability of frequency shift</a:t>
            </a:r>
          </a:p>
          <a:p>
            <a:pPr marL="1280160" lvl="2" indent="-365760"/>
            <a:endParaRPr lang="en-US" altLang="zh-CN" dirty="0" smtClean="0"/>
          </a:p>
        </p:txBody>
      </p:sp>
      <p:graphicFrame>
        <p:nvGraphicFramePr>
          <p:cNvPr id="5" name="내용 개체 틀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8039364"/>
              </p:ext>
            </p:extLst>
          </p:nvPr>
        </p:nvGraphicFramePr>
        <p:xfrm>
          <a:off x="1832497" y="5161862"/>
          <a:ext cx="806647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7986">
                  <a:extLst>
                    <a:ext uri="{9D8B030D-6E8A-4147-A177-3AD203B41FA5}">
                      <a16:colId xmlns:a16="http://schemas.microsoft.com/office/drawing/2014/main" xmlns="" val="612368010"/>
                    </a:ext>
                  </a:extLst>
                </a:gridCol>
                <a:gridCol w="2302831">
                  <a:extLst>
                    <a:ext uri="{9D8B030D-6E8A-4147-A177-3AD203B41FA5}">
                      <a16:colId xmlns:a16="http://schemas.microsoft.com/office/drawing/2014/main" xmlns="" val="2232302553"/>
                    </a:ext>
                  </a:extLst>
                </a:gridCol>
                <a:gridCol w="2302831">
                  <a:extLst>
                    <a:ext uri="{9D8B030D-6E8A-4147-A177-3AD203B41FA5}">
                      <a16:colId xmlns:a16="http://schemas.microsoft.com/office/drawing/2014/main" xmlns="" val="2763385029"/>
                    </a:ext>
                  </a:extLst>
                </a:gridCol>
                <a:gridCol w="2302831">
                  <a:extLst>
                    <a:ext uri="{9D8B030D-6E8A-4147-A177-3AD203B41FA5}">
                      <a16:colId xmlns:a16="http://schemas.microsoft.com/office/drawing/2014/main" xmlns="" val="29115468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n47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LTE </a:t>
                      </a:r>
                      <a:r>
                        <a:rPr lang="en-US" altLang="ko-KR" dirty="0" err="1" smtClean="0"/>
                        <a:t>refarming</a:t>
                      </a:r>
                      <a:r>
                        <a:rPr lang="en-US" altLang="ko-KR" baseline="0" dirty="0" smtClean="0"/>
                        <a:t> band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License</a:t>
                      </a:r>
                      <a:r>
                        <a:rPr lang="en-US" altLang="ko-KR" baseline="0" dirty="0" smtClean="0"/>
                        <a:t> band (NR only)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99523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Shift</a:t>
                      </a:r>
                      <a:r>
                        <a:rPr lang="en-US" altLang="ko-KR" baseline="0" dirty="0" smtClean="0"/>
                        <a:t> set 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Yes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No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No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7621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Shift set 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Yes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Yes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No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72744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9662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20124" cy="1325563"/>
          </a:xfrm>
        </p:spPr>
        <p:txBody>
          <a:bodyPr/>
          <a:lstStyle/>
          <a:p>
            <a:pPr algn="ctr"/>
            <a:r>
              <a:rPr lang="en-US" altLang="zh-CN" dirty="0"/>
              <a:t>Frequency Shift for Channel raster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lvl="1" indent="-365760">
              <a:spcBef>
                <a:spcPts val="1000"/>
              </a:spcBef>
            </a:pPr>
            <a:r>
              <a:rPr lang="en-US" altLang="zh-CN" dirty="0" smtClean="0"/>
              <a:t>NR V2X RF reference frequency will be shifted by </a:t>
            </a:r>
            <a:r>
              <a:rPr lang="el-GR" altLang="zh-CN" dirty="0"/>
              <a:t>Δ</a:t>
            </a:r>
            <a:r>
              <a:rPr lang="en-US" altLang="zh-CN" baseline="-25000" dirty="0"/>
              <a:t>shift-V2X</a:t>
            </a:r>
            <a:endParaRPr lang="en-US" altLang="zh-CN" dirty="0"/>
          </a:p>
          <a:p>
            <a:pPr marL="0" lvl="1" indent="0" algn="ctr">
              <a:spcBef>
                <a:spcPts val="1000"/>
              </a:spcBef>
              <a:buNone/>
            </a:pPr>
            <a:r>
              <a:rPr lang="en-US" altLang="zh-CN" dirty="0" smtClean="0"/>
              <a:t>F</a:t>
            </a:r>
            <a:r>
              <a:rPr lang="en-US" altLang="zh-CN" baseline="-25000" dirty="0" smtClean="0"/>
              <a:t>REF</a:t>
            </a:r>
            <a:r>
              <a:rPr lang="en-US" altLang="zh-CN" baseline="-25000" dirty="0"/>
              <a:t>, shift</a:t>
            </a:r>
            <a:r>
              <a:rPr lang="en-US" altLang="zh-CN" dirty="0"/>
              <a:t> = F</a:t>
            </a:r>
            <a:r>
              <a:rPr lang="en-US" altLang="zh-CN" baseline="-25000" dirty="0"/>
              <a:t>REF</a:t>
            </a:r>
            <a:r>
              <a:rPr lang="en-US" altLang="zh-CN" dirty="0"/>
              <a:t> + </a:t>
            </a:r>
            <a:r>
              <a:rPr lang="el-GR" altLang="zh-CN" dirty="0"/>
              <a:t>Δ</a:t>
            </a:r>
            <a:r>
              <a:rPr lang="en-US" altLang="zh-CN" baseline="-25000" dirty="0"/>
              <a:t>shift-V2X</a:t>
            </a:r>
            <a:endParaRPr lang="en-US" altLang="zh-CN" dirty="0" smtClean="0"/>
          </a:p>
          <a:p>
            <a:pPr marL="1280160" lvl="2" indent="-365760"/>
            <a:endParaRPr lang="en-GB" altLang="zh-CN" dirty="0"/>
          </a:p>
          <a:p>
            <a:pPr marL="822960" lvl="1" indent="-365760"/>
            <a:r>
              <a:rPr lang="el-GR" altLang="zh-CN" dirty="0" smtClean="0"/>
              <a:t>Δ</a:t>
            </a:r>
            <a:r>
              <a:rPr lang="en-US" altLang="zh-CN" baseline="-25000" dirty="0" smtClean="0"/>
              <a:t>shift</a:t>
            </a:r>
            <a:r>
              <a:rPr lang="en-US" altLang="zh-CN" baseline="-25000" dirty="0"/>
              <a:t>-V2X</a:t>
            </a:r>
            <a:r>
              <a:rPr lang="en-US" altLang="zh-CN" dirty="0" smtClean="0"/>
              <a:t> </a:t>
            </a:r>
            <a:r>
              <a:rPr lang="en-US" altLang="zh-CN" dirty="0"/>
              <a:t>= N*5kHz </a:t>
            </a:r>
            <a:r>
              <a:rPr lang="en-US" altLang="zh-CN" dirty="0" smtClean="0"/>
              <a:t> + </a:t>
            </a:r>
            <a:r>
              <a:rPr lang="el-GR" altLang="zh-CN" dirty="0" smtClean="0"/>
              <a:t>Δ</a:t>
            </a:r>
            <a:r>
              <a:rPr lang="en-US" altLang="zh-CN" baseline="-25000" dirty="0" smtClean="0"/>
              <a:t>shift</a:t>
            </a:r>
            <a:endParaRPr lang="en-US" altLang="zh-CN" dirty="0" smtClean="0"/>
          </a:p>
          <a:p>
            <a:pPr marL="1280160" lvl="2" indent="-365760"/>
            <a:r>
              <a:rPr lang="en-US" altLang="zh-CN" dirty="0" smtClean="0"/>
              <a:t>Both N and </a:t>
            </a:r>
            <a:r>
              <a:rPr lang="el-GR" altLang="zh-CN" dirty="0"/>
              <a:t>Δ</a:t>
            </a:r>
            <a:r>
              <a:rPr lang="en-US" altLang="zh-CN" baseline="-25000" dirty="0" smtClean="0"/>
              <a:t>shift</a:t>
            </a:r>
            <a:r>
              <a:rPr lang="en-US" altLang="zh-CN" dirty="0" smtClean="0"/>
              <a:t> are separately signaled by network configuration or pre-configuration.</a:t>
            </a:r>
          </a:p>
          <a:p>
            <a:pPr marL="1280160" lvl="2" indent="-365760"/>
            <a:r>
              <a:rPr lang="en-US" altLang="zh-CN" dirty="0" smtClean="0"/>
              <a:t>N </a:t>
            </a:r>
            <a:r>
              <a:rPr lang="en-GB" altLang="zh-CN" dirty="0"/>
              <a:t>can be set as one of following values</a:t>
            </a:r>
            <a:r>
              <a:rPr lang="zh-CN" altLang="zh-CN" dirty="0" smtClean="0"/>
              <a:t>：</a:t>
            </a:r>
            <a:r>
              <a:rPr lang="en-US" altLang="zh-CN" dirty="0" smtClean="0"/>
              <a:t>[-1,0,1]</a:t>
            </a:r>
          </a:p>
          <a:p>
            <a:pPr marL="1280160" lvl="2" indent="-365760"/>
            <a:r>
              <a:rPr lang="en-US" altLang="zh-CN" dirty="0" smtClean="0"/>
              <a:t> </a:t>
            </a:r>
            <a:r>
              <a:rPr lang="el-GR" altLang="zh-CN" dirty="0"/>
              <a:t>Δ</a:t>
            </a:r>
            <a:r>
              <a:rPr lang="en-US" altLang="zh-CN" baseline="-25000" dirty="0" smtClean="0"/>
              <a:t>shift</a:t>
            </a:r>
            <a:r>
              <a:rPr lang="en-US" altLang="zh-CN" dirty="0" smtClean="0"/>
              <a:t> (0 or 7.5kHz) will be reused from existing IE(</a:t>
            </a:r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frequencyShift7p5khz</a:t>
            </a:r>
            <a:r>
              <a:rPr lang="en-US" altLang="zh-CN" dirty="0" smtClean="0"/>
              <a:t>) from NR </a:t>
            </a:r>
            <a:r>
              <a:rPr lang="en-US" altLang="zh-CN" dirty="0" err="1" smtClean="0"/>
              <a:t>Uu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274942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9339</TotalTime>
  <Words>398</Words>
  <Application>Microsoft Office PowerPoint</Application>
  <PresentationFormat>宽屏</PresentationFormat>
  <Paragraphs>65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맑은 고딕</vt:lpstr>
      <vt:lpstr>Yu Mincho</vt:lpstr>
      <vt:lpstr>等线</vt:lpstr>
      <vt:lpstr>SimSun</vt:lpstr>
      <vt:lpstr>SimSun</vt:lpstr>
      <vt:lpstr>Arial</vt:lpstr>
      <vt:lpstr>Calibri</vt:lpstr>
      <vt:lpstr>Calibri Light</vt:lpstr>
      <vt:lpstr>Times New Roman</vt:lpstr>
      <vt:lpstr>Office Theme</vt:lpstr>
      <vt:lpstr>WF on channel raster of NR V2X</vt:lpstr>
      <vt:lpstr>Background</vt:lpstr>
      <vt:lpstr>Channel raster for band n47</vt:lpstr>
      <vt:lpstr>Frequency Shift for Channel raster</vt:lpstr>
      <vt:lpstr>Frequency Shift for Channel raster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冯三军</cp:lastModifiedBy>
  <cp:revision>277</cp:revision>
  <dcterms:created xsi:type="dcterms:W3CDTF">2017-01-18T06:26:21Z</dcterms:created>
  <dcterms:modified xsi:type="dcterms:W3CDTF">2019-11-22T09:24:25Z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