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7"/>
  </p:notesMasterIdLst>
  <p:sldIdLst>
    <p:sldId id="256" r:id="rId7"/>
    <p:sldId id="281" r:id="rId8"/>
    <p:sldId id="261" r:id="rId9"/>
    <p:sldId id="301" r:id="rId10"/>
    <p:sldId id="295" r:id="rId11"/>
    <p:sldId id="296" r:id="rId12"/>
    <p:sldId id="303" r:id="rId13"/>
    <p:sldId id="304" r:id="rId14"/>
    <p:sldId id="302" r:id="rId15"/>
    <p:sldId id="28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5" autoAdjust="0"/>
    <p:restoredTop sz="90987" autoAdjust="0"/>
  </p:normalViewPr>
  <p:slideViewPr>
    <p:cSldViewPr snapToGrid="0">
      <p:cViewPr varScale="1">
        <p:scale>
          <a:sx n="96" d="100"/>
          <a:sy n="96" d="100"/>
        </p:scale>
        <p:origin x="100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8005" y="2524427"/>
            <a:ext cx="11215990" cy="923330"/>
          </a:xfrm>
        </p:spPr>
        <p:txBody>
          <a:bodyPr>
            <a:normAutofit/>
          </a:bodyPr>
          <a:lstStyle/>
          <a:p>
            <a:r>
              <a:rPr lang="en-US" sz="5400" dirty="0"/>
              <a:t>WF on NR-U spectrum emission mask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Nokia, </a:t>
            </a:r>
            <a:r>
              <a:rPr lang="en-US" dirty="0" err="1"/>
              <a:t>CableLabs</a:t>
            </a:r>
            <a:r>
              <a:rPr lang="en-US"/>
              <a:t>, Charter…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664166" y="474132"/>
            <a:ext cx="262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R4-1915979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#93</a:t>
            </a:r>
          </a:p>
          <a:p>
            <a:pPr hangingPunct="0"/>
            <a:r>
              <a:rPr lang="en-US" b="1" dirty="0"/>
              <a:t>Reno, USA, </a:t>
            </a:r>
          </a:p>
          <a:p>
            <a:pPr hangingPunct="0"/>
            <a:r>
              <a:rPr lang="en-US" b="1" dirty="0"/>
              <a:t>18</a:t>
            </a:r>
            <a:r>
              <a:rPr lang="en-US" b="1" baseline="30000" dirty="0"/>
              <a:t>th</a:t>
            </a:r>
            <a:r>
              <a:rPr lang="en-US" b="1" dirty="0"/>
              <a:t>  Nov. – 22</a:t>
            </a:r>
            <a:r>
              <a:rPr lang="en-US" b="1" baseline="30000" dirty="0"/>
              <a:t>nd</a:t>
            </a:r>
            <a:r>
              <a:rPr lang="en-US" b="1" dirty="0"/>
              <a:t>  Nov.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1- R4-1910535 WF on Emission Requirements for NR-U, Nokia</a:t>
            </a:r>
          </a:p>
          <a:p>
            <a:pPr marL="0" indent="0">
              <a:buNone/>
            </a:pPr>
            <a:r>
              <a:rPr lang="en-US" dirty="0"/>
              <a:t>2. RP-182878, Approved NR-U WID</a:t>
            </a:r>
          </a:p>
          <a:p>
            <a:pPr marL="0" indent="0">
              <a:buNone/>
            </a:pPr>
            <a:r>
              <a:rPr lang="en-US" dirty="0"/>
              <a:t>3. R4-1913059, Charter Communications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8CD455-371C-4924-8554-E5AB10AF0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A895D4C-8F8D-4A03-BC45-F746214387B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963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E413C-4699-463F-9FE5-68778413F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B471E-2DE3-4870-A260-C24405D28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029" y="1542161"/>
            <a:ext cx="11451771" cy="4351338"/>
          </a:xfrm>
        </p:spPr>
        <p:txBody>
          <a:bodyPr>
            <a:normAutofit/>
          </a:bodyPr>
          <a:lstStyle/>
          <a:p>
            <a:r>
              <a:rPr lang="en-US" dirty="0"/>
              <a:t>WID RP-182878 defined the work-frame for the NR-U.</a:t>
            </a:r>
          </a:p>
          <a:p>
            <a:r>
              <a:rPr lang="en-US" dirty="0"/>
              <a:t>R4-1913059 set up the discussion work-frame for the NR-U wide-band allocations.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BDB7EA-C300-4CD9-B8BC-03EB848DD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22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81CE4E9-AD9F-4E60-B47C-DE3CE4EDE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608" y="1216432"/>
            <a:ext cx="8619192" cy="364065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7968"/>
            <a:ext cx="10515600" cy="5346841"/>
          </a:xfrm>
        </p:spPr>
        <p:txBody>
          <a:bodyPr>
            <a:normAutofit fontScale="92500" lnSpcReduction="10000"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GB" sz="2000" dirty="0">
                <a:highlight>
                  <a:srgbClr val="00FF00"/>
                </a:highlight>
              </a:rPr>
              <a:t>Agreements</a:t>
            </a:r>
            <a:endParaRPr lang="en-GB" sz="700" dirty="0">
              <a:highlight>
                <a:srgbClr val="00FF00"/>
              </a:highlight>
            </a:endParaRPr>
          </a:p>
          <a:p>
            <a:pPr lvl="1"/>
            <a:r>
              <a:rPr lang="en-GB" sz="2000" dirty="0"/>
              <a:t>Figure 1/Figure 2 are approved: </a:t>
            </a:r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GB" sz="2000" dirty="0"/>
              <a:t>-30dBm/MHz floor as absolute requirements will be defined. NR-U mask will be larger value between absolute requirements and relative requirements.  </a:t>
            </a:r>
            <a:endParaRPr lang="en-US" sz="2000" dirty="0"/>
          </a:p>
          <a:p>
            <a:pPr lvl="1"/>
            <a:r>
              <a:rPr lang="en-GB" sz="2000" dirty="0"/>
              <a:t>FFS on measurement channel bandwidth. </a:t>
            </a:r>
            <a:endParaRPr lang="en-US" sz="2000" dirty="0"/>
          </a:p>
          <a:p>
            <a:pPr lvl="1"/>
            <a:r>
              <a:rPr lang="en-GB" sz="2000" dirty="0"/>
              <a:t>FFS on further power back-off for the generic mask. 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A7799A-A5DC-4727-9105-F7232FEB6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003" y="356605"/>
            <a:ext cx="11151994" cy="648863"/>
          </a:xfrm>
        </p:spPr>
        <p:txBody>
          <a:bodyPr>
            <a:noAutofit/>
          </a:bodyPr>
          <a:lstStyle/>
          <a:p>
            <a:r>
              <a:rPr lang="en-US" sz="3600" dirty="0"/>
              <a:t>SEM for transmission bandwidths without non-transmitted channels for up- and down-link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7B4916-03C3-488A-AD7F-2C0DCD2EC19A}"/>
              </a:ext>
            </a:extLst>
          </p:cNvPr>
          <p:cNvSpPr txBox="1"/>
          <p:nvPr/>
        </p:nvSpPr>
        <p:spPr>
          <a:xfrm>
            <a:off x="5401414" y="4857089"/>
            <a:ext cx="3285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N = Nominal Transmission Bandwidth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8937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8332"/>
            <a:ext cx="10515600" cy="4895901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GB" sz="2000" dirty="0"/>
              <a:t>In addition to the agreements on the previous slide there is consensus to:</a:t>
            </a:r>
            <a:endParaRPr lang="en-GB" sz="700" dirty="0"/>
          </a:p>
          <a:p>
            <a:pPr lvl="1"/>
            <a:r>
              <a:rPr lang="en-GB" sz="2000" dirty="0"/>
              <a:t>Leave the applicability of the SEM </a:t>
            </a:r>
            <a:r>
              <a:rPr lang="en-US" sz="2000" dirty="0"/>
              <a:t>for transmission bandwidths without non-transmitted channels for up- and down-link for transmission bandwidths larger than 80MHz FFS.</a:t>
            </a:r>
          </a:p>
          <a:p>
            <a:pPr marL="457200" lvl="1" indent="0">
              <a:buNone/>
            </a:pPr>
            <a:endParaRPr lang="en-US" sz="2000" dirty="0"/>
          </a:p>
          <a:p>
            <a:pPr marL="0" lvl="1" indent="0">
              <a:buNone/>
            </a:pPr>
            <a:r>
              <a:rPr lang="en-US" sz="2000" dirty="0"/>
              <a:t>During the ad-hoc meeting on NR-U (19</a:t>
            </a:r>
            <a:r>
              <a:rPr lang="en-US" sz="2000" baseline="30000" dirty="0"/>
              <a:t>th</a:t>
            </a:r>
            <a:r>
              <a:rPr lang="en-US" sz="2000" dirty="0"/>
              <a:t> 14:40 – 17:00) the following was agreed [R4-19xxxxx]:</a:t>
            </a:r>
          </a:p>
          <a:p>
            <a:pPr marL="719138" lvl="1" indent="-271463"/>
            <a:r>
              <a:rPr lang="en-US" sz="2000" dirty="0"/>
              <a:t>WF on single carrier as general NR-U SEM is acceptable.  </a:t>
            </a:r>
          </a:p>
          <a:p>
            <a:pPr marL="719138" lvl="1" indent="-271463"/>
            <a:r>
              <a:rPr lang="en-US" sz="2000" dirty="0"/>
              <a:t>The baseline assumption for the measurement bandwidth of the first 1MHz going from 0dBr to -20dBr is 100 kHz.</a:t>
            </a:r>
          </a:p>
          <a:p>
            <a:pPr marL="719138" lvl="1" indent="-271463"/>
            <a:r>
              <a:rPr lang="en-US" sz="2000" dirty="0"/>
              <a:t>The procedure for how the measurement are conducted (continues or stepped) are FFS.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66078"/>
            <a:ext cx="2743200" cy="365125"/>
          </a:xfrm>
        </p:spPr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A7799A-A5DC-4727-9105-F7232FEB6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003" y="356605"/>
            <a:ext cx="11151994" cy="648863"/>
          </a:xfrm>
        </p:spPr>
        <p:txBody>
          <a:bodyPr>
            <a:noAutofit/>
          </a:bodyPr>
          <a:lstStyle/>
          <a:p>
            <a:r>
              <a:rPr lang="en-US" sz="3600" dirty="0"/>
              <a:t>SEM for transmission bandwidths without non-transmitted channels for up- and down-link</a:t>
            </a:r>
          </a:p>
        </p:txBody>
      </p:sp>
    </p:spTree>
    <p:extLst>
      <p:ext uri="{BB962C8B-B14F-4D97-AF65-F5344CB8AC3E}">
        <p14:creationId xmlns:p14="http://schemas.microsoft.com/office/powerpoint/2010/main" val="132295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9188"/>
            <a:ext cx="10515600" cy="4848041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GB" sz="2000" dirty="0">
                <a:highlight>
                  <a:srgbClr val="00FF00"/>
                </a:highlight>
              </a:rPr>
              <a:t>Agreements</a:t>
            </a:r>
            <a:endParaRPr lang="en-GB" sz="700" dirty="0">
              <a:highlight>
                <a:srgbClr val="00FF00"/>
              </a:highlight>
            </a:endParaRPr>
          </a:p>
          <a:p>
            <a:pPr lvl="1"/>
            <a:r>
              <a:rPr lang="en-US" sz="2000" dirty="0"/>
              <a:t>&lt;= 80MHz wideband operation channel bandwidth will be discussed. FFS on other larger wideband operation channel bandwidth. </a:t>
            </a:r>
          </a:p>
          <a:p>
            <a:pPr lvl="1"/>
            <a:r>
              <a:rPr lang="en-US" sz="2000" dirty="0"/>
              <a:t>LO and IQ image shall be considered as exception case</a:t>
            </a:r>
          </a:p>
          <a:p>
            <a:pPr lvl="1"/>
            <a:r>
              <a:rPr lang="en-US" sz="2000" dirty="0"/>
              <a:t>Co-existence scenario shall be also considered.</a:t>
            </a:r>
          </a:p>
          <a:p>
            <a:pPr lvl="1"/>
            <a:endParaRPr lang="en-GB" sz="2000" dirty="0"/>
          </a:p>
          <a:p>
            <a:pPr marL="457200" lvl="1" indent="0">
              <a:buNone/>
            </a:pPr>
            <a:endParaRPr lang="en-GB" sz="2000" dirty="0"/>
          </a:p>
          <a:p>
            <a:pPr marL="0" lvl="1" indent="0">
              <a:buNone/>
            </a:pPr>
            <a:r>
              <a:rPr lang="en-US" sz="2000" dirty="0"/>
              <a:t>During the ad-hoc meeting on NR-U (19</a:t>
            </a:r>
            <a:r>
              <a:rPr lang="en-US" sz="2000" baseline="30000" dirty="0"/>
              <a:t>th</a:t>
            </a:r>
            <a:r>
              <a:rPr lang="en-US" sz="2000" dirty="0"/>
              <a:t> 14:40 – 17:00) the following was agreed [R4-19xxxxx]:</a:t>
            </a:r>
          </a:p>
          <a:p>
            <a:pPr marL="719138" lvl="1" indent="-271463"/>
            <a:r>
              <a:rPr lang="en-US" sz="2000" dirty="0"/>
              <a:t>SEM for the case of one or two interior punctured channels as presented in slide 6 and 7.</a:t>
            </a:r>
          </a:p>
          <a:p>
            <a:pPr marL="0" lvl="1" indent="0">
              <a:buNone/>
            </a:pPr>
            <a:endParaRPr lang="en-US" sz="2000" dirty="0"/>
          </a:p>
          <a:p>
            <a:pPr marL="0" lvl="1" indent="0">
              <a:buNone/>
            </a:pPr>
            <a:r>
              <a:rPr lang="en-US" sz="2000" dirty="0"/>
              <a:t>During the ad-hoc meeting on NR-U (21</a:t>
            </a:r>
            <a:r>
              <a:rPr lang="en-US" sz="2000" baseline="30000" dirty="0"/>
              <a:t>th</a:t>
            </a:r>
            <a:r>
              <a:rPr lang="en-US" sz="2000" dirty="0"/>
              <a:t> 14:00 – 16:00) the following was agreed [R4-19xxxxx]:</a:t>
            </a:r>
          </a:p>
          <a:p>
            <a:pPr marL="719138" lvl="1" indent="-271463"/>
            <a:r>
              <a:rPr lang="en-US" sz="2000" dirty="0"/>
              <a:t>SEM for the case of edge punctured channels as presented in slide 7 and 8.</a:t>
            </a:r>
          </a:p>
          <a:p>
            <a:pPr marL="719138" lvl="1" indent="-271463"/>
            <a:r>
              <a:rPr lang="en-US" sz="2000" dirty="0"/>
              <a:t>Exception to accommodate LO leakage in slide 9.</a:t>
            </a:r>
          </a:p>
          <a:p>
            <a:pPr marL="0" lvl="1" indent="0">
              <a:buNone/>
            </a:pPr>
            <a:endParaRPr lang="en-US" sz="2000" dirty="0"/>
          </a:p>
          <a:p>
            <a:pPr lvl="1"/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5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0104D93-FDF9-4C3E-8CAB-E649E7922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003" y="356605"/>
            <a:ext cx="11151994" cy="648863"/>
          </a:xfrm>
        </p:spPr>
        <p:txBody>
          <a:bodyPr>
            <a:noAutofit/>
          </a:bodyPr>
          <a:lstStyle/>
          <a:p>
            <a:r>
              <a:rPr lang="en-US" sz="3600" dirty="0"/>
              <a:t>SEM for transmission bandwidths with non-transmitted channels for up- and down-link</a:t>
            </a:r>
          </a:p>
        </p:txBody>
      </p:sp>
    </p:spTree>
    <p:extLst>
      <p:ext uri="{BB962C8B-B14F-4D97-AF65-F5344CB8AC3E}">
        <p14:creationId xmlns:p14="http://schemas.microsoft.com/office/powerpoint/2010/main" val="3412179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ADD362A2-417C-4C3A-9E63-9A1D32E02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833" y="1326480"/>
            <a:ext cx="5405337" cy="4054003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0C7F53F3-1C55-42DD-9D4F-8C574140E7BA}"/>
              </a:ext>
            </a:extLst>
          </p:cNvPr>
          <p:cNvSpPr txBox="1">
            <a:spLocks/>
          </p:cNvSpPr>
          <p:nvPr/>
        </p:nvSpPr>
        <p:spPr>
          <a:xfrm>
            <a:off x="291830" y="379378"/>
            <a:ext cx="11644007" cy="11416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SEM for transmission bandwidths with single non-transmitted channel between transmitted channels for UL and DL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A487CC-3496-40FB-BB81-915727B9D615}"/>
              </a:ext>
            </a:extLst>
          </p:cNvPr>
          <p:cNvSpPr/>
          <p:nvPr/>
        </p:nvSpPr>
        <p:spPr>
          <a:xfrm>
            <a:off x="455580" y="1585878"/>
            <a:ext cx="54766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Applicable cases for the mask where a 0 indicates a channel failed CCA while 1 indicates passing.  </a:t>
            </a:r>
          </a:p>
          <a:p>
            <a:endParaRPr lang="en-US" dirty="0"/>
          </a:p>
          <a:p>
            <a:r>
              <a:rPr lang="en-US" u="sng" dirty="0"/>
              <a:t>80MHz channels: </a:t>
            </a:r>
          </a:p>
          <a:p>
            <a:r>
              <a:rPr lang="en-US" dirty="0"/>
              <a:t>0101</a:t>
            </a:r>
          </a:p>
          <a:p>
            <a:r>
              <a:rPr lang="en-US" dirty="0"/>
              <a:t>1010</a:t>
            </a:r>
          </a:p>
          <a:p>
            <a:r>
              <a:rPr lang="en-US" dirty="0"/>
              <a:t>1011</a:t>
            </a:r>
          </a:p>
          <a:p>
            <a:r>
              <a:rPr lang="en-US" dirty="0"/>
              <a:t>1101</a:t>
            </a:r>
          </a:p>
          <a:p>
            <a:r>
              <a:rPr lang="en-US" u="sng" dirty="0"/>
              <a:t>60MHz channels: </a:t>
            </a:r>
          </a:p>
          <a:p>
            <a:r>
              <a:rPr lang="en-US" dirty="0"/>
              <a:t>101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8BB7C80-0771-40B5-AB19-B512D18DD0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885728"/>
              </p:ext>
            </p:extLst>
          </p:nvPr>
        </p:nvGraphicFramePr>
        <p:xfrm>
          <a:off x="291830" y="5272122"/>
          <a:ext cx="6527802" cy="1206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7812">
                  <a:extLst>
                    <a:ext uri="{9D8B030D-6E8A-4147-A177-3AD203B41FA5}">
                      <a16:colId xmlns:a16="http://schemas.microsoft.com/office/drawing/2014/main" val="4077981485"/>
                    </a:ext>
                  </a:extLst>
                </a:gridCol>
                <a:gridCol w="826665">
                  <a:extLst>
                    <a:ext uri="{9D8B030D-6E8A-4147-A177-3AD203B41FA5}">
                      <a16:colId xmlns:a16="http://schemas.microsoft.com/office/drawing/2014/main" val="2359222109"/>
                    </a:ext>
                  </a:extLst>
                </a:gridCol>
                <a:gridCol w="826665">
                  <a:extLst>
                    <a:ext uri="{9D8B030D-6E8A-4147-A177-3AD203B41FA5}">
                      <a16:colId xmlns:a16="http://schemas.microsoft.com/office/drawing/2014/main" val="3429929860"/>
                    </a:ext>
                  </a:extLst>
                </a:gridCol>
                <a:gridCol w="826665">
                  <a:extLst>
                    <a:ext uri="{9D8B030D-6E8A-4147-A177-3AD203B41FA5}">
                      <a16:colId xmlns:a16="http://schemas.microsoft.com/office/drawing/2014/main" val="744245142"/>
                    </a:ext>
                  </a:extLst>
                </a:gridCol>
                <a:gridCol w="826665">
                  <a:extLst>
                    <a:ext uri="{9D8B030D-6E8A-4147-A177-3AD203B41FA5}">
                      <a16:colId xmlns:a16="http://schemas.microsoft.com/office/drawing/2014/main" val="3488606438"/>
                    </a:ext>
                  </a:extLst>
                </a:gridCol>
                <a:gridCol w="826665">
                  <a:extLst>
                    <a:ext uri="{9D8B030D-6E8A-4147-A177-3AD203B41FA5}">
                      <a16:colId xmlns:a16="http://schemas.microsoft.com/office/drawing/2014/main" val="3913419984"/>
                    </a:ext>
                  </a:extLst>
                </a:gridCol>
                <a:gridCol w="826665">
                  <a:extLst>
                    <a:ext uri="{9D8B030D-6E8A-4147-A177-3AD203B41FA5}">
                      <a16:colId xmlns:a16="http://schemas.microsoft.com/office/drawing/2014/main" val="2127641430"/>
                    </a:ext>
                  </a:extLst>
                </a:gridCol>
              </a:tblGrid>
              <a:tr h="241300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da-DK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ingle non-transmitted channel (N=20MHz)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34539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Point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15524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DeltaFrequency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[MHz]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-0.5N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-0.5N+1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0.5N+1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0.5N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686439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Absolute Frequency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[MHz]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-10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913369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Delta Power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[dBr]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-20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-23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088013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113BB0E8-1E4D-4364-BF74-FCEDF3FDD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250" y="2869660"/>
            <a:ext cx="4398583" cy="2266275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B1BE57A-A54F-438C-8E72-8EFDCD4BD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66078"/>
            <a:ext cx="2743200" cy="365125"/>
          </a:xfrm>
        </p:spPr>
        <p:txBody>
          <a:bodyPr/>
          <a:lstStyle/>
          <a:p>
            <a:fld id="{5A895D4C-8F8D-4A03-BC45-F746214387B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042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EB19D900-C107-4AE9-882A-044A56A56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881" y="1285676"/>
            <a:ext cx="5486400" cy="41148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0C7F53F3-1C55-42DD-9D4F-8C574140E7BA}"/>
              </a:ext>
            </a:extLst>
          </p:cNvPr>
          <p:cNvSpPr txBox="1">
            <a:spLocks/>
          </p:cNvSpPr>
          <p:nvPr/>
        </p:nvSpPr>
        <p:spPr>
          <a:xfrm>
            <a:off x="291830" y="379378"/>
            <a:ext cx="11644007" cy="11416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SEM for transmission bandwidths with two non-transmitted channel between transmitted channels for UL and DL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A487CC-3496-40FB-BB81-915727B9D615}"/>
              </a:ext>
            </a:extLst>
          </p:cNvPr>
          <p:cNvSpPr/>
          <p:nvPr/>
        </p:nvSpPr>
        <p:spPr>
          <a:xfrm>
            <a:off x="455580" y="1698753"/>
            <a:ext cx="54766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Applicable cases for the mask where a 0 indicates a channel failed CCA while 1 indicates passing. </a:t>
            </a:r>
          </a:p>
          <a:p>
            <a:r>
              <a:rPr lang="en-US" dirty="0"/>
              <a:t> </a:t>
            </a:r>
          </a:p>
          <a:p>
            <a:r>
              <a:rPr lang="en-US" u="sng" dirty="0"/>
              <a:t>80MHz channels: </a:t>
            </a:r>
          </a:p>
          <a:p>
            <a:r>
              <a:rPr lang="en-US" dirty="0"/>
              <a:t>1001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8BB7C80-0771-40B5-AB19-B512D18DD0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185885"/>
              </p:ext>
            </p:extLst>
          </p:nvPr>
        </p:nvGraphicFramePr>
        <p:xfrm>
          <a:off x="291829" y="5272122"/>
          <a:ext cx="7110916" cy="1206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5893">
                  <a:extLst>
                    <a:ext uri="{9D8B030D-6E8A-4147-A177-3AD203B41FA5}">
                      <a16:colId xmlns:a16="http://schemas.microsoft.com/office/drawing/2014/main" val="4077981485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val="2359222109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val="3429929860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val="744245142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val="3488606438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val="3913419984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val="2127641430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val="2273284015"/>
                    </a:ext>
                  </a:extLst>
                </a:gridCol>
              </a:tblGrid>
              <a:tr h="24130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da-DK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Two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non-transmitted channel (N=40MHz)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34539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Point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a-DK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15524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DeltaFrequency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[MHz]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-0.5N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-0.5N+1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-0.25N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0.25N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0.5N+1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0.5N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686439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Absolute Frequency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[MHz]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-19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-10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913369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Delta Power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[dBr]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-20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-20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088013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E30420C-A4A0-445C-B7BD-21DC4E2A5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902" y="3269767"/>
            <a:ext cx="5218098" cy="1889480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840CBE72-A951-41F3-805F-B15EF02B8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A895D4C-8F8D-4A03-BC45-F746214387B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696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C7F53F3-1C55-42DD-9D4F-8C574140E7BA}"/>
              </a:ext>
            </a:extLst>
          </p:cNvPr>
          <p:cNvSpPr txBox="1">
            <a:spLocks/>
          </p:cNvSpPr>
          <p:nvPr/>
        </p:nvSpPr>
        <p:spPr>
          <a:xfrm>
            <a:off x="291830" y="379378"/>
            <a:ext cx="11644007" cy="11416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SEM for transmission bandwidths with non-transmitted channel on the edge of transmitted channels for UL and DL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A487CC-3496-40FB-BB81-915727B9D615}"/>
              </a:ext>
            </a:extLst>
          </p:cNvPr>
          <p:cNvSpPr/>
          <p:nvPr/>
        </p:nvSpPr>
        <p:spPr>
          <a:xfrm>
            <a:off x="455580" y="1698753"/>
            <a:ext cx="108982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Apply a the SEM from slide 3 to the transmitted channels using the N-value corresponding to the total bandwidth of the transmitted channels.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the non-transmitted channels the SEM is floored at -28dBr. 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C8A2DA28-074A-4EB1-9F4D-D34C31F18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A895D4C-8F8D-4A03-BC45-F746214387B6}" type="slidenum">
              <a:rPr lang="en-US" smtClean="0"/>
              <a:t>8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F28F76D-96C1-4622-9219-F4845F33B3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335" y="2799803"/>
            <a:ext cx="5768501" cy="243655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B771A37-17CE-45AA-AE9B-E73F1BDB3AF5}"/>
              </a:ext>
            </a:extLst>
          </p:cNvPr>
          <p:cNvSpPr txBox="1"/>
          <p:nvPr/>
        </p:nvSpPr>
        <p:spPr>
          <a:xfrm>
            <a:off x="7560954" y="5244801"/>
            <a:ext cx="3285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N = Nominal Transmission Bandwidth</a:t>
            </a:r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30848E2-3ABA-4A91-88BE-59B0E7BABAFC}"/>
              </a:ext>
            </a:extLst>
          </p:cNvPr>
          <p:cNvSpPr/>
          <p:nvPr/>
        </p:nvSpPr>
        <p:spPr>
          <a:xfrm>
            <a:off x="455581" y="2804757"/>
            <a:ext cx="38926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Applicable cases for the mask where a 0 indicates a channel failed CCA while 1 indicates passing.  </a:t>
            </a:r>
          </a:p>
          <a:p>
            <a:endParaRPr lang="en-US" dirty="0"/>
          </a:p>
          <a:p>
            <a:r>
              <a:rPr lang="en-US" u="sng" dirty="0"/>
              <a:t>40MHz channels: </a:t>
            </a:r>
            <a:r>
              <a:rPr lang="en-US" dirty="0"/>
              <a:t>	</a:t>
            </a:r>
            <a:r>
              <a:rPr lang="en-US" u="sng" dirty="0"/>
              <a:t>80MHz channels: </a:t>
            </a:r>
            <a:r>
              <a:rPr lang="en-US" dirty="0"/>
              <a:t>	</a:t>
            </a:r>
            <a:endParaRPr lang="en-US" u="sng" dirty="0"/>
          </a:p>
          <a:p>
            <a:r>
              <a:rPr lang="en-US" dirty="0"/>
              <a:t>01		1110	</a:t>
            </a:r>
          </a:p>
          <a:p>
            <a:r>
              <a:rPr lang="en-US" dirty="0"/>
              <a:t>10		1100	</a:t>
            </a:r>
          </a:p>
          <a:p>
            <a:r>
              <a:rPr lang="en-US" dirty="0"/>
              <a:t>		1000</a:t>
            </a:r>
          </a:p>
          <a:p>
            <a:r>
              <a:rPr lang="en-US" u="sng" dirty="0"/>
              <a:t>60MHz channels: </a:t>
            </a:r>
            <a:r>
              <a:rPr lang="en-US" dirty="0"/>
              <a:t>	0111</a:t>
            </a:r>
          </a:p>
          <a:p>
            <a:r>
              <a:rPr lang="en-US" dirty="0"/>
              <a:t>110		0011</a:t>
            </a:r>
          </a:p>
          <a:p>
            <a:r>
              <a:rPr lang="en-US" dirty="0"/>
              <a:t>100		0001	</a:t>
            </a:r>
          </a:p>
          <a:p>
            <a:r>
              <a:rPr lang="en-US" dirty="0"/>
              <a:t>011		1010</a:t>
            </a:r>
          </a:p>
          <a:p>
            <a:r>
              <a:rPr lang="en-US" dirty="0"/>
              <a:t>001		0101</a:t>
            </a:r>
          </a:p>
        </p:txBody>
      </p:sp>
    </p:spTree>
    <p:extLst>
      <p:ext uri="{BB962C8B-B14F-4D97-AF65-F5344CB8AC3E}">
        <p14:creationId xmlns:p14="http://schemas.microsoft.com/office/powerpoint/2010/main" val="2723598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192"/>
            <a:ext cx="10515600" cy="4848041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GB" sz="2000" dirty="0"/>
              <a:t>In addition to the agreements on the previous slide there is consensus to:</a:t>
            </a:r>
            <a:endParaRPr lang="en-US" sz="2000" dirty="0"/>
          </a:p>
          <a:p>
            <a:pPr lvl="1"/>
            <a:r>
              <a:rPr lang="en-US" sz="2000" dirty="0"/>
              <a:t>To accommodate LO leakage by exception.</a:t>
            </a:r>
          </a:p>
          <a:p>
            <a:pPr lvl="1"/>
            <a:r>
              <a:rPr lang="en-US" sz="2000" dirty="0"/>
              <a:t>LO exception is dBc relative to total transmitted power.  </a:t>
            </a:r>
          </a:p>
          <a:p>
            <a:pPr lvl="1"/>
            <a:r>
              <a:rPr lang="en-US" sz="2000" dirty="0"/>
              <a:t>A single exception with width [2] MHz is allowed for LO assuming MBW is 1 </a:t>
            </a:r>
            <a:r>
              <a:rPr lang="en-US" sz="2000" dirty="0" err="1"/>
              <a:t>MHz.</a:t>
            </a:r>
            <a:r>
              <a:rPr lang="en-US" sz="2000" dirty="0"/>
              <a:t>  </a:t>
            </a:r>
          </a:p>
          <a:p>
            <a:pPr lvl="1"/>
            <a:r>
              <a:rPr lang="en-US" sz="2000" dirty="0"/>
              <a:t>Value of exception is [28] dBc.</a:t>
            </a:r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9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0104D93-FDF9-4C3E-8CAB-E649E7922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003" y="356605"/>
            <a:ext cx="11151994" cy="648863"/>
          </a:xfrm>
        </p:spPr>
        <p:txBody>
          <a:bodyPr>
            <a:noAutofit/>
          </a:bodyPr>
          <a:lstStyle/>
          <a:p>
            <a:r>
              <a:rPr lang="en-US" sz="3600" dirty="0"/>
              <a:t>SEM for transmission bandwidths with non-transmitted channels for up- and down-link</a:t>
            </a:r>
          </a:p>
        </p:txBody>
      </p:sp>
    </p:spTree>
    <p:extLst>
      <p:ext uri="{BB962C8B-B14F-4D97-AF65-F5344CB8AC3E}">
        <p14:creationId xmlns:p14="http://schemas.microsoft.com/office/powerpoint/2010/main" val="3733560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D6A9E123-EAD6-4F56-9801-AF12BCB490B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60F9E2-17F8-4B03-B69C-6E88ED6045F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AB67293-81F4-42A3-95A2-B80673B579E1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D2FD9AC6-B3DE-4EED-B50E-249AADA34D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A1DE043B-CD7A-4C5F-A340-BD564641EFAF}">
  <ds:schemaRefs>
    <ds:schemaRef ds:uri="http://schemas.microsoft.com/office/2006/documentManagement/types"/>
    <ds:schemaRef ds:uri="71c5aaf6-e6ce-465b-b873-5148d2a4c105"/>
    <ds:schemaRef ds:uri="http://purl.org/dc/elements/1.1/"/>
    <ds:schemaRef ds:uri="http://purl.org/dc/dcmitype/"/>
    <ds:schemaRef ds:uri="http://www.w3.org/XML/1998/namespace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9a48c40-3d93-469d-b9d4-51d7ced6a166"/>
    <ds:schemaRef ds:uri="dca1a702-c131-4c0a-94d3-ca02808a59d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30022</TotalTime>
  <Words>746</Words>
  <Application>Microsoft Office PowerPoint</Application>
  <PresentationFormat>Widescreen</PresentationFormat>
  <Paragraphs>162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WF on NR-U spectrum emission mask </vt:lpstr>
      <vt:lpstr>Background</vt:lpstr>
      <vt:lpstr>SEM for transmission bandwidths without non-transmitted channels for up- and down-link</vt:lpstr>
      <vt:lpstr>SEM for transmission bandwidths without non-transmitted channels for up- and down-link</vt:lpstr>
      <vt:lpstr>SEM for transmission bandwidths with non-transmitted channels for up- and down-link</vt:lpstr>
      <vt:lpstr>PowerPoint Presentation</vt:lpstr>
      <vt:lpstr>PowerPoint Presentation</vt:lpstr>
      <vt:lpstr>PowerPoint Presentation</vt:lpstr>
      <vt:lpstr>SEM for transmission bandwidths with non-transmitted channels for up- and down-link</vt:lpstr>
      <vt:lpstr>References: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wideband SEM</dc:title>
  <dc:subject/>
  <dc:creator>Hejselbaek, Johannes (Nokia - DK/Aalborg)</dc:creator>
  <cp:keywords>NR-U SEM</cp:keywords>
  <dc:description/>
  <cp:lastModifiedBy>RAN4#93 JOH, Nokia</cp:lastModifiedBy>
  <cp:revision>576</cp:revision>
  <dcterms:created xsi:type="dcterms:W3CDTF">2017-05-16T04:27:47Z</dcterms:created>
  <dcterms:modified xsi:type="dcterms:W3CDTF">2019-11-22T16:54:46Z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ContentTypeId">
    <vt:lpwstr>0x01010057487C7AB0FA344C95D548FCA1A0E6B1</vt:lpwstr>
  </property>
</Properties>
</file>