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5"/>
  </p:notesMasterIdLst>
  <p:sldIdLst>
    <p:sldId id="256" r:id="rId2"/>
    <p:sldId id="271" r:id="rId3"/>
    <p:sldId id="270" r:id="rId4"/>
    <p:sldId id="273" r:id="rId5"/>
    <p:sldId id="274" r:id="rId6"/>
    <p:sldId id="275" r:id="rId7"/>
    <p:sldId id="276" r:id="rId8"/>
    <p:sldId id="277" r:id="rId9"/>
    <p:sldId id="278" r:id="rId10"/>
    <p:sldId id="279" r:id="rId11"/>
    <p:sldId id="280" r:id="rId12"/>
    <p:sldId id="281" r:id="rId13"/>
    <p:sldId id="292" r:id="rId14"/>
    <p:sldId id="282" r:id="rId15"/>
    <p:sldId id="283" r:id="rId16"/>
    <p:sldId id="284" r:id="rId17"/>
    <p:sldId id="285" r:id="rId18"/>
    <p:sldId id="286" r:id="rId19"/>
    <p:sldId id="287" r:id="rId20"/>
    <p:sldId id="288" r:id="rId21"/>
    <p:sldId id="289" r:id="rId22"/>
    <p:sldId id="290" r:id="rId23"/>
    <p:sldId id="29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110" d="100"/>
          <a:sy n="110" d="100"/>
        </p:scale>
        <p:origin x="5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E6F6CF-505E-4AA1-890E-9ABB0FB1293D}" type="datetimeFigureOut">
              <a:rPr lang="en-US" smtClean="0"/>
              <a:t>11/21/2019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1D16C4-5E05-4A6A-9A8C-6D2919EF6C61}" type="slidenum">
              <a:rPr lang="en-US" smtClean="0"/>
              <a:t>‹#›</a:t>
            </a:fld>
            <a:endParaRPr lang="en-US"/>
          </a:p>
        </p:txBody>
      </p:sp>
    </p:spTree>
    <p:extLst>
      <p:ext uri="{BB962C8B-B14F-4D97-AF65-F5344CB8AC3E}">
        <p14:creationId xmlns:p14="http://schemas.microsoft.com/office/powerpoint/2010/main" val="1462679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4830D-E227-442E-B199-AA2FF5DF2C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B54488E-096F-4531-A442-30707E308D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00A1C82-5D8F-406F-859D-98686F222DCA}"/>
              </a:ext>
            </a:extLst>
          </p:cNvPr>
          <p:cNvSpPr>
            <a:spLocks noGrp="1"/>
          </p:cNvSpPr>
          <p:nvPr>
            <p:ph type="dt" sz="half" idx="10"/>
          </p:nvPr>
        </p:nvSpPr>
        <p:spPr/>
        <p:txBody>
          <a:bodyPr/>
          <a:lstStyle/>
          <a:p>
            <a:fld id="{6CE99F8F-42EA-4348-B31A-105ADAC53E81}" type="datetimeFigureOut">
              <a:rPr lang="en-US" smtClean="0"/>
              <a:t>11/21/2019</a:t>
            </a:fld>
            <a:endParaRPr lang="en-US"/>
          </a:p>
        </p:txBody>
      </p:sp>
      <p:sp>
        <p:nvSpPr>
          <p:cNvPr id="5" name="Footer Placeholder 4">
            <a:extLst>
              <a:ext uri="{FF2B5EF4-FFF2-40B4-BE49-F238E27FC236}">
                <a16:creationId xmlns:a16="http://schemas.microsoft.com/office/drawing/2014/main" id="{945227E3-8646-4B78-8EC6-CB9A9BA00C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780C23-95C6-45A8-919A-C262C39DDC85}"/>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129000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32296-DE5C-47F6-9603-ADF0C3AE0F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9CFBC0-2109-494A-9A6E-68DEDDEEA2B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59F24A-AC0E-4193-A61C-20C6EB57B8B4}"/>
              </a:ext>
            </a:extLst>
          </p:cNvPr>
          <p:cNvSpPr>
            <a:spLocks noGrp="1"/>
          </p:cNvSpPr>
          <p:nvPr>
            <p:ph type="dt" sz="half" idx="10"/>
          </p:nvPr>
        </p:nvSpPr>
        <p:spPr/>
        <p:txBody>
          <a:bodyPr/>
          <a:lstStyle/>
          <a:p>
            <a:fld id="{6CE99F8F-42EA-4348-B31A-105ADAC53E81}" type="datetimeFigureOut">
              <a:rPr lang="en-US" smtClean="0"/>
              <a:t>11/21/2019</a:t>
            </a:fld>
            <a:endParaRPr lang="en-US"/>
          </a:p>
        </p:txBody>
      </p:sp>
      <p:sp>
        <p:nvSpPr>
          <p:cNvPr id="5" name="Footer Placeholder 4">
            <a:extLst>
              <a:ext uri="{FF2B5EF4-FFF2-40B4-BE49-F238E27FC236}">
                <a16:creationId xmlns:a16="http://schemas.microsoft.com/office/drawing/2014/main" id="{11952AD6-2EFF-45E7-B1BC-1BAB7E8A3B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FD2B31-F565-4425-B196-73345E06075D}"/>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16954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242EED-911B-454B-84CB-B38F599D94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9218DF-AE48-4009-825E-BB63C66805C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278717-2839-42A5-9338-A1741076C095}"/>
              </a:ext>
            </a:extLst>
          </p:cNvPr>
          <p:cNvSpPr>
            <a:spLocks noGrp="1"/>
          </p:cNvSpPr>
          <p:nvPr>
            <p:ph type="dt" sz="half" idx="10"/>
          </p:nvPr>
        </p:nvSpPr>
        <p:spPr/>
        <p:txBody>
          <a:bodyPr/>
          <a:lstStyle/>
          <a:p>
            <a:fld id="{6CE99F8F-42EA-4348-B31A-105ADAC53E81}" type="datetimeFigureOut">
              <a:rPr lang="en-US" smtClean="0"/>
              <a:t>11/21/2019</a:t>
            </a:fld>
            <a:endParaRPr lang="en-US"/>
          </a:p>
        </p:txBody>
      </p:sp>
      <p:sp>
        <p:nvSpPr>
          <p:cNvPr id="5" name="Footer Placeholder 4">
            <a:extLst>
              <a:ext uri="{FF2B5EF4-FFF2-40B4-BE49-F238E27FC236}">
                <a16:creationId xmlns:a16="http://schemas.microsoft.com/office/drawing/2014/main" id="{BA26A6C2-EDD6-418E-B280-0466A0AFC6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ECC30B-67B2-476B-BF7D-9E7FB352319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430290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FDC21-8014-4C8B-94C5-F316C1FBD7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B96B11-C918-4906-8B6A-2A373681465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34163A-C9C0-4A03-9CD6-F16226E59D8F}"/>
              </a:ext>
            </a:extLst>
          </p:cNvPr>
          <p:cNvSpPr>
            <a:spLocks noGrp="1"/>
          </p:cNvSpPr>
          <p:nvPr>
            <p:ph type="dt" sz="half" idx="10"/>
          </p:nvPr>
        </p:nvSpPr>
        <p:spPr/>
        <p:txBody>
          <a:bodyPr/>
          <a:lstStyle/>
          <a:p>
            <a:fld id="{6CE99F8F-42EA-4348-B31A-105ADAC53E81}" type="datetimeFigureOut">
              <a:rPr lang="en-US" smtClean="0"/>
              <a:t>11/21/2019</a:t>
            </a:fld>
            <a:endParaRPr lang="en-US"/>
          </a:p>
        </p:txBody>
      </p:sp>
      <p:sp>
        <p:nvSpPr>
          <p:cNvPr id="5" name="Footer Placeholder 4">
            <a:extLst>
              <a:ext uri="{FF2B5EF4-FFF2-40B4-BE49-F238E27FC236}">
                <a16:creationId xmlns:a16="http://schemas.microsoft.com/office/drawing/2014/main" id="{D1478B52-C04B-47A2-B589-782733632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81254C-47D3-40DF-AA62-D713B1EF4ABC}"/>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282094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0FE4C-B16C-4A40-97C1-C1F63DCDF5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365A4B-1C3D-4225-B1DF-2954AD7D475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8A92A5A-91F2-4D6B-BF0D-AE8E72DB41B3}"/>
              </a:ext>
            </a:extLst>
          </p:cNvPr>
          <p:cNvSpPr>
            <a:spLocks noGrp="1"/>
          </p:cNvSpPr>
          <p:nvPr>
            <p:ph type="dt" sz="half" idx="10"/>
          </p:nvPr>
        </p:nvSpPr>
        <p:spPr/>
        <p:txBody>
          <a:bodyPr/>
          <a:lstStyle/>
          <a:p>
            <a:fld id="{6CE99F8F-42EA-4348-B31A-105ADAC53E81}" type="datetimeFigureOut">
              <a:rPr lang="en-US" smtClean="0"/>
              <a:t>11/21/2019</a:t>
            </a:fld>
            <a:endParaRPr lang="en-US"/>
          </a:p>
        </p:txBody>
      </p:sp>
      <p:sp>
        <p:nvSpPr>
          <p:cNvPr id="5" name="Footer Placeholder 4">
            <a:extLst>
              <a:ext uri="{FF2B5EF4-FFF2-40B4-BE49-F238E27FC236}">
                <a16:creationId xmlns:a16="http://schemas.microsoft.com/office/drawing/2014/main" id="{642119DC-9BA0-4AFC-BCB5-A3888223E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4A4759-1320-4824-B859-E7D4D47FB22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62579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3C08E-7CEA-4887-9A58-2C25119AF9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9E5D0F-5FE5-46A2-B99A-0FF5EA13533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B9777A-04CF-4C81-B647-96D4F72AE7B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DBFD93-1600-4B43-AB9B-772BF827ECE7}"/>
              </a:ext>
            </a:extLst>
          </p:cNvPr>
          <p:cNvSpPr>
            <a:spLocks noGrp="1"/>
          </p:cNvSpPr>
          <p:nvPr>
            <p:ph type="dt" sz="half" idx="10"/>
          </p:nvPr>
        </p:nvSpPr>
        <p:spPr/>
        <p:txBody>
          <a:bodyPr/>
          <a:lstStyle/>
          <a:p>
            <a:fld id="{6CE99F8F-42EA-4348-B31A-105ADAC53E81}" type="datetimeFigureOut">
              <a:rPr lang="en-US" smtClean="0"/>
              <a:t>11/21/2019</a:t>
            </a:fld>
            <a:endParaRPr lang="en-US"/>
          </a:p>
        </p:txBody>
      </p:sp>
      <p:sp>
        <p:nvSpPr>
          <p:cNvPr id="6" name="Footer Placeholder 5">
            <a:extLst>
              <a:ext uri="{FF2B5EF4-FFF2-40B4-BE49-F238E27FC236}">
                <a16:creationId xmlns:a16="http://schemas.microsoft.com/office/drawing/2014/main" id="{41893D97-C9BE-426D-A04B-E49FA9CB57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4F4EDE-7A32-43CC-97F6-BA1B338F0C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133098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74876-ACF3-4B0C-94DA-F633D6B5DA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AF36C2-52AB-488E-A0E5-6CE604BBD4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C053E4E-4904-4A1E-9A0D-EBC3D2E9D03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E8C546-06AE-464F-AEB1-41AFCA8B2B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C3AFAFA-2987-48A2-9FD7-C83CCD16BC9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0D7A8F-3A71-48BD-94F0-EC2F1B55C8C5}"/>
              </a:ext>
            </a:extLst>
          </p:cNvPr>
          <p:cNvSpPr>
            <a:spLocks noGrp="1"/>
          </p:cNvSpPr>
          <p:nvPr>
            <p:ph type="dt" sz="half" idx="10"/>
          </p:nvPr>
        </p:nvSpPr>
        <p:spPr/>
        <p:txBody>
          <a:bodyPr/>
          <a:lstStyle/>
          <a:p>
            <a:fld id="{6CE99F8F-42EA-4348-B31A-105ADAC53E81}" type="datetimeFigureOut">
              <a:rPr lang="en-US" smtClean="0"/>
              <a:t>11/21/2019</a:t>
            </a:fld>
            <a:endParaRPr lang="en-US"/>
          </a:p>
        </p:txBody>
      </p:sp>
      <p:sp>
        <p:nvSpPr>
          <p:cNvPr id="8" name="Footer Placeholder 7">
            <a:extLst>
              <a:ext uri="{FF2B5EF4-FFF2-40B4-BE49-F238E27FC236}">
                <a16:creationId xmlns:a16="http://schemas.microsoft.com/office/drawing/2014/main" id="{F8E21EFB-4703-4E28-85FC-3C873EC771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1B1BDE-3BBA-4A7A-B862-785AA5066FC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368779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29E66-442D-4859-A07C-6212F095FA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F21A57-AAE5-48F1-ABBA-7BE173B09694}"/>
              </a:ext>
            </a:extLst>
          </p:cNvPr>
          <p:cNvSpPr>
            <a:spLocks noGrp="1"/>
          </p:cNvSpPr>
          <p:nvPr>
            <p:ph type="dt" sz="half" idx="10"/>
          </p:nvPr>
        </p:nvSpPr>
        <p:spPr/>
        <p:txBody>
          <a:bodyPr/>
          <a:lstStyle/>
          <a:p>
            <a:fld id="{6CE99F8F-42EA-4348-B31A-105ADAC53E81}" type="datetimeFigureOut">
              <a:rPr lang="en-US" smtClean="0"/>
              <a:t>11/21/2019</a:t>
            </a:fld>
            <a:endParaRPr lang="en-US"/>
          </a:p>
        </p:txBody>
      </p:sp>
      <p:sp>
        <p:nvSpPr>
          <p:cNvPr id="4" name="Footer Placeholder 3">
            <a:extLst>
              <a:ext uri="{FF2B5EF4-FFF2-40B4-BE49-F238E27FC236}">
                <a16:creationId xmlns:a16="http://schemas.microsoft.com/office/drawing/2014/main" id="{B5539ADE-9D5C-444A-89A9-59C53F3527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8BECE2-F55A-441C-9B8A-56E821A0A4C4}"/>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735449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0F5D23-0D62-4063-859F-46FE4939B18F}"/>
              </a:ext>
            </a:extLst>
          </p:cNvPr>
          <p:cNvSpPr>
            <a:spLocks noGrp="1"/>
          </p:cNvSpPr>
          <p:nvPr>
            <p:ph type="dt" sz="half" idx="10"/>
          </p:nvPr>
        </p:nvSpPr>
        <p:spPr/>
        <p:txBody>
          <a:bodyPr/>
          <a:lstStyle/>
          <a:p>
            <a:fld id="{6CE99F8F-42EA-4348-B31A-105ADAC53E81}" type="datetimeFigureOut">
              <a:rPr lang="en-US" smtClean="0"/>
              <a:t>11/21/2019</a:t>
            </a:fld>
            <a:endParaRPr lang="en-US"/>
          </a:p>
        </p:txBody>
      </p:sp>
      <p:sp>
        <p:nvSpPr>
          <p:cNvPr id="3" name="Footer Placeholder 2">
            <a:extLst>
              <a:ext uri="{FF2B5EF4-FFF2-40B4-BE49-F238E27FC236}">
                <a16:creationId xmlns:a16="http://schemas.microsoft.com/office/drawing/2014/main" id="{601BFE14-03BD-4E4C-9629-0FD3B17750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682EF5-1D99-4896-8372-9F78CA31CD3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019555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2C3D6-80BA-4CCF-825F-2C4CD20FFD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6E0E51-9F3E-4D62-82A1-0A3FDA6FE3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3B80FBD-807B-4DEC-B629-901D1646DE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22D40CE-B165-4E5C-9515-E6E9DD697CD4}"/>
              </a:ext>
            </a:extLst>
          </p:cNvPr>
          <p:cNvSpPr>
            <a:spLocks noGrp="1"/>
          </p:cNvSpPr>
          <p:nvPr>
            <p:ph type="dt" sz="half" idx="10"/>
          </p:nvPr>
        </p:nvSpPr>
        <p:spPr/>
        <p:txBody>
          <a:bodyPr/>
          <a:lstStyle/>
          <a:p>
            <a:fld id="{6CE99F8F-42EA-4348-B31A-105ADAC53E81}" type="datetimeFigureOut">
              <a:rPr lang="en-US" smtClean="0"/>
              <a:t>11/21/2019</a:t>
            </a:fld>
            <a:endParaRPr lang="en-US"/>
          </a:p>
        </p:txBody>
      </p:sp>
      <p:sp>
        <p:nvSpPr>
          <p:cNvPr id="6" name="Footer Placeholder 5">
            <a:extLst>
              <a:ext uri="{FF2B5EF4-FFF2-40B4-BE49-F238E27FC236}">
                <a16:creationId xmlns:a16="http://schemas.microsoft.com/office/drawing/2014/main" id="{0613B627-681C-4346-952E-A2E246B58B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A0BE7A-C6A2-4194-AB2E-EB2D28120432}"/>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984417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59EC4-ABCC-4695-9BE0-D4551D1F2F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44075D-D26E-4BDF-BB73-D188B3642D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E1711B0-7C62-4B34-96F7-C295C77B69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121B3C-D20C-490E-88B2-2322F5E18959}"/>
              </a:ext>
            </a:extLst>
          </p:cNvPr>
          <p:cNvSpPr>
            <a:spLocks noGrp="1"/>
          </p:cNvSpPr>
          <p:nvPr>
            <p:ph type="dt" sz="half" idx="10"/>
          </p:nvPr>
        </p:nvSpPr>
        <p:spPr/>
        <p:txBody>
          <a:bodyPr/>
          <a:lstStyle/>
          <a:p>
            <a:fld id="{6CE99F8F-42EA-4348-B31A-105ADAC53E81}" type="datetimeFigureOut">
              <a:rPr lang="en-US" smtClean="0"/>
              <a:t>11/21/2019</a:t>
            </a:fld>
            <a:endParaRPr lang="en-US"/>
          </a:p>
        </p:txBody>
      </p:sp>
      <p:sp>
        <p:nvSpPr>
          <p:cNvPr id="6" name="Footer Placeholder 5">
            <a:extLst>
              <a:ext uri="{FF2B5EF4-FFF2-40B4-BE49-F238E27FC236}">
                <a16:creationId xmlns:a16="http://schemas.microsoft.com/office/drawing/2014/main" id="{0D86AD03-08C5-40A9-A783-E5E520938E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6C36A4-4671-45CC-87F1-A8571AE5F3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076296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B1A804-8C79-44DC-BD66-C74B62A6C6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64FAF1-CD76-4EEE-8CF6-BDAE03E699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1FD407-5DFC-46C5-A542-9AFEB8565E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99F8F-42EA-4348-B31A-105ADAC53E81}" type="datetimeFigureOut">
              <a:rPr lang="en-US" smtClean="0"/>
              <a:t>11/21/2019</a:t>
            </a:fld>
            <a:endParaRPr lang="en-US"/>
          </a:p>
        </p:txBody>
      </p:sp>
      <p:sp>
        <p:nvSpPr>
          <p:cNvPr id="5" name="Footer Placeholder 4">
            <a:extLst>
              <a:ext uri="{FF2B5EF4-FFF2-40B4-BE49-F238E27FC236}">
                <a16:creationId xmlns:a16="http://schemas.microsoft.com/office/drawing/2014/main" id="{056A5ED5-0B2F-4759-98FC-7027F6A3C5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B8059A1-6FAF-40A2-B6A2-94926EFAF6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C85233-23C8-49EC-B9A2-694895CFF47E}" type="slidenum">
              <a:rPr lang="en-US" smtClean="0"/>
              <a:t>‹#›</a:t>
            </a:fld>
            <a:endParaRPr lang="en-US"/>
          </a:p>
        </p:txBody>
      </p:sp>
    </p:spTree>
    <p:extLst>
      <p:ext uri="{BB962C8B-B14F-4D97-AF65-F5344CB8AC3E}">
        <p14:creationId xmlns:p14="http://schemas.microsoft.com/office/powerpoint/2010/main" val="30926911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2152-4BE9-4E0C-8DAB-528CF916A439}"/>
              </a:ext>
            </a:extLst>
          </p:cNvPr>
          <p:cNvSpPr>
            <a:spLocks noGrp="1"/>
          </p:cNvSpPr>
          <p:nvPr>
            <p:ph type="ctrTitle"/>
          </p:nvPr>
        </p:nvSpPr>
        <p:spPr>
          <a:xfrm>
            <a:off x="201336" y="1929468"/>
            <a:ext cx="11887200" cy="1499532"/>
          </a:xfrm>
        </p:spPr>
        <p:txBody>
          <a:bodyPr>
            <a:normAutofit/>
          </a:bodyPr>
          <a:lstStyle/>
          <a:p>
            <a:r>
              <a:rPr lang="en-US" dirty="0"/>
              <a:t>Way forward on NR Positioning RRM</a:t>
            </a:r>
          </a:p>
        </p:txBody>
      </p:sp>
      <p:sp>
        <p:nvSpPr>
          <p:cNvPr id="3" name="Subtitle 2">
            <a:extLst>
              <a:ext uri="{FF2B5EF4-FFF2-40B4-BE49-F238E27FC236}">
                <a16:creationId xmlns:a16="http://schemas.microsoft.com/office/drawing/2014/main" id="{5D726442-076A-4C8F-93BA-9EAA63B10582}"/>
              </a:ext>
            </a:extLst>
          </p:cNvPr>
          <p:cNvSpPr>
            <a:spLocks noGrp="1"/>
          </p:cNvSpPr>
          <p:nvPr>
            <p:ph type="subTitle" idx="1"/>
          </p:nvPr>
        </p:nvSpPr>
        <p:spPr>
          <a:xfrm>
            <a:off x="494949" y="4223092"/>
            <a:ext cx="11274805" cy="1162640"/>
          </a:xfrm>
        </p:spPr>
        <p:txBody>
          <a:bodyPr>
            <a:normAutofit/>
          </a:bodyPr>
          <a:lstStyle/>
          <a:p>
            <a:r>
              <a:rPr lang="en-US" sz="2800" dirty="0"/>
              <a:t>Ericsson</a:t>
            </a:r>
          </a:p>
        </p:txBody>
      </p:sp>
      <p:sp>
        <p:nvSpPr>
          <p:cNvPr id="4" name="正方形/長方形 6">
            <a:extLst>
              <a:ext uri="{FF2B5EF4-FFF2-40B4-BE49-F238E27FC236}">
                <a16:creationId xmlns:a16="http://schemas.microsoft.com/office/drawing/2014/main" id="{E6CAC9C0-E692-4940-B639-D8B71E1D4EEA}"/>
              </a:ext>
            </a:extLst>
          </p:cNvPr>
          <p:cNvSpPr>
            <a:spLocks noChangeArrowheads="1"/>
          </p:cNvSpPr>
          <p:nvPr/>
        </p:nvSpPr>
        <p:spPr bwMode="auto">
          <a:xfrm>
            <a:off x="83177" y="0"/>
            <a:ext cx="620332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Meeting # 93</a:t>
            </a:r>
          </a:p>
          <a:p>
            <a:pPr>
              <a:spcBef>
                <a:spcPct val="0"/>
              </a:spcBef>
              <a:spcAft>
                <a:spcPts val="900"/>
              </a:spcAft>
              <a:buFontTx/>
              <a:buNone/>
            </a:pPr>
            <a:r>
              <a:rPr kumimoji="1" lang="en-US" altLang="zh-CN" sz="2000" dirty="0">
                <a:latin typeface="Arial" charset="0"/>
                <a:ea typeface="Batang" pitchFamily="18" charset="-127"/>
                <a:cs typeface="Times New Roman" pitchFamily="18" charset="0"/>
              </a:rPr>
              <a:t>Reno, USA, November 18-22, 2019</a:t>
            </a:r>
          </a:p>
          <a:p>
            <a:pPr>
              <a:spcBef>
                <a:spcPct val="0"/>
              </a:spcBef>
              <a:spcAft>
                <a:spcPts val="900"/>
              </a:spcAft>
              <a:buFontTx/>
              <a:buNone/>
            </a:pPr>
            <a:r>
              <a:rPr kumimoji="1" lang="en-US" altLang="ja-JP" sz="2000" dirty="0">
                <a:latin typeface="Arial" charset="0"/>
                <a:ea typeface="Batang" pitchFamily="18" charset="-127"/>
                <a:cs typeface="Times New Roman" pitchFamily="18" charset="0"/>
              </a:rPr>
              <a:t>Agenda: 9.8.1</a:t>
            </a:r>
          </a:p>
        </p:txBody>
      </p:sp>
      <p:sp>
        <p:nvSpPr>
          <p:cNvPr id="5" name="正方形/長方形 5">
            <a:extLst>
              <a:ext uri="{FF2B5EF4-FFF2-40B4-BE49-F238E27FC236}">
                <a16:creationId xmlns:a16="http://schemas.microsoft.com/office/drawing/2014/main" id="{85D8C46A-C772-492A-BB32-0FEE317D8A5C}"/>
              </a:ext>
            </a:extLst>
          </p:cNvPr>
          <p:cNvSpPr>
            <a:spLocks noChangeArrowheads="1"/>
          </p:cNvSpPr>
          <p:nvPr/>
        </p:nvSpPr>
        <p:spPr bwMode="auto">
          <a:xfrm>
            <a:off x="9895256" y="109537"/>
            <a:ext cx="1979912" cy="5221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lang="en-GB" altLang="zh-CN" sz="2800" dirty="0">
                <a:ea typeface="Batang" pitchFamily="18" charset="-127"/>
                <a:cs typeface="Times New Roman" pitchFamily="18" charset="0"/>
              </a:rPr>
              <a:t>R4-1915854</a:t>
            </a:r>
            <a:endParaRPr lang="en-GB" altLang="zh-CN" sz="2000" dirty="0">
              <a:solidFill>
                <a:srgbClr val="FF0000"/>
              </a:solidFill>
              <a:ea typeface="Batang" pitchFamily="18" charset="-127"/>
              <a:cs typeface="Times New Roman" pitchFamily="18" charset="0"/>
            </a:endParaRPr>
          </a:p>
        </p:txBody>
      </p:sp>
    </p:spTree>
    <p:extLst>
      <p:ext uri="{BB962C8B-B14F-4D97-AF65-F5344CB8AC3E}">
        <p14:creationId xmlns:p14="http://schemas.microsoft.com/office/powerpoint/2010/main" val="3389946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Need for gaps for RSTD measurements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t>Condition under which no gaps are needed for PRS measurements:</a:t>
            </a:r>
            <a:endParaRPr lang="sv-SE" dirty="0"/>
          </a:p>
          <a:p>
            <a:pPr lvl="1"/>
            <a:r>
              <a:rPr lang="en-US" dirty="0"/>
              <a:t>If SCSs of reference and neighbor cells’ PRS are the same and the PRS are within the active BWP, and this SCS is same as active BWP SCS, then the UE can measure without gaps and without any scheduling restriction; </a:t>
            </a:r>
            <a:endParaRPr lang="sv-SE" dirty="0"/>
          </a:p>
          <a:p>
            <a:pPr lvl="1"/>
            <a:r>
              <a:rPr lang="en-US" dirty="0"/>
              <a:t>otherwise whether the UE needs gaps/scheduling restriction or not to measure PRS is FFS</a:t>
            </a:r>
            <a:endParaRPr lang="sv-SE" dirty="0"/>
          </a:p>
          <a:p>
            <a:pPr lvl="0"/>
            <a:endParaRPr lang="sv-SE" dirty="0"/>
          </a:p>
          <a:p>
            <a:endParaRPr lang="sv-SE" dirty="0"/>
          </a:p>
        </p:txBody>
      </p:sp>
    </p:spTree>
    <p:extLst>
      <p:ext uri="{BB962C8B-B14F-4D97-AF65-F5344CB8AC3E}">
        <p14:creationId xmlns:p14="http://schemas.microsoft.com/office/powerpoint/2010/main" val="2503332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Reporting criteria for RSTD measurement</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t>Need to check RAN2 signaling and configuration to conclude </a:t>
            </a:r>
            <a:r>
              <a:rPr lang="en-US" dirty="0" err="1"/>
              <a:t>Ecat</a:t>
            </a:r>
            <a:r>
              <a:rPr lang="en-US" dirty="0"/>
              <a:t>.</a:t>
            </a:r>
            <a:endParaRPr lang="sv-SE" dirty="0"/>
          </a:p>
          <a:p>
            <a:pPr lvl="0"/>
            <a:endParaRPr lang="sv-SE" dirty="0"/>
          </a:p>
          <a:p>
            <a:endParaRPr lang="sv-SE" dirty="0"/>
          </a:p>
        </p:txBody>
      </p:sp>
    </p:spTree>
    <p:extLst>
      <p:ext uri="{BB962C8B-B14F-4D97-AF65-F5344CB8AC3E}">
        <p14:creationId xmlns:p14="http://schemas.microsoft.com/office/powerpoint/2010/main" val="10156161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Scheduling restriction under PRS based measurement</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t>FR1: </a:t>
            </a:r>
            <a:endParaRPr lang="sv-SE" sz="4000" dirty="0"/>
          </a:p>
          <a:p>
            <a:pPr lvl="1"/>
            <a:r>
              <a:rPr lang="en-US" dirty="0"/>
              <a:t>UE behavior on scheduling restriction in FR1 shall be the same as agreed for FR2.</a:t>
            </a:r>
            <a:endParaRPr lang="sv-SE" sz="3600" dirty="0"/>
          </a:p>
          <a:p>
            <a:r>
              <a:rPr lang="en-US" dirty="0"/>
              <a:t>FR2:</a:t>
            </a:r>
            <a:endParaRPr lang="sv-SE" sz="4000" dirty="0"/>
          </a:p>
          <a:p>
            <a:pPr lvl="1"/>
            <a:r>
              <a:rPr lang="en-US" dirty="0"/>
              <a:t>UE behavior on scheduling restriction in FR2 is according to the following RAN1 agreements:</a:t>
            </a:r>
            <a:endParaRPr lang="sv-SE" sz="3600" dirty="0"/>
          </a:p>
          <a:p>
            <a:pPr lvl="2"/>
            <a:r>
              <a:rPr lang="en-US" dirty="0"/>
              <a:t>“In case DL PRS Resources are processed in the active BWP and there is no measurement gap configured to the UE, the UE is not expected to process DL PRS in the same OFDM symbol where other DL signals and channels are transmitted to the UE.”</a:t>
            </a:r>
            <a:endParaRPr lang="sv-SE" sz="3200" dirty="0"/>
          </a:p>
          <a:p>
            <a:pPr lvl="1"/>
            <a:r>
              <a:rPr lang="en-US" dirty="0"/>
              <a:t>Impact of the above rule on the scheduling restriction on PRS based measurement requirements and the priority between data and measurement in RAN4 spec are FFS.</a:t>
            </a:r>
            <a:endParaRPr lang="sv-SE" sz="3600" dirty="0"/>
          </a:p>
          <a:p>
            <a:pPr lvl="2"/>
            <a:r>
              <a:rPr lang="en-US" dirty="0"/>
              <a:t>If any problem is identified by RAN4 then how to resolve it is FFS.</a:t>
            </a:r>
            <a:endParaRPr lang="sv-SE" sz="3200" dirty="0"/>
          </a:p>
          <a:p>
            <a:pPr marL="457200" lvl="1" indent="0">
              <a:buNone/>
            </a:pPr>
            <a:endParaRPr lang="sv-SE" dirty="0"/>
          </a:p>
          <a:p>
            <a:endParaRPr lang="sv-SE" dirty="0"/>
          </a:p>
        </p:txBody>
      </p:sp>
    </p:spTree>
    <p:extLst>
      <p:ext uri="{BB962C8B-B14F-4D97-AF65-F5344CB8AC3E}">
        <p14:creationId xmlns:p14="http://schemas.microsoft.com/office/powerpoint/2010/main" val="3934907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63236"/>
            <a:ext cx="12113623" cy="645952"/>
          </a:xfrm>
        </p:spPr>
        <p:txBody>
          <a:bodyPr>
            <a:normAutofit fontScale="90000"/>
          </a:bodyPr>
          <a:lstStyle/>
          <a:p>
            <a:pPr algn="ctr"/>
            <a:r>
              <a:rPr lang="en-US" b="1" dirty="0" err="1"/>
              <a:t>gNB</a:t>
            </a:r>
            <a:r>
              <a:rPr lang="en-US" b="1" dirty="0"/>
              <a:t> measurements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78435"/>
          </a:xfrm>
        </p:spPr>
        <p:txBody>
          <a:bodyPr>
            <a:normAutofit/>
          </a:bodyPr>
          <a:lstStyle/>
          <a:p>
            <a:pPr hangingPunct="0"/>
            <a:r>
              <a:rPr lang="en-GB" dirty="0"/>
              <a:t>Agreements:</a:t>
            </a:r>
          </a:p>
          <a:p>
            <a:pPr lvl="1" hangingPunct="0"/>
            <a:r>
              <a:rPr lang="en-GB" dirty="0"/>
              <a:t>Option 1: Define </a:t>
            </a:r>
            <a:r>
              <a:rPr lang="en-GB" dirty="0" err="1"/>
              <a:t>gNB</a:t>
            </a:r>
            <a:r>
              <a:rPr lang="en-GB" dirty="0"/>
              <a:t> measurement accuracy requirements for </a:t>
            </a:r>
            <a:r>
              <a:rPr lang="en-GB" dirty="0" err="1"/>
              <a:t>gNB</a:t>
            </a:r>
            <a:r>
              <a:rPr lang="en-GB" dirty="0"/>
              <a:t> measurement types in the Perf part</a:t>
            </a:r>
            <a:endParaRPr lang="sv-SE" dirty="0"/>
          </a:p>
          <a:p>
            <a:pPr lvl="2"/>
            <a:r>
              <a:rPr lang="en-US" dirty="0"/>
              <a:t>Rx-Tx timing difference</a:t>
            </a:r>
            <a:endParaRPr lang="sv-SE" dirty="0"/>
          </a:p>
          <a:p>
            <a:pPr lvl="2"/>
            <a:r>
              <a:rPr lang="en-US" dirty="0"/>
              <a:t>UL SRS-RSRP measurements</a:t>
            </a:r>
            <a:endParaRPr lang="sv-SE" dirty="0"/>
          </a:p>
          <a:p>
            <a:pPr lvl="1" hangingPunct="0"/>
            <a:r>
              <a:rPr lang="en-GB" dirty="0"/>
              <a:t>Option 2: Define </a:t>
            </a:r>
            <a:r>
              <a:rPr lang="en-GB" dirty="0" err="1"/>
              <a:t>gNB</a:t>
            </a:r>
            <a:r>
              <a:rPr lang="en-GB" dirty="0"/>
              <a:t> measurement accuracy requirements for </a:t>
            </a:r>
            <a:r>
              <a:rPr lang="en-GB" dirty="0" err="1"/>
              <a:t>gNB</a:t>
            </a:r>
            <a:r>
              <a:rPr lang="en-GB" dirty="0"/>
              <a:t> measurement types in the Perf part</a:t>
            </a:r>
            <a:endParaRPr lang="sv-SE" dirty="0"/>
          </a:p>
          <a:p>
            <a:pPr lvl="2"/>
            <a:r>
              <a:rPr lang="en-US" dirty="0"/>
              <a:t>Rx-Tx timing difference</a:t>
            </a:r>
            <a:endParaRPr lang="sv-SE" dirty="0"/>
          </a:p>
          <a:p>
            <a:pPr lvl="2"/>
            <a:r>
              <a:rPr lang="en-US" dirty="0"/>
              <a:t>UL SRS-RSRP measurements</a:t>
            </a:r>
            <a:endParaRPr lang="sv-SE" dirty="0"/>
          </a:p>
          <a:p>
            <a:pPr lvl="2"/>
            <a:r>
              <a:rPr lang="en-US" dirty="0" err="1"/>
              <a:t>AoA</a:t>
            </a:r>
            <a:r>
              <a:rPr lang="en-US" dirty="0"/>
              <a:t> / </a:t>
            </a:r>
            <a:r>
              <a:rPr lang="en-US" dirty="0" err="1"/>
              <a:t>ZoA</a:t>
            </a:r>
            <a:r>
              <a:rPr lang="en-US" dirty="0"/>
              <a:t> measurements </a:t>
            </a:r>
            <a:endParaRPr lang="sv-SE" dirty="0"/>
          </a:p>
          <a:p>
            <a:pPr lvl="2"/>
            <a:r>
              <a:rPr lang="en-US" dirty="0"/>
              <a:t>UL RTOA measurements</a:t>
            </a:r>
            <a:endParaRPr lang="sv-SE" dirty="0"/>
          </a:p>
          <a:p>
            <a:pPr lvl="1"/>
            <a:r>
              <a:rPr lang="en-GB" dirty="0"/>
              <a:t>Option 3: Do not define </a:t>
            </a:r>
            <a:r>
              <a:rPr lang="en-GB" dirty="0" err="1"/>
              <a:t>gNB</a:t>
            </a:r>
            <a:r>
              <a:rPr lang="en-GB" dirty="0"/>
              <a:t> requirements </a:t>
            </a:r>
            <a:endParaRPr lang="sv-SE" dirty="0"/>
          </a:p>
          <a:p>
            <a:endParaRPr lang="sv-SE" dirty="0"/>
          </a:p>
        </p:txBody>
      </p:sp>
    </p:spTree>
    <p:extLst>
      <p:ext uri="{BB962C8B-B14F-4D97-AF65-F5344CB8AC3E}">
        <p14:creationId xmlns:p14="http://schemas.microsoft.com/office/powerpoint/2010/main" val="1876740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RSTD measurement under cell change</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t>The UE shall continue RSTD measurement after each serving cell change for:</a:t>
            </a:r>
          </a:p>
          <a:p>
            <a:pPr lvl="1"/>
            <a:r>
              <a:rPr lang="en-US" dirty="0"/>
              <a:t>intra-frequency handover,</a:t>
            </a:r>
          </a:p>
          <a:p>
            <a:pPr lvl="1"/>
            <a:r>
              <a:rPr lang="en-US" dirty="0"/>
              <a:t>inter-frequency handover,</a:t>
            </a:r>
          </a:p>
          <a:p>
            <a:r>
              <a:rPr lang="en-US" dirty="0"/>
              <a:t>In this case the RSTD measurement period shall be extended. Details are FFS.</a:t>
            </a:r>
          </a:p>
          <a:p>
            <a:pPr lvl="1"/>
            <a:endParaRPr lang="sv-SE" dirty="0"/>
          </a:p>
          <a:p>
            <a:endParaRPr lang="sv-SE" dirty="0"/>
          </a:p>
        </p:txBody>
      </p:sp>
    </p:spTree>
    <p:extLst>
      <p:ext uri="{BB962C8B-B14F-4D97-AF65-F5344CB8AC3E}">
        <p14:creationId xmlns:p14="http://schemas.microsoft.com/office/powerpoint/2010/main" val="25213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192000" cy="938249"/>
          </a:xfrm>
        </p:spPr>
        <p:txBody>
          <a:bodyPr>
            <a:normAutofit fontScale="90000"/>
          </a:bodyPr>
          <a:lstStyle/>
          <a:p>
            <a:pPr algn="ctr"/>
            <a:r>
              <a:rPr lang="en-US" b="1" dirty="0"/>
              <a:t>PRS configurations for PRS-RSRP measurement requirement</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1088572"/>
            <a:ext cx="12192000" cy="5575563"/>
          </a:xfrm>
        </p:spPr>
        <p:txBody>
          <a:bodyPr>
            <a:normAutofit/>
          </a:bodyPr>
          <a:lstStyle/>
          <a:p>
            <a:r>
              <a:rPr lang="en-US" dirty="0"/>
              <a:t>Same as agreed for RSTD (see slide 7):</a:t>
            </a:r>
          </a:p>
          <a:p>
            <a:pPr lvl="1"/>
            <a:r>
              <a:rPr lang="en-US" dirty="0"/>
              <a:t>Core requirements shall be applicable for:</a:t>
            </a:r>
          </a:p>
          <a:p>
            <a:pPr lvl="2"/>
            <a:r>
              <a:rPr lang="en-US" dirty="0"/>
              <a:t>All PRS BW.</a:t>
            </a:r>
          </a:p>
          <a:p>
            <a:pPr lvl="2"/>
            <a:r>
              <a:rPr lang="en-US" dirty="0"/>
              <a:t>All comb patterns.</a:t>
            </a:r>
          </a:p>
          <a:p>
            <a:pPr lvl="2"/>
            <a:r>
              <a:rPr lang="en-US" dirty="0"/>
              <a:t>All repetition factors.</a:t>
            </a:r>
          </a:p>
          <a:p>
            <a:endParaRPr lang="sv-SE" dirty="0"/>
          </a:p>
          <a:p>
            <a:endParaRPr lang="sv-SE" dirty="0"/>
          </a:p>
        </p:txBody>
      </p:sp>
    </p:spTree>
    <p:extLst>
      <p:ext uri="{BB962C8B-B14F-4D97-AF65-F5344CB8AC3E}">
        <p14:creationId xmlns:p14="http://schemas.microsoft.com/office/powerpoint/2010/main" val="380631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352430" cy="938249"/>
          </a:xfrm>
        </p:spPr>
        <p:txBody>
          <a:bodyPr>
            <a:normAutofit/>
          </a:bodyPr>
          <a:lstStyle/>
          <a:p>
            <a:pPr algn="ctr"/>
            <a:r>
              <a:rPr lang="en-US" sz="4000" b="1" dirty="0"/>
              <a:t>Serving/reference cell side condition for PRS-RSRP</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1088572"/>
            <a:ext cx="12192000" cy="5575563"/>
          </a:xfrm>
        </p:spPr>
        <p:txBody>
          <a:bodyPr>
            <a:normAutofit/>
          </a:bodyPr>
          <a:lstStyle/>
          <a:p>
            <a:r>
              <a:rPr lang="en-US" dirty="0"/>
              <a:t>In order to decide side conditions for serving/reference cell, need to check RAN2 agreements on cells included in the assistance data for PRS-RSRP measurements.</a:t>
            </a:r>
          </a:p>
          <a:p>
            <a:endParaRPr lang="sv-SE" dirty="0"/>
          </a:p>
          <a:p>
            <a:endParaRPr lang="sv-SE" dirty="0"/>
          </a:p>
          <a:p>
            <a:r>
              <a:rPr lang="sv-SE" dirty="0"/>
              <a:t>Note: Agreed in RAN4#92bis:</a:t>
            </a:r>
          </a:p>
          <a:p>
            <a:pPr lvl="1"/>
            <a:r>
              <a:rPr lang="en-US" dirty="0"/>
              <a:t>“</a:t>
            </a:r>
            <a:r>
              <a:rPr lang="en-US" i="1" dirty="0"/>
              <a:t>Side conditions for PRS-RSRP accuracy requirements should be the same as those for RSTD requirements for neighbor cells</a:t>
            </a:r>
            <a:r>
              <a:rPr lang="en-US" dirty="0"/>
              <a:t>.”</a:t>
            </a:r>
            <a:endParaRPr lang="sv-SE" dirty="0"/>
          </a:p>
          <a:p>
            <a:endParaRPr lang="sv-SE" dirty="0"/>
          </a:p>
        </p:txBody>
      </p:sp>
    </p:spTree>
    <p:extLst>
      <p:ext uri="{BB962C8B-B14F-4D97-AF65-F5344CB8AC3E}">
        <p14:creationId xmlns:p14="http://schemas.microsoft.com/office/powerpoint/2010/main" val="348496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352430" cy="938249"/>
          </a:xfrm>
        </p:spPr>
        <p:txBody>
          <a:bodyPr>
            <a:normAutofit/>
          </a:bodyPr>
          <a:lstStyle/>
          <a:p>
            <a:pPr algn="ctr"/>
            <a:r>
              <a:rPr lang="en-US" sz="4000" b="1" dirty="0"/>
              <a:t>PRS-RSRP measurement period</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1088572"/>
            <a:ext cx="12192000" cy="5575563"/>
          </a:xfrm>
        </p:spPr>
        <p:txBody>
          <a:bodyPr>
            <a:normAutofit/>
          </a:bodyPr>
          <a:lstStyle/>
          <a:p>
            <a:r>
              <a:rPr lang="en-US" dirty="0"/>
              <a:t>If PRS-RSRP is configured to be measured along with RSTD using the same assistance data:</a:t>
            </a:r>
          </a:p>
          <a:p>
            <a:pPr lvl="1"/>
            <a:r>
              <a:rPr lang="en-US" dirty="0"/>
              <a:t>then the measurement periods of PRS-RSRP and RSTD are the same.</a:t>
            </a:r>
          </a:p>
          <a:p>
            <a:r>
              <a:rPr lang="en-US" dirty="0"/>
              <a:t>Otherwise: </a:t>
            </a:r>
          </a:p>
          <a:p>
            <a:pPr lvl="1"/>
            <a:r>
              <a:rPr lang="en-US" dirty="0"/>
              <a:t>In non-DRX the PRS-RSRP measurement period is FFS.</a:t>
            </a:r>
          </a:p>
          <a:p>
            <a:pPr lvl="1"/>
            <a:r>
              <a:rPr lang="en-US" dirty="0"/>
              <a:t>When DRX is used then whether or not the PRS-RSRP measurement period depends on DRX cycle may depend on the positioning method; details are FFS.</a:t>
            </a:r>
          </a:p>
          <a:p>
            <a:endParaRPr lang="en-US" dirty="0"/>
          </a:p>
          <a:p>
            <a:endParaRPr lang="sv-SE" dirty="0"/>
          </a:p>
        </p:txBody>
      </p:sp>
    </p:spTree>
    <p:extLst>
      <p:ext uri="{BB962C8B-B14F-4D97-AF65-F5344CB8AC3E}">
        <p14:creationId xmlns:p14="http://schemas.microsoft.com/office/powerpoint/2010/main" val="3328968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352430" cy="938249"/>
          </a:xfrm>
        </p:spPr>
        <p:txBody>
          <a:bodyPr>
            <a:normAutofit/>
          </a:bodyPr>
          <a:lstStyle/>
          <a:p>
            <a:pPr algn="ctr"/>
            <a:r>
              <a:rPr lang="en-US" sz="4000" b="1" dirty="0"/>
              <a:t>PRS-RSRP report mapping</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1088572"/>
            <a:ext cx="12192000" cy="5575563"/>
          </a:xfrm>
        </p:spPr>
        <p:txBody>
          <a:bodyPr>
            <a:normAutofit/>
          </a:bodyPr>
          <a:lstStyle/>
          <a:p>
            <a:r>
              <a:rPr lang="en-US" dirty="0"/>
              <a:t>Maximum value of PRS-RSRP report mapping:</a:t>
            </a:r>
          </a:p>
          <a:p>
            <a:pPr lvl="1"/>
            <a:r>
              <a:rPr lang="en-US" dirty="0"/>
              <a:t>Reuse the maximum valid value of the existing SS-RSRP report mapping (-44 dBm)</a:t>
            </a:r>
          </a:p>
          <a:p>
            <a:r>
              <a:rPr lang="en-US" dirty="0"/>
              <a:t>Minimum value of PRS-RSRP report mapping:</a:t>
            </a:r>
          </a:p>
          <a:p>
            <a:pPr lvl="1"/>
            <a:r>
              <a:rPr lang="en-US" dirty="0"/>
              <a:t>Investigate if the minimum value needs to be lower than the minimum value of the existing SS-RSRP report mapping</a:t>
            </a:r>
          </a:p>
          <a:p>
            <a:r>
              <a:rPr lang="en-US" dirty="0"/>
              <a:t>Resolution of PRS-RSRP report mapping:</a:t>
            </a:r>
          </a:p>
          <a:p>
            <a:pPr lvl="1"/>
            <a:r>
              <a:rPr lang="en-US" dirty="0"/>
              <a:t>Reuse the resolution of the existing SS-RSRP report mapping  (1 dB)</a:t>
            </a:r>
          </a:p>
          <a:p>
            <a:endParaRPr lang="en-US" dirty="0"/>
          </a:p>
          <a:p>
            <a:endParaRPr lang="sv-SE" dirty="0"/>
          </a:p>
        </p:txBody>
      </p:sp>
    </p:spTree>
    <p:extLst>
      <p:ext uri="{BB962C8B-B14F-4D97-AF65-F5344CB8AC3E}">
        <p14:creationId xmlns:p14="http://schemas.microsoft.com/office/powerpoint/2010/main" val="218507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352430" cy="938249"/>
          </a:xfrm>
        </p:spPr>
        <p:txBody>
          <a:bodyPr>
            <a:normAutofit/>
          </a:bodyPr>
          <a:lstStyle/>
          <a:p>
            <a:pPr algn="ctr"/>
            <a:r>
              <a:rPr lang="en-US" sz="4000" b="1" dirty="0"/>
              <a:t>UE Rx-Tx time difference measurement period</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1088572"/>
            <a:ext cx="12192000" cy="5575563"/>
          </a:xfrm>
        </p:spPr>
        <p:txBody>
          <a:bodyPr>
            <a:normAutofit/>
          </a:bodyPr>
          <a:lstStyle/>
          <a:p>
            <a:r>
              <a:rPr lang="en-US" dirty="0"/>
              <a:t>When UE Rx-Tx time difference measurement is configured to be measured along with PRS-RSRP using the same assistance data:</a:t>
            </a:r>
          </a:p>
          <a:p>
            <a:pPr lvl="1"/>
            <a:r>
              <a:rPr lang="en-US" dirty="0"/>
              <a:t>then whether the measurement periods of UE Rx-Tx time difference measurement and PRS-RSRP are the same or not, is FFS.</a:t>
            </a:r>
          </a:p>
          <a:p>
            <a:r>
              <a:rPr lang="en-US" dirty="0"/>
              <a:t>Otherwise: </a:t>
            </a:r>
          </a:p>
          <a:p>
            <a:pPr lvl="1"/>
            <a:r>
              <a:rPr lang="en-US" dirty="0"/>
              <a:t>In non-DRX the UE Rx-Tx time difference measurement period is FFS.</a:t>
            </a:r>
          </a:p>
          <a:p>
            <a:pPr lvl="1"/>
            <a:r>
              <a:rPr lang="en-US" dirty="0"/>
              <a:t>When DRX is used then whether or not the UE Rx-Tx time difference measurement period depends on DRX cycle may depend on the positioning method; details are FFS.</a:t>
            </a:r>
          </a:p>
          <a:p>
            <a:pPr marL="457200" lvl="1" indent="0">
              <a:buNone/>
            </a:pPr>
            <a:endParaRPr lang="en-US" dirty="0"/>
          </a:p>
          <a:p>
            <a:r>
              <a:rPr lang="en-US" dirty="0"/>
              <a:t>RAN4 needs to check RAN1/2 agreements if UE Rx-Tx time difference measurement can be configured to be measured along with RSTD using the same assistance data</a:t>
            </a:r>
          </a:p>
          <a:p>
            <a:endParaRPr lang="sv-SE" dirty="0"/>
          </a:p>
        </p:txBody>
      </p:sp>
    </p:spTree>
    <p:extLst>
      <p:ext uri="{BB962C8B-B14F-4D97-AF65-F5344CB8AC3E}">
        <p14:creationId xmlns:p14="http://schemas.microsoft.com/office/powerpoint/2010/main" val="8978253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C04907C-DB23-460F-B59E-819AB29DF667}"/>
              </a:ext>
            </a:extLst>
          </p:cNvPr>
          <p:cNvSpPr>
            <a:spLocks noGrp="1"/>
          </p:cNvSpPr>
          <p:nvPr>
            <p:ph idx="1"/>
          </p:nvPr>
        </p:nvSpPr>
        <p:spPr>
          <a:xfrm>
            <a:off x="60960" y="2567713"/>
            <a:ext cx="12131039" cy="1011510"/>
          </a:xfrm>
        </p:spPr>
        <p:txBody>
          <a:bodyPr>
            <a:noAutofit/>
          </a:bodyPr>
          <a:lstStyle/>
          <a:p>
            <a:pPr marL="0" indent="0" algn="ctr">
              <a:buNone/>
            </a:pPr>
            <a:r>
              <a:rPr lang="sv-SE" sz="4000" dirty="0"/>
              <a:t>Agreements in RRM session and 2 RRM Positioning AHs</a:t>
            </a:r>
          </a:p>
        </p:txBody>
      </p:sp>
    </p:spTree>
    <p:extLst>
      <p:ext uri="{BB962C8B-B14F-4D97-AF65-F5344CB8AC3E}">
        <p14:creationId xmlns:p14="http://schemas.microsoft.com/office/powerpoint/2010/main" val="36626700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078789" cy="938249"/>
          </a:xfrm>
        </p:spPr>
        <p:txBody>
          <a:bodyPr>
            <a:normAutofit/>
          </a:bodyPr>
          <a:lstStyle/>
          <a:p>
            <a:pPr algn="ctr"/>
            <a:r>
              <a:rPr lang="en-US" sz="4000" b="1" dirty="0"/>
              <a:t>Side conditions for UE Rx-Tx time difference</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1088572"/>
            <a:ext cx="12192000" cy="5575563"/>
          </a:xfrm>
        </p:spPr>
        <p:txBody>
          <a:bodyPr>
            <a:normAutofit/>
          </a:bodyPr>
          <a:lstStyle/>
          <a:p>
            <a:pPr hangingPunct="0"/>
            <a:r>
              <a:rPr lang="en-GB" dirty="0"/>
              <a:t>Serving cell:</a:t>
            </a:r>
          </a:p>
          <a:p>
            <a:pPr lvl="1" hangingPunct="0"/>
            <a:r>
              <a:rPr lang="en-GB" dirty="0"/>
              <a:t>Side conditions (PRS Es/</a:t>
            </a:r>
            <a:r>
              <a:rPr lang="en-GB" dirty="0" err="1"/>
              <a:t>Iot</a:t>
            </a:r>
            <a:r>
              <a:rPr lang="en-GB" dirty="0"/>
              <a:t>) for UE Rx-Tx time difference in FR1 are FFS.</a:t>
            </a:r>
          </a:p>
          <a:p>
            <a:pPr lvl="1" hangingPunct="0"/>
            <a:r>
              <a:rPr lang="en-GB" dirty="0"/>
              <a:t>Side conditions (PRS Es/</a:t>
            </a:r>
            <a:r>
              <a:rPr lang="en-GB" dirty="0" err="1"/>
              <a:t>Iot</a:t>
            </a:r>
            <a:r>
              <a:rPr lang="en-GB" dirty="0"/>
              <a:t>) for UE Rx-Tx time difference in FR2 are FFS.</a:t>
            </a:r>
            <a:endParaRPr lang="en-US" dirty="0"/>
          </a:p>
          <a:p>
            <a:pPr hangingPunct="0"/>
            <a:r>
              <a:rPr lang="en-GB" dirty="0"/>
              <a:t>Neighbour cell:</a:t>
            </a:r>
          </a:p>
          <a:p>
            <a:pPr lvl="1" hangingPunct="0"/>
            <a:r>
              <a:rPr lang="en-GB" dirty="0"/>
              <a:t>Side conditions (PRS Es/</a:t>
            </a:r>
            <a:r>
              <a:rPr lang="en-GB" dirty="0" err="1"/>
              <a:t>Iot</a:t>
            </a:r>
            <a:r>
              <a:rPr lang="en-GB" dirty="0"/>
              <a:t>) for UE Rx-Tx time difference and for RSTD measurement in FR1 are the same.</a:t>
            </a:r>
          </a:p>
          <a:p>
            <a:pPr lvl="1" hangingPunct="0"/>
            <a:r>
              <a:rPr lang="en-GB" dirty="0"/>
              <a:t>Side conditions (PRS Es/</a:t>
            </a:r>
            <a:r>
              <a:rPr lang="en-GB" dirty="0" err="1"/>
              <a:t>Iot</a:t>
            </a:r>
            <a:r>
              <a:rPr lang="en-GB" dirty="0"/>
              <a:t>) for UE Rx-Tx time difference and for RSTD measurement in FR2 are the same.</a:t>
            </a:r>
          </a:p>
        </p:txBody>
      </p:sp>
    </p:spTree>
    <p:extLst>
      <p:ext uri="{BB962C8B-B14F-4D97-AF65-F5344CB8AC3E}">
        <p14:creationId xmlns:p14="http://schemas.microsoft.com/office/powerpoint/2010/main" val="38929635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192000" cy="645952"/>
          </a:xfrm>
        </p:spPr>
        <p:txBody>
          <a:bodyPr>
            <a:normAutofit fontScale="90000"/>
          </a:bodyPr>
          <a:lstStyle/>
          <a:p>
            <a:pPr algn="ctr"/>
            <a:r>
              <a:rPr lang="en-US" b="1" dirty="0"/>
              <a:t>UE Rx-Tx time difference measurement under cell change</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t>If the cell change occurs on the serving cell where the SRS is configured then after the serving cell change:</a:t>
            </a:r>
          </a:p>
          <a:p>
            <a:pPr lvl="1"/>
            <a:r>
              <a:rPr lang="en-US" dirty="0"/>
              <a:t>the UE shall restart the UE Rx-Tx time difference measurement;</a:t>
            </a:r>
          </a:p>
          <a:p>
            <a:r>
              <a:rPr lang="en-US" dirty="0"/>
              <a:t>otherwise the UE shall continue the ongoing UE Rx-Tx time difference measurement.</a:t>
            </a:r>
          </a:p>
          <a:p>
            <a:endParaRPr lang="en-US" dirty="0"/>
          </a:p>
          <a:p>
            <a:endParaRPr lang="en-US" dirty="0"/>
          </a:p>
          <a:p>
            <a:pPr lvl="1"/>
            <a:endParaRPr lang="sv-SE" dirty="0"/>
          </a:p>
          <a:p>
            <a:endParaRPr lang="sv-SE" dirty="0"/>
          </a:p>
        </p:txBody>
      </p:sp>
    </p:spTree>
    <p:extLst>
      <p:ext uri="{BB962C8B-B14F-4D97-AF65-F5344CB8AC3E}">
        <p14:creationId xmlns:p14="http://schemas.microsoft.com/office/powerpoint/2010/main" val="2809816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192000" cy="645952"/>
          </a:xfrm>
        </p:spPr>
        <p:txBody>
          <a:bodyPr>
            <a:normAutofit fontScale="90000"/>
          </a:bodyPr>
          <a:lstStyle/>
          <a:p>
            <a:pPr algn="ctr"/>
            <a:r>
              <a:rPr lang="en-US" b="1" dirty="0"/>
              <a:t>Impact of PRS based measurements on HO</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t>Existing handover requirements shall apply while the UE performs PRS based measurements.</a:t>
            </a:r>
          </a:p>
          <a:p>
            <a:endParaRPr lang="en-US" dirty="0"/>
          </a:p>
          <a:p>
            <a:endParaRPr lang="en-US" dirty="0"/>
          </a:p>
          <a:p>
            <a:pPr lvl="1"/>
            <a:endParaRPr lang="sv-SE" dirty="0"/>
          </a:p>
          <a:p>
            <a:endParaRPr lang="sv-SE" dirty="0"/>
          </a:p>
        </p:txBody>
      </p:sp>
    </p:spTree>
    <p:extLst>
      <p:ext uri="{BB962C8B-B14F-4D97-AF65-F5344CB8AC3E}">
        <p14:creationId xmlns:p14="http://schemas.microsoft.com/office/powerpoint/2010/main" val="4148222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192000" cy="645952"/>
          </a:xfrm>
        </p:spPr>
        <p:txBody>
          <a:bodyPr>
            <a:normAutofit fontScale="90000"/>
          </a:bodyPr>
          <a:lstStyle/>
          <a:p>
            <a:pPr algn="ctr"/>
            <a:r>
              <a:rPr lang="en-US" b="1" dirty="0"/>
              <a:t>Impact of PRS based measurements on UE timing</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t>Existing requirements on UE transmit timing in section 7.1 and TA in section 7.3 </a:t>
            </a:r>
            <a:r>
              <a:rPr lang="en-US"/>
              <a:t>in TS 38.133 shall </a:t>
            </a:r>
            <a:r>
              <a:rPr lang="en-US" dirty="0"/>
              <a:t>apply during the PRS based positioning measurements.</a:t>
            </a:r>
          </a:p>
          <a:p>
            <a:endParaRPr lang="en-US" dirty="0"/>
          </a:p>
          <a:p>
            <a:endParaRPr lang="en-US" dirty="0"/>
          </a:p>
          <a:p>
            <a:pPr lvl="1"/>
            <a:endParaRPr lang="sv-SE" dirty="0"/>
          </a:p>
          <a:p>
            <a:endParaRPr lang="sv-SE" dirty="0"/>
          </a:p>
        </p:txBody>
      </p:sp>
    </p:spTree>
    <p:extLst>
      <p:ext uri="{BB962C8B-B14F-4D97-AF65-F5344CB8AC3E}">
        <p14:creationId xmlns:p14="http://schemas.microsoft.com/office/powerpoint/2010/main" val="4857254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Side conditions for RSTD</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pPr hangingPunct="0"/>
            <a:r>
              <a:rPr lang="en-GB" dirty="0"/>
              <a:t>Side conditions for FR1 PRS RSTD measurements</a:t>
            </a:r>
            <a:endParaRPr lang="sv-SE" dirty="0"/>
          </a:p>
          <a:p>
            <a:pPr lvl="1" hangingPunct="0"/>
            <a:r>
              <a:rPr lang="en-GB" dirty="0" err="1"/>
              <a:t>Neighbor</a:t>
            </a:r>
            <a:r>
              <a:rPr lang="en-GB" dirty="0"/>
              <a:t> cells: PRS Es/</a:t>
            </a:r>
            <a:r>
              <a:rPr lang="en-GB" dirty="0" err="1"/>
              <a:t>Iot</a:t>
            </a:r>
            <a:r>
              <a:rPr lang="en-GB" dirty="0"/>
              <a:t> = [-13] dB</a:t>
            </a:r>
            <a:endParaRPr lang="sv-SE" dirty="0"/>
          </a:p>
          <a:p>
            <a:pPr lvl="1" hangingPunct="0"/>
            <a:r>
              <a:rPr lang="en-GB" dirty="0"/>
              <a:t>Reference cell: PRS Es/</a:t>
            </a:r>
            <a:r>
              <a:rPr lang="en-GB" dirty="0" err="1"/>
              <a:t>Iot</a:t>
            </a:r>
            <a:endParaRPr lang="sv-SE" dirty="0"/>
          </a:p>
          <a:p>
            <a:pPr lvl="2" hangingPunct="0"/>
            <a:r>
              <a:rPr lang="en-GB" dirty="0"/>
              <a:t>Option 1: -6 dB</a:t>
            </a:r>
            <a:endParaRPr lang="sv-SE" dirty="0"/>
          </a:p>
          <a:p>
            <a:pPr lvl="2" hangingPunct="0"/>
            <a:r>
              <a:rPr lang="en-GB" dirty="0"/>
              <a:t>Option 2: -3 dB</a:t>
            </a:r>
            <a:endParaRPr lang="sv-SE" dirty="0"/>
          </a:p>
          <a:p>
            <a:pPr hangingPunct="0"/>
            <a:r>
              <a:rPr lang="en-GB" dirty="0"/>
              <a:t>Side conditions for FR2 PRS RSTD measurements</a:t>
            </a:r>
            <a:endParaRPr lang="sv-SE" dirty="0"/>
          </a:p>
          <a:p>
            <a:pPr lvl="1" hangingPunct="0"/>
            <a:r>
              <a:rPr lang="en-GB" dirty="0" err="1"/>
              <a:t>Neighbor</a:t>
            </a:r>
            <a:r>
              <a:rPr lang="en-GB" dirty="0"/>
              <a:t> cells: PRS Es/</a:t>
            </a:r>
            <a:r>
              <a:rPr lang="en-GB" dirty="0" err="1"/>
              <a:t>Iot</a:t>
            </a:r>
            <a:endParaRPr lang="sv-SE" dirty="0"/>
          </a:p>
          <a:p>
            <a:pPr lvl="2" hangingPunct="0"/>
            <a:r>
              <a:rPr lang="en-GB" dirty="0"/>
              <a:t>Option 1: -13 dB</a:t>
            </a:r>
            <a:endParaRPr lang="sv-SE" dirty="0"/>
          </a:p>
          <a:p>
            <a:pPr lvl="2" hangingPunct="0"/>
            <a:r>
              <a:rPr lang="en-GB" dirty="0"/>
              <a:t>Option 2: -10 dB</a:t>
            </a:r>
            <a:endParaRPr lang="sv-SE" dirty="0"/>
          </a:p>
          <a:p>
            <a:pPr lvl="1" hangingPunct="0"/>
            <a:r>
              <a:rPr lang="en-GB" dirty="0"/>
              <a:t>Reference cell: PRS Es/</a:t>
            </a:r>
            <a:r>
              <a:rPr lang="en-GB" dirty="0" err="1"/>
              <a:t>Iot</a:t>
            </a:r>
            <a:endParaRPr lang="sv-SE" dirty="0"/>
          </a:p>
          <a:p>
            <a:pPr lvl="2" hangingPunct="0"/>
            <a:r>
              <a:rPr lang="en-GB" dirty="0"/>
              <a:t>Option 1: -6 dB</a:t>
            </a:r>
            <a:endParaRPr lang="sv-SE" dirty="0"/>
          </a:p>
          <a:p>
            <a:pPr lvl="2" hangingPunct="0"/>
            <a:r>
              <a:rPr lang="en-GB" dirty="0"/>
              <a:t>Option 2: -3 dB</a:t>
            </a:r>
            <a:endParaRPr lang="sv-SE" dirty="0"/>
          </a:p>
          <a:p>
            <a:endParaRPr lang="sv-SE" dirty="0"/>
          </a:p>
        </p:txBody>
      </p:sp>
    </p:spTree>
    <p:extLst>
      <p:ext uri="{BB962C8B-B14F-4D97-AF65-F5344CB8AC3E}">
        <p14:creationId xmlns:p14="http://schemas.microsoft.com/office/powerpoint/2010/main" val="571028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RSTD Reporting Range</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t>RSTD reporting range</a:t>
            </a:r>
          </a:p>
          <a:p>
            <a:pPr lvl="1"/>
            <a:r>
              <a:rPr lang="en-US" dirty="0"/>
              <a:t>The Max/Min reported values are same as in LTE for FR1 and FR2</a:t>
            </a:r>
          </a:p>
          <a:p>
            <a:endParaRPr lang="sv-SE" dirty="0"/>
          </a:p>
        </p:txBody>
      </p:sp>
    </p:spTree>
    <p:extLst>
      <p:ext uri="{BB962C8B-B14F-4D97-AF65-F5344CB8AC3E}">
        <p14:creationId xmlns:p14="http://schemas.microsoft.com/office/powerpoint/2010/main" val="19237124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Reference Point for UE Timing Measurements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t>Reference point for UE timing measurements in FR2</a:t>
            </a:r>
            <a:endParaRPr lang="sv-SE" dirty="0"/>
          </a:p>
          <a:p>
            <a:pPr lvl="1"/>
            <a:r>
              <a:rPr lang="en-US" dirty="0"/>
              <a:t>UE Rx antenna for UE Rx time </a:t>
            </a:r>
            <a:endParaRPr lang="sv-SE" dirty="0"/>
          </a:p>
          <a:p>
            <a:pPr lvl="1"/>
            <a:r>
              <a:rPr lang="en-US" dirty="0"/>
              <a:t>UE Tx antenna for UE Tx time</a:t>
            </a:r>
            <a:endParaRPr lang="sv-SE" dirty="0"/>
          </a:p>
          <a:p>
            <a:r>
              <a:rPr lang="en-US" dirty="0"/>
              <a:t>Further take into account UE timing calibration error (i.e. calibration of timing between antenna and baseband) on the accuracy requirements for timing related measurements</a:t>
            </a:r>
            <a:endParaRPr lang="sv-SE" dirty="0"/>
          </a:p>
          <a:p>
            <a:endParaRPr lang="sv-SE" dirty="0"/>
          </a:p>
        </p:txBody>
      </p:sp>
    </p:spTree>
    <p:extLst>
      <p:ext uri="{BB962C8B-B14F-4D97-AF65-F5344CB8AC3E}">
        <p14:creationId xmlns:p14="http://schemas.microsoft.com/office/powerpoint/2010/main" val="3659640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Reference Point for </a:t>
            </a:r>
            <a:r>
              <a:rPr lang="en-US" b="1" dirty="0" err="1"/>
              <a:t>gNB</a:t>
            </a:r>
            <a:r>
              <a:rPr lang="en-US" b="1" dirty="0"/>
              <a:t> Timing Measurements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pPr lvl="0"/>
            <a:r>
              <a:rPr lang="en-US" dirty="0"/>
              <a:t>Reference point for </a:t>
            </a:r>
            <a:r>
              <a:rPr lang="en-US" dirty="0" err="1"/>
              <a:t>gNB</a:t>
            </a:r>
            <a:r>
              <a:rPr lang="en-US" dirty="0"/>
              <a:t> timing measurements </a:t>
            </a:r>
            <a:endParaRPr lang="sv-SE" dirty="0"/>
          </a:p>
          <a:p>
            <a:pPr lvl="1"/>
            <a:r>
              <a:rPr lang="en-US" dirty="0"/>
              <a:t>1-H, hybrid AAS: </a:t>
            </a:r>
            <a:endParaRPr lang="sv-SE" dirty="0"/>
          </a:p>
          <a:p>
            <a:pPr lvl="2"/>
            <a:r>
              <a:rPr lang="en-US" dirty="0"/>
              <a:t>Rx TAB connector for Rx timing, Tx TAB connector for Tx timing</a:t>
            </a:r>
            <a:endParaRPr lang="sv-SE" dirty="0"/>
          </a:p>
          <a:p>
            <a:pPr lvl="1"/>
            <a:r>
              <a:rPr lang="en-US" dirty="0"/>
              <a:t>1-O/2-O, OTA AAS: </a:t>
            </a:r>
            <a:endParaRPr lang="sv-SE" dirty="0"/>
          </a:p>
          <a:p>
            <a:pPr lvl="2"/>
            <a:r>
              <a:rPr lang="en-US" dirty="0"/>
              <a:t>Rx antenna for Rx timing, Tx antenna for Tx timing </a:t>
            </a:r>
            <a:endParaRPr lang="sv-SE" dirty="0"/>
          </a:p>
          <a:p>
            <a:endParaRPr lang="sv-SE" dirty="0"/>
          </a:p>
          <a:p>
            <a:endParaRPr lang="sv-SE" dirty="0"/>
          </a:p>
        </p:txBody>
      </p:sp>
    </p:spTree>
    <p:extLst>
      <p:ext uri="{BB962C8B-B14F-4D97-AF65-F5344CB8AC3E}">
        <p14:creationId xmlns:p14="http://schemas.microsoft.com/office/powerpoint/2010/main" val="3076596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PRS configurations for RSTD measurement requirements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pPr lvl="0"/>
            <a:r>
              <a:rPr lang="en-US" dirty="0"/>
              <a:t>Core requirements shall be applicable for:</a:t>
            </a:r>
          </a:p>
          <a:p>
            <a:pPr lvl="1"/>
            <a:r>
              <a:rPr lang="en-US" dirty="0"/>
              <a:t>All PRS BW.</a:t>
            </a:r>
          </a:p>
          <a:p>
            <a:pPr lvl="1"/>
            <a:r>
              <a:rPr lang="en-US" dirty="0"/>
              <a:t>All comb patterns.</a:t>
            </a:r>
          </a:p>
          <a:p>
            <a:pPr lvl="1"/>
            <a:r>
              <a:rPr lang="en-US" dirty="0"/>
              <a:t>All repetition factors.</a:t>
            </a:r>
          </a:p>
          <a:p>
            <a:endParaRPr lang="sv-SE" dirty="0"/>
          </a:p>
          <a:p>
            <a:endParaRPr lang="sv-SE" dirty="0"/>
          </a:p>
        </p:txBody>
      </p:sp>
    </p:spTree>
    <p:extLst>
      <p:ext uri="{BB962C8B-B14F-4D97-AF65-F5344CB8AC3E}">
        <p14:creationId xmlns:p14="http://schemas.microsoft.com/office/powerpoint/2010/main" val="874789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RSTD measurement period</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pPr lvl="0"/>
            <a:r>
              <a:rPr lang="en-US" dirty="0"/>
              <a:t>Non-DRX requirements apply for RSTD measurement period, regardless of whether and which DRX configuration is configured for the UE.</a:t>
            </a:r>
            <a:endParaRPr lang="sv-SE" dirty="0"/>
          </a:p>
          <a:p>
            <a:endParaRPr lang="sv-SE" dirty="0"/>
          </a:p>
        </p:txBody>
      </p:sp>
    </p:spTree>
    <p:extLst>
      <p:ext uri="{BB962C8B-B14F-4D97-AF65-F5344CB8AC3E}">
        <p14:creationId xmlns:p14="http://schemas.microsoft.com/office/powerpoint/2010/main" val="1545532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Intra-, inter-frequency RSTD definition</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pPr lvl="0"/>
            <a:r>
              <a:rPr lang="en-US" dirty="0"/>
              <a:t>Intra-frequency and inter-frequency definition are FFS; they depend on definition of PRS frequency layer which is being discussed in RAN1.</a:t>
            </a:r>
            <a:endParaRPr lang="sv-SE" dirty="0"/>
          </a:p>
          <a:p>
            <a:endParaRPr lang="sv-SE" dirty="0"/>
          </a:p>
        </p:txBody>
      </p:sp>
    </p:spTree>
    <p:extLst>
      <p:ext uri="{BB962C8B-B14F-4D97-AF65-F5344CB8AC3E}">
        <p14:creationId xmlns:p14="http://schemas.microsoft.com/office/powerpoint/2010/main" val="22680929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1177</Words>
  <Application>Microsoft Office PowerPoint</Application>
  <PresentationFormat>Widescreen</PresentationFormat>
  <Paragraphs>127</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Calibri Light</vt:lpstr>
      <vt:lpstr>Office Theme</vt:lpstr>
      <vt:lpstr>Way forward on NR Positioning RRM</vt:lpstr>
      <vt:lpstr>PowerPoint Presentation</vt:lpstr>
      <vt:lpstr>Side conditions for RSTD</vt:lpstr>
      <vt:lpstr>RSTD Reporting Range</vt:lpstr>
      <vt:lpstr>Reference Point for UE Timing Measurements</vt:lpstr>
      <vt:lpstr>Reference Point for gNB Timing Measurements</vt:lpstr>
      <vt:lpstr>PRS configurations for RSTD measurement requirements</vt:lpstr>
      <vt:lpstr>RSTD measurement period</vt:lpstr>
      <vt:lpstr>Intra-, inter-frequency RSTD definition</vt:lpstr>
      <vt:lpstr>Need for gaps for RSTD measurements</vt:lpstr>
      <vt:lpstr>Reporting criteria for RSTD measurement</vt:lpstr>
      <vt:lpstr>Scheduling restriction under PRS based measurement</vt:lpstr>
      <vt:lpstr>gNB measurements</vt:lpstr>
      <vt:lpstr>RSTD measurement under cell change</vt:lpstr>
      <vt:lpstr>PRS configurations for PRS-RSRP measurement requirement</vt:lpstr>
      <vt:lpstr>Serving/reference cell side condition for PRS-RSRP</vt:lpstr>
      <vt:lpstr>PRS-RSRP measurement period</vt:lpstr>
      <vt:lpstr>PRS-RSRP report mapping</vt:lpstr>
      <vt:lpstr>UE Rx-Tx time difference measurement period</vt:lpstr>
      <vt:lpstr>Side conditions for UE Rx-Tx time difference</vt:lpstr>
      <vt:lpstr>UE Rx-Tx time difference measurement under cell change</vt:lpstr>
      <vt:lpstr>Impact of PRS based measurements on HO</vt:lpstr>
      <vt:lpstr>Impact of PRS based measurements on UE timing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2018-01-12T05:29:14Z</dcterms:created>
  <dcterms:modified xsi:type="dcterms:W3CDTF">2019-11-22T05:15:50Z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a67f46ce-e1a2-40a7-b4ad-580eff7a7b8b</vt:lpwstr>
  </property>
  <property fmtid="{D5CDD505-2E9C-101B-9397-08002B2CF9AE}" pid="3" name="CTP_TimeStamp">
    <vt:lpwstr>2018-01-25 22:59:37Z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NewReviewCycle">
    <vt:lpwstr/>
  </property>
  <property fmtid="{D5CDD505-2E9C-101B-9397-08002B2CF9AE}" pid="9" name="_2015_ms_pID_725343">
    <vt:lpwstr>(2)ZEyeJZvUEBWb9MaZPNmsae/RxvV3+jll6hbCZD1FyT8hsRDPFktg+sGQuXzgM0H0sXz7iihy
WXn0FsQHodcKO2QJzoVmm5N6JCtMS7PucnnNjDHZQsNXR7JVZNJVg1RmkeBOz3vB3BNc7CzQ
ZwsKdVzgGW3ZO1J01YnIE8kLgOZXQ/Y3HjqpGFJAmNq9eWrNX9BesZkvomNX1RnibIVQAaIj
uBQ0hsq81Ni01mrx8M</vt:lpwstr>
  </property>
  <property fmtid="{D5CDD505-2E9C-101B-9397-08002B2CF9AE}" pid="10" name="_2015_ms_pID_7253431">
    <vt:lpwstr>wkzFledQv7Dl2HBlSBn2dWHhjZXfM/zPACW4gQL+T4s5KGXfYuqyoJ
rcsDsfW0WVkQsBSQ/BapotpM9vFdChpgOhQg/RN3CmDqkhtBYwJya4r67dzFbIKhvakwVJV3
Bc7HhSJ6aBk9oJ1JxPzOUpbkxnPQG3oJdECiDejlbx1sBfTwiveaxr5z9xU04dSL1nISjSjt
hfh2wnNZ0pq41l2S</vt:lpwstr>
  </property>
  <property fmtid="{D5CDD505-2E9C-101B-9397-08002B2CF9AE}" pid="11" name="_AdHocReviewCycleID">
    <vt:i4>-1770393099</vt:i4>
  </property>
</Properties>
</file>