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1" r:id="rId5"/>
    <p:sldId id="262" r:id="rId6"/>
    <p:sldId id="259" r:id="rId7"/>
    <p:sldId id="26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97" d="100"/>
          <a:sy n="97" d="100"/>
        </p:scale>
        <p:origin x="57" y="69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1122363"/>
            <a:ext cx="10320528" cy="2387600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FR1 UE RF requirement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8942493" y="254677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R4-1915417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8440" y="-28284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93</a:t>
            </a:r>
            <a:endParaRPr lang="en-US" b="1" dirty="0"/>
          </a:p>
          <a:p>
            <a:r>
              <a:rPr lang="en-US" b="1" dirty="0" smtClean="0"/>
              <a:t>Nov 18</a:t>
            </a:r>
            <a:r>
              <a:rPr lang="en-US" b="1" baseline="30000" dirty="0" smtClean="0"/>
              <a:t>th</a:t>
            </a:r>
            <a:r>
              <a:rPr lang="en-US" b="1" dirty="0" smtClean="0"/>
              <a:t> </a:t>
            </a:r>
            <a:r>
              <a:rPr lang="en-US" b="1" dirty="0"/>
              <a:t>– </a:t>
            </a:r>
            <a:r>
              <a:rPr lang="en-US" b="1" dirty="0" smtClean="0"/>
              <a:t>22</a:t>
            </a:r>
            <a:r>
              <a:rPr lang="en-US" b="1" baseline="30000" dirty="0" smtClean="0"/>
              <a:t>th</a:t>
            </a:r>
            <a:r>
              <a:rPr lang="en-US" b="1" dirty="0"/>
              <a:t>, 2019</a:t>
            </a:r>
          </a:p>
          <a:p>
            <a:r>
              <a:rPr lang="en-US" b="1" dirty="0" smtClean="0"/>
              <a:t>Reno, USA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" y="81661"/>
            <a:ext cx="10515600" cy="686435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880" y="914400"/>
            <a:ext cx="115671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b="1" dirty="0" smtClean="0"/>
              <a:t>Topics discussed in RAN4 #93 meeting:</a:t>
            </a:r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ACLR measurement bandwidth for intra-band contiguous UL CA based on the agreements in the last meeting: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ACLR MBW=</a:t>
            </a:r>
            <a:r>
              <a:rPr lang="en-GB" altLang="zh-CN" sz="2400" dirty="0"/>
              <a:t> </a:t>
            </a:r>
            <a:r>
              <a:rPr lang="en-GB" altLang="zh-CN" sz="2400" dirty="0" err="1"/>
              <a:t>BW</a:t>
            </a:r>
            <a:r>
              <a:rPr lang="en-GB" altLang="zh-CN" sz="2400" baseline="-25000" dirty="0" err="1"/>
              <a:t>Channel_CA</a:t>
            </a:r>
            <a:r>
              <a:rPr lang="en-GB" altLang="zh-CN" sz="2400" dirty="0"/>
              <a:t> – 2*max(GB(low),GB(high</a:t>
            </a:r>
            <a:r>
              <a:rPr lang="en-GB" altLang="zh-CN" sz="2400" dirty="0" smtClean="0"/>
              <a:t>)), where the SCS adopts </a:t>
            </a:r>
            <a:r>
              <a:rPr lang="en-US" altLang="zh-CN" sz="2400" dirty="0"/>
              <a:t>common largest </a:t>
            </a:r>
            <a:r>
              <a:rPr lang="en-US" altLang="zh-CN" sz="2400" dirty="0" smtClean="0"/>
              <a:t>SCS between CCs</a:t>
            </a:r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Initial MPR simulation/measurement results for intra-band contiguous UL CA are provided by companies, the inner/outer RB allocation definition and MPR simulation assumption are also discussed.</a:t>
            </a:r>
          </a:p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For intra-band NC UL CA, the impact on ACLR caused by image falling in the gap is raised.</a:t>
            </a:r>
          </a:p>
        </p:txBody>
      </p:sp>
    </p:spTree>
    <p:extLst>
      <p:ext uri="{BB962C8B-B14F-4D97-AF65-F5344CB8AC3E}">
        <p14:creationId xmlns:p14="http://schemas.microsoft.com/office/powerpoint/2010/main" val="292895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228" y="5897"/>
            <a:ext cx="10515600" cy="649859"/>
          </a:xfrm>
        </p:spPr>
        <p:txBody>
          <a:bodyPr>
            <a:normAutofit/>
          </a:bodyPr>
          <a:lstStyle/>
          <a:p>
            <a:r>
              <a:rPr lang="en-US" altLang="zh-CN" sz="3600" b="1" dirty="0" smtClean="0"/>
              <a:t>WF on ACLR MBW </a:t>
            </a:r>
            <a:endParaRPr lang="zh-CN" altLang="en-US" sz="36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81733" y="813118"/>
            <a:ext cx="1195396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hangingPunct="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000" b="1" dirty="0" smtClean="0"/>
              <a:t>Agreement from the last meeting: </a:t>
            </a:r>
            <a:r>
              <a:rPr lang="en-US" altLang="zh-CN" sz="2000" dirty="0" smtClean="0"/>
              <a:t>ACLR MBW as </a:t>
            </a:r>
            <a:r>
              <a:rPr lang="en-GB" altLang="zh-CN" sz="2000" dirty="0" err="1" smtClean="0"/>
              <a:t>BW</a:t>
            </a:r>
            <a:r>
              <a:rPr lang="en-GB" altLang="zh-CN" sz="2000" baseline="-25000" dirty="0" err="1" smtClean="0"/>
              <a:t>Channel_CA</a:t>
            </a:r>
            <a:r>
              <a:rPr lang="en-GB" altLang="zh-CN" sz="2000" dirty="0" smtClean="0"/>
              <a:t> </a:t>
            </a:r>
            <a:r>
              <a:rPr lang="en-GB" altLang="zh-CN" sz="2000" dirty="0"/>
              <a:t>– 2*max(GB(low),GB(high)) for both wanted and </a:t>
            </a:r>
            <a:r>
              <a:rPr lang="en-GB" altLang="zh-CN" sz="2000" dirty="0" smtClean="0"/>
              <a:t>adjacent. </a:t>
            </a:r>
          </a:p>
          <a:p>
            <a:pPr marL="285750" indent="-285750" hangingPunct="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GB" altLang="zh-CN" sz="2000" dirty="0" smtClean="0"/>
              <a:t>How to adopt the SCS for each CC when calculating the MBW: </a:t>
            </a:r>
            <a:r>
              <a:rPr lang="en-GB" altLang="zh-CN" sz="2000" dirty="0" smtClean="0">
                <a:solidFill>
                  <a:srgbClr val="FF0000"/>
                </a:solidFill>
              </a:rPr>
              <a:t>the text on selecting  guard-bands in 38.101-1 section 5.3A.3 is clear and should not be changed in the CR and should be used for measurement bandwidth </a:t>
            </a:r>
            <a:r>
              <a:rPr lang="en-GB" altLang="zh-CN" sz="2000" dirty="0" smtClean="0">
                <a:solidFill>
                  <a:srgbClr val="FF0000"/>
                </a:solidFill>
              </a:rPr>
              <a:t>definition </a:t>
            </a:r>
            <a:r>
              <a:rPr lang="en-GB" altLang="zh-CN" sz="2000" dirty="0" smtClean="0">
                <a:solidFill>
                  <a:schemeClr val="accent4">
                    <a:lumMod val="75000"/>
                  </a:schemeClr>
                </a:solidFill>
              </a:rPr>
              <a:t>for single numerology</a:t>
            </a:r>
            <a:r>
              <a:rPr lang="en-GB" altLang="zh-CN" sz="2000" dirty="0" smtClean="0">
                <a:solidFill>
                  <a:srgbClr val="FF0000"/>
                </a:solidFill>
              </a:rPr>
              <a:t>. </a:t>
            </a:r>
            <a:r>
              <a:rPr lang="en-US" altLang="zh-CN" sz="2000" strike="sngStrike" dirty="0" smtClean="0">
                <a:solidFill>
                  <a:srgbClr val="7030A0"/>
                </a:solidFill>
              </a:rPr>
              <a:t>//</a:t>
            </a:r>
            <a:r>
              <a:rPr lang="en-US" altLang="zh-CN" sz="2000" strike="sngStrike" dirty="0" smtClean="0">
                <a:solidFill>
                  <a:srgbClr val="7030A0"/>
                </a:solidFill>
              </a:rPr>
              <a:t>The problem is for mixed numerology case, CC1 may configured with mixed numerology, then </a:t>
            </a:r>
            <a:r>
              <a:rPr lang="en-US" altLang="zh-CN" sz="2000" strike="sngStrike" dirty="0" err="1" smtClean="0">
                <a:solidFill>
                  <a:srgbClr val="7030A0"/>
                </a:solidFill>
              </a:rPr>
              <a:t>cwhich</a:t>
            </a:r>
            <a:r>
              <a:rPr lang="en-US" altLang="zh-CN" sz="2000" strike="sngStrike" dirty="0" smtClean="0">
                <a:solidFill>
                  <a:srgbClr val="7030A0"/>
                </a:solidFill>
              </a:rPr>
              <a:t> </a:t>
            </a:r>
            <a:r>
              <a:rPr lang="en-US" altLang="zh-CN" sz="2000" strike="sngStrike" dirty="0" smtClean="0">
                <a:solidFill>
                  <a:srgbClr val="7030A0"/>
                </a:solidFill>
              </a:rPr>
              <a:t>SCS shall be used? </a:t>
            </a:r>
            <a:endParaRPr lang="en-US" altLang="zh-CN" sz="2000" strike="sngStrike" dirty="0" smtClean="0">
              <a:solidFill>
                <a:srgbClr val="7030A0"/>
              </a:solidFill>
            </a:endParaRPr>
          </a:p>
          <a:p>
            <a:pPr marL="285750" indent="-285750" hangingPunct="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GB" altLang="zh-CN" sz="2000" dirty="0" smtClean="0">
                <a:solidFill>
                  <a:srgbClr val="7030A0"/>
                </a:solidFill>
              </a:rPr>
              <a:t>For mixed numerologies, companies are encouraged to verify whether the  principle is workable</a:t>
            </a:r>
            <a:endParaRPr lang="en-GB" altLang="zh-CN" sz="2000" dirty="0">
              <a:solidFill>
                <a:srgbClr val="7030A0"/>
              </a:solidFill>
            </a:endParaRPr>
          </a:p>
          <a:p>
            <a:pPr marL="285750" indent="-285750" hangingPunct="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GB" altLang="zh-CN" sz="2000" strike="sngStrike" dirty="0" smtClean="0">
                <a:solidFill>
                  <a:srgbClr val="FF0000"/>
                </a:solidFill>
              </a:rPr>
              <a:t>The </a:t>
            </a:r>
            <a:r>
              <a:rPr lang="en-GB" altLang="zh-CN" sz="2000" strike="sngStrike" dirty="0" smtClean="0">
                <a:solidFill>
                  <a:srgbClr val="FF0000"/>
                </a:solidFill>
              </a:rPr>
              <a:t>SCS for each CC use the common largest μ value used among the subcarrier spacing configurations supported in the operating band for both of the channel bandwidths according to Table 5.3.5-1 in TS 38.101-1</a:t>
            </a:r>
            <a:r>
              <a:rPr lang="en-GB" altLang="zh-CN" sz="2000" dirty="0" smtClean="0"/>
              <a:t>. E.g.  For CA </a:t>
            </a:r>
            <a:r>
              <a:rPr lang="en-GB" altLang="zh-CN" sz="2000" dirty="0" err="1" smtClean="0"/>
              <a:t>nX-nY</a:t>
            </a:r>
            <a:r>
              <a:rPr lang="en-GB" altLang="zh-CN" sz="2000" dirty="0" smtClean="0"/>
              <a:t> 5MHz+20MHz combination, the common largest SCS between CCs is 15kHz. Then 15kHz for both CC is adopted for calculating the MBW</a:t>
            </a:r>
            <a:r>
              <a:rPr lang="en-GB" altLang="zh-CN" sz="2000" dirty="0" smtClean="0"/>
              <a:t>.</a:t>
            </a:r>
          </a:p>
          <a:p>
            <a:pPr marL="742950" lvl="1" indent="-285750" hangingPunct="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000" dirty="0" smtClean="0">
                <a:solidFill>
                  <a:srgbClr val="C00000"/>
                </a:solidFill>
              </a:rPr>
              <a:t>Other examples are not precluded</a:t>
            </a:r>
            <a:endParaRPr lang="zh-CN" altLang="zh-CN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392" y="136525"/>
            <a:ext cx="10515600" cy="649859"/>
          </a:xfrm>
        </p:spPr>
        <p:txBody>
          <a:bodyPr>
            <a:normAutofit/>
          </a:bodyPr>
          <a:lstStyle/>
          <a:p>
            <a:r>
              <a:rPr lang="en-US" altLang="zh-CN" sz="3600" b="1" dirty="0" smtClean="0"/>
              <a:t>WF on inner and outer RB allocation</a:t>
            </a:r>
            <a:endParaRPr lang="zh-CN" altLang="en-US" sz="36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363052" y="786384"/>
            <a:ext cx="11757803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1600" b="1" dirty="0" smtClean="0"/>
              <a:t>PA configuration assumption :</a:t>
            </a:r>
            <a:r>
              <a:rPr lang="en-US" altLang="zh-CN" sz="1600" dirty="0" smtClean="0"/>
              <a:t> 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Intra-band contiguous UL CA: 1 PA for aggregated channel bandwidth ≤200MHz.  </a:t>
            </a:r>
          </a:p>
          <a:p>
            <a:pPr marL="1200150" lvl="2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FFS for &gt;100MHz  if 1PA </a:t>
            </a:r>
            <a:r>
              <a:rPr lang="en-US" altLang="zh-CN" sz="1600" strike="sngStrike" dirty="0" smtClean="0">
                <a:solidFill>
                  <a:srgbClr val="7030A0"/>
                </a:solidFill>
              </a:rPr>
              <a:t>with</a:t>
            </a:r>
            <a:r>
              <a:rPr lang="en-US" altLang="zh-CN" sz="1600" dirty="0" smtClean="0">
                <a:solidFill>
                  <a:srgbClr val="FF0000"/>
                </a:solidFill>
              </a:rPr>
              <a:t> need additional </a:t>
            </a:r>
            <a:r>
              <a:rPr lang="en-US" altLang="zh-CN" sz="1600" dirty="0" smtClean="0">
                <a:solidFill>
                  <a:srgbClr val="FF0000"/>
                </a:solidFill>
              </a:rPr>
              <a:t>MPR</a:t>
            </a:r>
            <a:r>
              <a:rPr lang="en-US" altLang="zh-CN" sz="1600" dirty="0" smtClean="0">
                <a:solidFill>
                  <a:srgbClr val="7030A0"/>
                </a:solidFill>
              </a:rPr>
              <a:t>  </a:t>
            </a:r>
            <a:endParaRPr lang="en-US" altLang="zh-CN" sz="1600" dirty="0" smtClean="0">
              <a:solidFill>
                <a:srgbClr val="7030A0"/>
              </a:solidFill>
            </a:endParaRP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Intra-band non-contiguous UL CA: depends on the largest gap between 2CC </a:t>
            </a:r>
            <a:r>
              <a:rPr lang="en-US" altLang="zh-CN" sz="1600" dirty="0" smtClean="0">
                <a:solidFill>
                  <a:srgbClr val="FF0000"/>
                </a:solidFill>
              </a:rPr>
              <a:t>and aggregated CC BW </a:t>
            </a:r>
            <a:r>
              <a:rPr lang="en-US" altLang="zh-CN" sz="1600" dirty="0" smtClean="0"/>
              <a:t>, FFS</a:t>
            </a:r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1600" b="1" dirty="0" smtClean="0"/>
              <a:t>Inner and outer RB allocation for intra-band UL contiguous CA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 smtClean="0"/>
              <a:t>For contiguous RB allocations: </a:t>
            </a:r>
            <a:r>
              <a:rPr lang="en-US" altLang="zh-CN" sz="1600" strike="sngStrike" dirty="0" smtClean="0">
                <a:solidFill>
                  <a:srgbClr val="FF0000"/>
                </a:solidFill>
              </a:rPr>
              <a:t>Equations have to work for different SCS, </a:t>
            </a:r>
          </a:p>
          <a:p>
            <a:pPr marL="1200150" lvl="2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1600" dirty="0" smtClean="0">
                <a:solidFill>
                  <a:srgbClr val="7030A0"/>
                </a:solidFill>
              </a:rPr>
              <a:t>[Aggregated </a:t>
            </a:r>
            <a:r>
              <a:rPr lang="en-GB" altLang="zh-CN" sz="1600" dirty="0">
                <a:solidFill>
                  <a:srgbClr val="7030A0"/>
                </a:solidFill>
              </a:rPr>
              <a:t>channel bandwidth≤</a:t>
            </a:r>
            <a:r>
              <a:rPr lang="en-GB" altLang="zh-CN" sz="1600" dirty="0" smtClean="0">
                <a:solidFill>
                  <a:srgbClr val="7030A0"/>
                </a:solidFill>
              </a:rPr>
              <a:t>100MHz]</a:t>
            </a:r>
            <a:r>
              <a:rPr lang="en-US" altLang="zh-CN" sz="1600" dirty="0" smtClean="0">
                <a:solidFill>
                  <a:srgbClr val="7030A0"/>
                </a:solidFill>
              </a:rPr>
              <a:t>: </a:t>
            </a:r>
            <a:r>
              <a:rPr lang="en-US" altLang="zh-CN" sz="1600" dirty="0" smtClean="0">
                <a:solidFill>
                  <a:srgbClr val="FF0000"/>
                </a:solidFill>
              </a:rPr>
              <a:t>Inner </a:t>
            </a:r>
            <a:r>
              <a:rPr lang="en-US" altLang="zh-CN" sz="1600" dirty="0" smtClean="0">
                <a:solidFill>
                  <a:srgbClr val="7030A0"/>
                </a:solidFill>
              </a:rPr>
              <a:t>RB allocation is defined </a:t>
            </a:r>
            <a:r>
              <a:rPr lang="en-US" altLang="zh-CN" sz="1600" dirty="0" smtClean="0">
                <a:solidFill>
                  <a:srgbClr val="FF0000"/>
                </a:solidFill>
              </a:rPr>
              <a:t>according to 1CC inner and be up to </a:t>
            </a:r>
            <a:r>
              <a:rPr lang="en-GB" altLang="zh-CN" sz="1600" dirty="0" smtClean="0">
                <a:solidFill>
                  <a:srgbClr val="FF0000"/>
                </a:solidFill>
              </a:rPr>
              <a:t>Floor(1/2N</a:t>
            </a:r>
            <a:r>
              <a:rPr lang="en-GB" altLang="zh-CN" sz="1600" baseline="-25000" dirty="0" smtClean="0">
                <a:solidFill>
                  <a:srgbClr val="FF0000"/>
                </a:solidFill>
              </a:rPr>
              <a:t>RB,agg</a:t>
            </a:r>
            <a:r>
              <a:rPr lang="en-GB" altLang="zh-CN" sz="1600" dirty="0" smtClean="0">
                <a:solidFill>
                  <a:srgbClr val="FF0000"/>
                </a:solidFill>
              </a:rPr>
              <a:t>) </a:t>
            </a:r>
          </a:p>
          <a:p>
            <a:pPr marL="1200150" lvl="2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1600" dirty="0" smtClean="0">
                <a:solidFill>
                  <a:srgbClr val="7030A0"/>
                </a:solidFill>
              </a:rPr>
              <a:t>[Aggregated</a:t>
            </a:r>
            <a:r>
              <a:rPr lang="en-GB" altLang="zh-CN" sz="1600" strike="sngStrike" dirty="0" smtClean="0">
                <a:solidFill>
                  <a:srgbClr val="7030A0"/>
                </a:solidFill>
              </a:rPr>
              <a:t> </a:t>
            </a:r>
            <a:r>
              <a:rPr lang="en-GB" altLang="zh-CN" sz="1600" dirty="0">
                <a:solidFill>
                  <a:srgbClr val="7030A0"/>
                </a:solidFill>
              </a:rPr>
              <a:t>channel</a:t>
            </a:r>
            <a:r>
              <a:rPr lang="en-GB" altLang="zh-CN" sz="1600" strike="sngStrike" dirty="0">
                <a:solidFill>
                  <a:srgbClr val="7030A0"/>
                </a:solidFill>
              </a:rPr>
              <a:t> </a:t>
            </a:r>
            <a:r>
              <a:rPr lang="en-GB" altLang="zh-CN" sz="1600" dirty="0" smtClean="0">
                <a:solidFill>
                  <a:srgbClr val="7030A0"/>
                </a:solidFill>
              </a:rPr>
              <a:t>bandwidth&gt;100MHz]:  </a:t>
            </a:r>
            <a:endParaRPr lang="en-GB" altLang="zh-CN" sz="1600" dirty="0" smtClean="0">
              <a:solidFill>
                <a:srgbClr val="7030A0"/>
              </a:solidFill>
            </a:endParaRPr>
          </a:p>
          <a:p>
            <a:pPr marL="1657350" lvl="3" indent="-28575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n-US" altLang="zh-CN" sz="1600" i="1" dirty="0" smtClean="0"/>
              <a:t>for </a:t>
            </a:r>
            <a:r>
              <a:rPr lang="en-US" altLang="zh-CN" sz="1600" i="1" dirty="0" err="1" smtClean="0"/>
              <a:t>RBstart,low</a:t>
            </a:r>
            <a:r>
              <a:rPr lang="en-US" altLang="zh-CN" sz="1600" i="1" dirty="0" smtClean="0"/>
              <a:t>=max(1,N</a:t>
            </a:r>
            <a:r>
              <a:rPr lang="en-US" altLang="zh-CN" sz="1600" i="1" baseline="-25000" dirty="0" smtClean="0"/>
              <a:t>RB_alloc</a:t>
            </a:r>
            <a:r>
              <a:rPr lang="en-US" altLang="zh-CN" sz="1600" i="1" dirty="0" smtClean="0"/>
              <a:t>), </a:t>
            </a:r>
            <a:r>
              <a:rPr lang="en-GB" altLang="zh-CN" sz="1600" i="1" dirty="0" err="1" smtClean="0"/>
              <a:t>RB</a:t>
            </a:r>
            <a:r>
              <a:rPr lang="en-GB" altLang="zh-CN" sz="1600" i="1" baseline="-25000" dirty="0" err="1" smtClean="0"/>
              <a:t>Start,High</a:t>
            </a:r>
            <a:r>
              <a:rPr lang="en-GB" altLang="zh-CN" sz="1600" i="1" dirty="0" smtClean="0"/>
              <a:t> = </a:t>
            </a:r>
            <a:r>
              <a:rPr lang="en-GB" altLang="zh-CN" sz="1600" i="1" dirty="0" err="1" smtClean="0"/>
              <a:t>N</a:t>
            </a:r>
            <a:r>
              <a:rPr lang="en-GB" altLang="zh-CN" sz="1600" i="1" baseline="-25000" dirty="0" err="1" smtClean="0"/>
              <a:t>RB,agg</a:t>
            </a:r>
            <a:r>
              <a:rPr lang="en-GB" altLang="zh-CN" sz="1600" i="1" dirty="0" smtClean="0"/>
              <a:t> – </a:t>
            </a:r>
            <a:r>
              <a:rPr lang="en-GB" altLang="zh-CN" sz="1600" i="1" dirty="0" err="1" smtClean="0"/>
              <a:t>RB</a:t>
            </a:r>
            <a:r>
              <a:rPr lang="en-GB" altLang="zh-CN" sz="1600" i="1" baseline="-25000" dirty="0" err="1" smtClean="0"/>
              <a:t>Start,Low</a:t>
            </a:r>
            <a:r>
              <a:rPr lang="en-GB" altLang="zh-CN" sz="1600" i="1" dirty="0" smtClean="0"/>
              <a:t> –</a:t>
            </a:r>
            <a:r>
              <a:rPr lang="en-US" altLang="zh-CN" sz="1600" i="1" dirty="0" err="1" smtClean="0"/>
              <a:t>N</a:t>
            </a:r>
            <a:r>
              <a:rPr lang="en-US" altLang="zh-CN" sz="1600" i="1" baseline="-25000" dirty="0" err="1" smtClean="0"/>
              <a:t>RB_alloc</a:t>
            </a:r>
            <a:r>
              <a:rPr lang="en-US" altLang="zh-CN" sz="1600" i="1" dirty="0" smtClean="0"/>
              <a:t> </a:t>
            </a:r>
          </a:p>
          <a:p>
            <a:pPr lvl="2">
              <a:lnSpc>
                <a:spcPct val="125000"/>
              </a:lnSpc>
            </a:pPr>
            <a:r>
              <a:rPr lang="en-GB" altLang="zh-CN" sz="1600" i="1" dirty="0" smtClean="0"/>
              <a:t>   Inner RB allocation is defined as </a:t>
            </a:r>
            <a:r>
              <a:rPr lang="en-GB" altLang="zh-CN" sz="1600" i="1" dirty="0" err="1" smtClean="0"/>
              <a:t>RB</a:t>
            </a:r>
            <a:r>
              <a:rPr lang="en-GB" altLang="zh-CN" sz="1600" i="1" baseline="-25000" dirty="0" err="1" smtClean="0"/>
              <a:t>Start,Low</a:t>
            </a:r>
            <a:r>
              <a:rPr lang="en-GB" altLang="zh-CN" sz="1600" i="1" dirty="0" smtClean="0"/>
              <a:t> </a:t>
            </a:r>
            <a:r>
              <a:rPr lang="en-GB" altLang="zh-CN" sz="1600" i="1" dirty="0"/>
              <a:t>≤ </a:t>
            </a:r>
            <a:r>
              <a:rPr lang="en-GB" altLang="zh-CN" sz="1600" i="1" dirty="0" err="1"/>
              <a:t>RB</a:t>
            </a:r>
            <a:r>
              <a:rPr lang="en-GB" altLang="zh-CN" sz="1600" i="1" baseline="-25000" dirty="0" err="1"/>
              <a:t>Start</a:t>
            </a:r>
            <a:r>
              <a:rPr lang="en-GB" altLang="zh-CN" sz="1600" i="1" dirty="0"/>
              <a:t> ≤ </a:t>
            </a:r>
            <a:r>
              <a:rPr lang="en-GB" altLang="zh-CN" sz="1600" i="1" dirty="0" err="1"/>
              <a:t>RB</a:t>
            </a:r>
            <a:r>
              <a:rPr lang="en-GB" altLang="zh-CN" sz="1600" i="1" baseline="-25000" dirty="0" err="1"/>
              <a:t>Start,High</a:t>
            </a:r>
            <a:r>
              <a:rPr lang="en-US" altLang="zh-CN" sz="1600" i="1" dirty="0" smtClean="0"/>
              <a:t>, and </a:t>
            </a:r>
            <a:r>
              <a:rPr lang="en-GB" altLang="zh-CN" sz="1600" i="1" dirty="0" err="1"/>
              <a:t>N</a:t>
            </a:r>
            <a:r>
              <a:rPr lang="en-GB" altLang="zh-CN" sz="1600" i="1" baseline="-25000" dirty="0" err="1"/>
              <a:t>RB_alloc</a:t>
            </a:r>
            <a:r>
              <a:rPr lang="zh-CN" altLang="zh-CN" sz="1600" i="1" dirty="0" smtClean="0"/>
              <a:t>≤</a:t>
            </a:r>
            <a:r>
              <a:rPr lang="en-GB" altLang="zh-CN" sz="1600" i="1" dirty="0" smtClean="0"/>
              <a:t>Floor[(1/3N</a:t>
            </a:r>
            <a:r>
              <a:rPr lang="en-GB" altLang="zh-CN" sz="1600" i="1" baseline="-25000" dirty="0" smtClean="0"/>
              <a:t>RB,agg</a:t>
            </a:r>
            <a:r>
              <a:rPr lang="en-GB" altLang="zh-CN" sz="1600" i="1" dirty="0" smtClean="0"/>
              <a:t>) </a:t>
            </a:r>
            <a:r>
              <a:rPr lang="en-GB" altLang="zh-CN" sz="1600" i="1" dirty="0" smtClean="0"/>
              <a:t>]</a:t>
            </a:r>
            <a:endParaRPr lang="en-GB" altLang="zh-CN" sz="1600" i="1" dirty="0" smtClean="0"/>
          </a:p>
          <a:p>
            <a:pPr marL="1657350" lvl="3" indent="-28575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n-GB" altLang="zh-CN" sz="1600" i="1" dirty="0" smtClean="0">
                <a:solidFill>
                  <a:srgbClr val="7030A0"/>
                </a:solidFill>
              </a:rPr>
              <a:t>The above equations assumes the same SCS between CCs, further work needs for different SCS 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1600" b="1" dirty="0" smtClean="0"/>
              <a:t>For non-contiguous RB allocations:</a:t>
            </a:r>
          </a:p>
          <a:p>
            <a:pPr marL="1200150" lvl="2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cs typeface="等线" panose="02010600030101010101" pitchFamily="2" charset="-122"/>
              </a:rPr>
              <a:t>Inner/outer defined in terms of where IMD3 </a:t>
            </a:r>
            <a:r>
              <a:rPr lang="en-GB" altLang="zh-CN" sz="1600" dirty="0" smtClean="0">
                <a:cs typeface="等线" panose="02010600030101010101" pitchFamily="2" charset="-122"/>
              </a:rPr>
              <a:t>falls</a:t>
            </a:r>
          </a:p>
          <a:p>
            <a:pPr marL="1200150" lvl="2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1600" dirty="0" smtClean="0">
                <a:cs typeface="等线" panose="02010600030101010101" pitchFamily="2" charset="-122"/>
              </a:rPr>
              <a:t>Inner allocations are such that IMD3 fall within the 2 CC aggregated channel BW</a:t>
            </a:r>
          </a:p>
          <a:p>
            <a:pPr marL="1200150" lvl="2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Outer allocation </a:t>
            </a:r>
            <a:r>
              <a:rPr lang="en-GB" altLang="zh-CN" sz="1600" dirty="0">
                <a:cs typeface="等线" panose="02010600030101010101" pitchFamily="2" charset="-122"/>
              </a:rPr>
              <a:t>has at least 1 IMD3 falling in the adjacent aggregated </a:t>
            </a:r>
            <a:r>
              <a:rPr lang="en-GB" altLang="zh-CN" sz="1600" dirty="0" smtClean="0">
                <a:cs typeface="等线" panose="02010600030101010101" pitchFamily="2" charset="-122"/>
              </a:rPr>
              <a:t>channel BW, it can be further classified into:</a:t>
            </a:r>
          </a:p>
          <a:p>
            <a:pPr marL="1657350" lvl="3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1600" dirty="0" smtClean="0">
                <a:cs typeface="等线" panose="02010600030101010101" pitchFamily="2" charset="-122"/>
              </a:rPr>
              <a:t>Outer allocation 1: </a:t>
            </a:r>
            <a:r>
              <a:rPr lang="fr-FR" altLang="zh-CN" sz="1600" i="1" dirty="0"/>
              <a:t>there is </a:t>
            </a:r>
            <a:r>
              <a:rPr lang="fr-FR" altLang="zh-CN" sz="1600" i="1" dirty="0" smtClean="0"/>
              <a:t>at least 1 IM5 </a:t>
            </a:r>
            <a:r>
              <a:rPr lang="fr-FR" altLang="zh-CN" sz="1600" i="1" dirty="0"/>
              <a:t>falls in the -30dBm/MHz SE range, and IM3 falls in the -13dBm SEM </a:t>
            </a:r>
            <a:r>
              <a:rPr lang="fr-FR" altLang="zh-CN" sz="1600" i="1" dirty="0" smtClean="0"/>
              <a:t>range, </a:t>
            </a:r>
            <a:r>
              <a:rPr lang="en-GB" altLang="zh-CN" sz="1600" dirty="0" smtClean="0">
                <a:cs typeface="等线" panose="02010600030101010101" pitchFamily="2" charset="-122"/>
              </a:rPr>
              <a:t> Outer allocation 2: other outer allocation cases</a:t>
            </a:r>
          </a:p>
          <a:p>
            <a:pPr marL="1657350" lvl="3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1600" dirty="0" smtClean="0">
                <a:solidFill>
                  <a:srgbClr val="FF0000"/>
                </a:solidFill>
              </a:rPr>
              <a:t>Can group outer 1 and outer 2 to simplify: </a:t>
            </a:r>
            <a:r>
              <a:rPr lang="en-GB" altLang="zh-CN" sz="1600" dirty="0" smtClean="0">
                <a:solidFill>
                  <a:srgbClr val="7030A0"/>
                </a:solidFill>
              </a:rPr>
              <a:t>depends on the simulation/measurement results </a:t>
            </a:r>
            <a:endParaRPr lang="en-GB" altLang="zh-CN" sz="1600" dirty="0" smtClean="0">
              <a:solidFill>
                <a:srgbClr val="7030A0"/>
              </a:solidFill>
            </a:endParaRP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rgbClr val="7030A0"/>
                </a:solidFill>
              </a:rPr>
              <a:t>Other methods are not excluded</a:t>
            </a:r>
            <a:endParaRPr lang="en-US" altLang="zh-CN" sz="1600" dirty="0" smtClean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84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836" y="20069"/>
            <a:ext cx="10515600" cy="808067"/>
          </a:xfrm>
        </p:spPr>
        <p:txBody>
          <a:bodyPr>
            <a:normAutofit/>
          </a:bodyPr>
          <a:lstStyle/>
          <a:p>
            <a:r>
              <a:rPr lang="en-US" altLang="zh-CN" sz="4000" b="1" dirty="0" smtClean="0"/>
              <a:t>WF on the format on intra-band UL CA MPR </a:t>
            </a:r>
            <a:endParaRPr lang="zh-CN" altLang="en-US" sz="40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814750"/>
              </p:ext>
            </p:extLst>
          </p:nvPr>
        </p:nvGraphicFramePr>
        <p:xfrm>
          <a:off x="740468" y="1537162"/>
          <a:ext cx="6747258" cy="233193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86472"/>
                <a:gridCol w="1686472"/>
                <a:gridCol w="1687157"/>
                <a:gridCol w="1687157"/>
              </a:tblGrid>
              <a:tr h="211994">
                <a:tc rowSpan="2"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Modulation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MPR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1994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inner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outer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1994">
                <a:tc rowSpan="5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Pi/2 BPSK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19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19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16QAM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19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64QAM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19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256QAM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1994">
                <a:tc rowSpan="4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CP-OFDM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19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16QAM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19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64QAM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19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256QAM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73408" y="1195826"/>
            <a:ext cx="348159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Table 1 Contiguous allocation MPR format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133729"/>
              </p:ext>
            </p:extLst>
          </p:nvPr>
        </p:nvGraphicFramePr>
        <p:xfrm>
          <a:off x="222885" y="4330244"/>
          <a:ext cx="7825740" cy="23469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64640"/>
                <a:gridCol w="1565275"/>
                <a:gridCol w="1565275"/>
                <a:gridCol w="1565275"/>
                <a:gridCol w="1565275"/>
              </a:tblGrid>
              <a:tr h="0">
                <a:tc rowSpan="2"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Modulation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MPR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2075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inner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Outer1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Outer2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rowSpan="5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Pi/2 BPSK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QPSK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64QAM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256QAM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rowSpan="4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CP-OFDM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QPSK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64QAM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256QAM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785993" y="3904014"/>
            <a:ext cx="38599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Table 2 Non-Contiguous allocation MPR format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11" y="672855"/>
            <a:ext cx="10886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 smtClean="0"/>
              <a:t>The format for intra-band UL CA MPR is defined as in Table 1 and Table 2.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7030A0"/>
                </a:solidFill>
              </a:rPr>
              <a:t>Outer 1 and outer 2 could be grouped which depends on the simulation/measurement results.</a:t>
            </a:r>
            <a:endParaRPr lang="zh-CN" alt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31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28" y="99949"/>
            <a:ext cx="10515600" cy="750443"/>
          </a:xfrm>
        </p:spPr>
        <p:txBody>
          <a:bodyPr>
            <a:normAutofit/>
          </a:bodyPr>
          <a:lstStyle/>
          <a:p>
            <a:r>
              <a:rPr lang="en-US" altLang="zh-CN" sz="3600" b="1" dirty="0" smtClean="0"/>
              <a:t>Reference</a:t>
            </a:r>
            <a:endParaRPr lang="zh-CN" altLang="en-US" sz="36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72528" y="923026"/>
            <a:ext cx="10222302" cy="1451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 smtClean="0"/>
              <a:t>[1] R4-1912909 “WF on contiguous UL CA MPR for FR1”, Qualcomm, Skyworks, RAN4 #92bis</a:t>
            </a:r>
          </a:p>
          <a:p>
            <a:pPr>
              <a:lnSpc>
                <a:spcPct val="125000"/>
              </a:lnSpc>
            </a:pPr>
            <a:r>
              <a:rPr lang="en-US" altLang="zh-CN" dirty="0" smtClean="0"/>
              <a:t>[2] R4-1915391  “on intra-band UL CA MPR”, Huawei, HiSilicon, RAN4 #93</a:t>
            </a:r>
          </a:p>
          <a:p>
            <a:pPr>
              <a:lnSpc>
                <a:spcPct val="125000"/>
              </a:lnSpc>
            </a:pPr>
            <a:r>
              <a:rPr lang="en-US" altLang="zh-CN" dirty="0" smtClean="0"/>
              <a:t>[3] </a:t>
            </a:r>
            <a:r>
              <a:rPr lang="en-US" altLang="zh-CN" dirty="0"/>
              <a:t>R4-1908815, “Discussion on 2UL Allocation Types”, RAN4 #92bis, Skyworks</a:t>
            </a:r>
            <a:endParaRPr lang="zh-CN" altLang="zh-CN" dirty="0"/>
          </a:p>
          <a:p>
            <a:pPr>
              <a:lnSpc>
                <a:spcPct val="125000"/>
              </a:lnSpc>
            </a:pPr>
            <a:r>
              <a:rPr lang="en-US" altLang="zh-CN" dirty="0" smtClean="0"/>
              <a:t>[4] R4-1913131  “Intra-band contiguous ULCA MPR evaluation and spec” Qualcomm, RAN4 #93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2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6558" y="4629153"/>
            <a:ext cx="11431413" cy="61055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0228" y="-34922"/>
            <a:ext cx="10515600" cy="511864"/>
          </a:xfrm>
        </p:spPr>
        <p:txBody>
          <a:bodyPr>
            <a:normAutofit fontScale="90000"/>
          </a:bodyPr>
          <a:lstStyle/>
          <a:p>
            <a:r>
              <a:rPr lang="en-US" altLang="zh-CN" sz="3200" b="1" dirty="0" smtClean="0"/>
              <a:t>Annex: Background </a:t>
            </a:r>
            <a:r>
              <a:rPr lang="en-US" altLang="zh-CN" sz="3200" b="1" dirty="0" smtClean="0"/>
              <a:t>for ACLR MBW </a:t>
            </a:r>
            <a:endParaRPr lang="zh-CN" altLang="en-US" sz="3200" b="1" dirty="0"/>
          </a:p>
        </p:txBody>
      </p:sp>
      <p:sp>
        <p:nvSpPr>
          <p:cNvPr id="5" name="矩形 4"/>
          <p:cNvSpPr/>
          <p:nvPr/>
        </p:nvSpPr>
        <p:spPr>
          <a:xfrm>
            <a:off x="96558" y="354479"/>
            <a:ext cx="9063772" cy="957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altLang="zh-CN" sz="1600" dirty="0" smtClean="0">
                <a:latin typeface="Arial" panose="020B0604020202020204" pitchFamily="34" charset="0"/>
              </a:rPr>
              <a:t>For 2CCs:</a:t>
            </a:r>
          </a:p>
          <a:p>
            <a:pPr>
              <a:lnSpc>
                <a:spcPct val="120000"/>
              </a:lnSpc>
            </a:pPr>
            <a:r>
              <a:rPr lang="en-GB" altLang="zh-CN" sz="1600" dirty="0" err="1" smtClean="0">
                <a:latin typeface="Arial" panose="020B0604020202020204" pitchFamily="34" charset="0"/>
              </a:rPr>
              <a:t>BW</a:t>
            </a:r>
            <a:r>
              <a:rPr lang="en-GB" altLang="zh-CN" sz="1600" baseline="-25000" dirty="0" err="1" smtClean="0">
                <a:latin typeface="Arial" panose="020B0604020202020204" pitchFamily="34" charset="0"/>
              </a:rPr>
              <a:t>Channel_CA</a:t>
            </a:r>
            <a:r>
              <a:rPr lang="en-GB" altLang="zh-CN" sz="1600" dirty="0" smtClean="0">
                <a:latin typeface="Arial" panose="020B0604020202020204" pitchFamily="34" charset="0"/>
              </a:rPr>
              <a:t> </a:t>
            </a:r>
            <a:r>
              <a:rPr lang="en-GB" altLang="zh-CN" sz="1600" dirty="0">
                <a:latin typeface="Arial" panose="020B0604020202020204" pitchFamily="34" charset="0"/>
              </a:rPr>
              <a:t>= </a:t>
            </a:r>
            <a:r>
              <a:rPr lang="en-GB" altLang="zh-CN" sz="1600" dirty="0" err="1">
                <a:latin typeface="Arial" panose="020B0604020202020204" pitchFamily="34" charset="0"/>
              </a:rPr>
              <a:t>F</a:t>
            </a:r>
            <a:r>
              <a:rPr lang="en-GB" altLang="zh-CN" sz="1600" baseline="-25000" dirty="0" err="1">
                <a:latin typeface="Arial" panose="020B0604020202020204" pitchFamily="34" charset="0"/>
              </a:rPr>
              <a:t>edge,high</a:t>
            </a:r>
            <a:r>
              <a:rPr lang="en-GB" altLang="zh-CN" sz="1600" baseline="-25000" dirty="0">
                <a:latin typeface="Arial" panose="020B0604020202020204" pitchFamily="34" charset="0"/>
              </a:rPr>
              <a:t> </a:t>
            </a:r>
            <a:r>
              <a:rPr lang="en-GB" altLang="zh-CN" sz="1600" dirty="0">
                <a:latin typeface="Arial" panose="020B0604020202020204" pitchFamily="34" charset="0"/>
              </a:rPr>
              <a:t>– </a:t>
            </a:r>
            <a:r>
              <a:rPr lang="en-GB" altLang="zh-CN" sz="1600" dirty="0" err="1">
                <a:latin typeface="Arial" panose="020B0604020202020204" pitchFamily="34" charset="0"/>
              </a:rPr>
              <a:t>F</a:t>
            </a:r>
            <a:r>
              <a:rPr lang="en-GB" altLang="zh-CN" sz="1600" baseline="-25000" dirty="0" err="1">
                <a:latin typeface="Arial" panose="020B0604020202020204" pitchFamily="34" charset="0"/>
              </a:rPr>
              <a:t>edge,low</a:t>
            </a:r>
            <a:r>
              <a:rPr lang="en-GB" altLang="zh-CN" sz="1600" baseline="-25000" dirty="0">
                <a:latin typeface="Arial" panose="020B0604020202020204" pitchFamily="34" charset="0"/>
              </a:rPr>
              <a:t>  </a:t>
            </a:r>
            <a:r>
              <a:rPr lang="en-GB" altLang="zh-CN" sz="1600" dirty="0">
                <a:latin typeface="Arial" panose="020B0604020202020204" pitchFamily="34" charset="0"/>
              </a:rPr>
              <a:t>= </a:t>
            </a:r>
            <a:r>
              <a:rPr lang="en-GB" altLang="zh-CN" sz="1600" dirty="0" smtClean="0">
                <a:latin typeface="Arial" panose="020B0604020202020204" pitchFamily="34" charset="0"/>
              </a:rPr>
              <a:t>Nominal </a:t>
            </a:r>
            <a:r>
              <a:rPr lang="en-GB" altLang="zh-CN" sz="1600" dirty="0">
                <a:latin typeface="Arial" panose="020B0604020202020204" pitchFamily="34" charset="0"/>
              </a:rPr>
              <a:t>channel </a:t>
            </a:r>
            <a:r>
              <a:rPr lang="en-GB" altLang="zh-CN" sz="1600" dirty="0" smtClean="0">
                <a:latin typeface="Arial" panose="020B0604020202020204" pitchFamily="34" charset="0"/>
              </a:rPr>
              <a:t>spacing </a:t>
            </a:r>
            <a:r>
              <a:rPr lang="en-GB" altLang="zh-CN" sz="1600" dirty="0">
                <a:latin typeface="Arial" panose="020B0604020202020204" pitchFamily="34" charset="0"/>
              </a:rPr>
              <a:t>+ </a:t>
            </a:r>
            <a:r>
              <a:rPr lang="en-GB" altLang="zh-CN" sz="1600" dirty="0" err="1">
                <a:latin typeface="Arial" panose="020B0604020202020204" pitchFamily="34" charset="0"/>
              </a:rPr>
              <a:t>F</a:t>
            </a:r>
            <a:r>
              <a:rPr lang="en-GB" altLang="zh-CN" sz="1600" baseline="-25000" dirty="0" err="1">
                <a:latin typeface="Arial" panose="020B0604020202020204" pitchFamily="34" charset="0"/>
              </a:rPr>
              <a:t>offset,high</a:t>
            </a:r>
            <a:r>
              <a:rPr lang="en-GB" altLang="zh-CN" sz="1600" baseline="-25000" dirty="0">
                <a:latin typeface="Arial" panose="020B0604020202020204" pitchFamily="34" charset="0"/>
              </a:rPr>
              <a:t> </a:t>
            </a:r>
            <a:r>
              <a:rPr lang="en-GB" altLang="zh-CN" sz="1600" dirty="0">
                <a:latin typeface="Arial" panose="020B0604020202020204" pitchFamily="34" charset="0"/>
              </a:rPr>
              <a:t>+ </a:t>
            </a:r>
            <a:r>
              <a:rPr lang="en-GB" altLang="zh-CN" sz="1600" dirty="0" err="1" smtClean="0">
                <a:latin typeface="Arial" panose="020B0604020202020204" pitchFamily="34" charset="0"/>
              </a:rPr>
              <a:t>F</a:t>
            </a:r>
            <a:r>
              <a:rPr lang="en-GB" altLang="zh-CN" sz="1600" baseline="-25000" dirty="0" err="1" smtClean="0">
                <a:latin typeface="Arial" panose="020B0604020202020204" pitchFamily="34" charset="0"/>
              </a:rPr>
              <a:t>offset,low</a:t>
            </a:r>
            <a:endParaRPr lang="en-GB" altLang="zh-CN" sz="1600" baseline="-25000" dirty="0" smtClean="0"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/>
              <a:t>ACLR MBW as </a:t>
            </a:r>
            <a:r>
              <a:rPr lang="en-GB" altLang="zh-CN" sz="1600" dirty="0" err="1"/>
              <a:t>BW</a:t>
            </a:r>
            <a:r>
              <a:rPr lang="en-GB" altLang="zh-CN" sz="1600" baseline="-25000" dirty="0" err="1"/>
              <a:t>Channel_CA</a:t>
            </a:r>
            <a:r>
              <a:rPr lang="en-GB" altLang="zh-CN" sz="1600" dirty="0"/>
              <a:t> – 2*max(GB(low),GB(high))</a:t>
            </a:r>
            <a:r>
              <a:rPr lang="en-GB" altLang="zh-CN" sz="1600" baseline="-25000" dirty="0" smtClean="0">
                <a:latin typeface="Arial" panose="020B0604020202020204" pitchFamily="34" charset="0"/>
              </a:rPr>
              <a:t> </a:t>
            </a:r>
            <a:endParaRPr lang="zh-CN" altLang="zh-CN" sz="1600" dirty="0">
              <a:latin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153488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/>
          </p:nvPr>
        </p:nvGraphicFramePr>
        <p:xfrm>
          <a:off x="228599" y="1551220"/>
          <a:ext cx="7388680" cy="615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公式" r:id="rId3" imgW="6006960" imgH="558720" progId="Equation.3">
                  <p:embed/>
                </p:oleObj>
              </mc:Choice>
              <mc:Fallback>
                <p:oleObj name="公式" r:id="rId3" imgW="6006960" imgH="558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599" y="1551220"/>
                        <a:ext cx="7388680" cy="6157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21050" y="1279507"/>
            <a:ext cx="1944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Where: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814616" y="1660434"/>
            <a:ext cx="780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900"/>
              </a:spcAft>
            </a:pPr>
            <a:r>
              <a:rPr lang="en-GB" altLang="zh-CN" i="1" dirty="0">
                <a:latin typeface="Times New Roman" panose="02020603050405020304" pitchFamily="18" charset="0"/>
              </a:rPr>
              <a:t>n = µ</a:t>
            </a:r>
            <a:r>
              <a:rPr lang="en-GB" altLang="zh-CN" i="1" baseline="-25000" dirty="0">
                <a:latin typeface="Times New Roman" panose="02020603050405020304" pitchFamily="18" charset="0"/>
              </a:rPr>
              <a:t>0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884" y="2150910"/>
            <a:ext cx="117498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i="1" dirty="0" smtClean="0">
                <a:latin typeface="Times New Roman" panose="02020603050405020304" pitchFamily="18" charset="0"/>
              </a:rPr>
              <a:t>µ</a:t>
            </a:r>
            <a:r>
              <a:rPr lang="en-GB" altLang="zh-CN" sz="1600" i="1" baseline="-25000" dirty="0" smtClean="0">
                <a:latin typeface="Times New Roman" panose="02020603050405020304" pitchFamily="18" charset="0"/>
              </a:rPr>
              <a:t>0</a:t>
            </a:r>
            <a:r>
              <a:rPr lang="en-US" altLang="zh-CN" sz="1600" dirty="0" smtClean="0">
                <a:latin typeface="Times New Roman" panose="02020603050405020304" pitchFamily="18" charset="0"/>
              </a:rPr>
              <a:t> </a:t>
            </a:r>
            <a:r>
              <a:rPr lang="en-GB" altLang="zh-CN" sz="1600" dirty="0" smtClean="0"/>
              <a:t>the </a:t>
            </a:r>
            <a:r>
              <a:rPr lang="en-GB" altLang="zh-CN" sz="1600" dirty="0"/>
              <a:t>common largest μ value used among the subcarrier spacing configurations supported in the operating band for both of the channel bandwidths according to Table 5.3.5-1 in TS </a:t>
            </a:r>
            <a:r>
              <a:rPr lang="en-GB" altLang="zh-CN" sz="1600" dirty="0" smtClean="0"/>
              <a:t>38.101-1, </a:t>
            </a:r>
            <a:r>
              <a:rPr lang="en-GB" altLang="zh-CN" sz="1600" dirty="0" smtClean="0">
                <a:latin typeface="Times New Roman" panose="02020603050405020304" pitchFamily="18" charset="0"/>
              </a:rPr>
              <a:t>µ</a:t>
            </a:r>
            <a:r>
              <a:rPr lang="en-GB" altLang="zh-CN" sz="1600" baseline="-25000" dirty="0" smtClean="0">
                <a:latin typeface="Times New Roman" panose="02020603050405020304" pitchFamily="18" charset="0"/>
              </a:rPr>
              <a:t>0 </a:t>
            </a:r>
            <a:r>
              <a:rPr lang="en-GB" altLang="zh-CN" sz="1600" dirty="0" smtClean="0">
                <a:latin typeface="Times New Roman" panose="02020603050405020304" pitchFamily="18" charset="0"/>
              </a:rPr>
              <a:t>is also used for calculating </a:t>
            </a:r>
            <a:r>
              <a:rPr lang="en-GB" altLang="zh-CN" sz="1600" dirty="0" err="1" smtClean="0">
                <a:latin typeface="Times New Roman" panose="02020603050405020304" pitchFamily="18" charset="0"/>
              </a:rPr>
              <a:t>GB</a:t>
            </a:r>
            <a:r>
              <a:rPr lang="en-GB" altLang="zh-CN" sz="1600" baseline="-25000" dirty="0" err="1" smtClean="0">
                <a:latin typeface="Times New Roman" panose="02020603050405020304" pitchFamily="18" charset="0"/>
              </a:rPr>
              <a:t>channel</a:t>
            </a:r>
            <a:r>
              <a:rPr lang="en-GB" altLang="zh-CN" sz="1600" baseline="-25000" dirty="0" smtClean="0">
                <a:latin typeface="Times New Roman" panose="02020603050405020304" pitchFamily="18" charset="0"/>
              </a:rPr>
              <a:t>(1) </a:t>
            </a:r>
            <a:r>
              <a:rPr lang="en-GB" altLang="zh-CN" sz="1600" dirty="0" smtClean="0">
                <a:latin typeface="Times New Roman" panose="02020603050405020304" pitchFamily="18" charset="0"/>
              </a:rPr>
              <a:t>and </a:t>
            </a:r>
            <a:r>
              <a:rPr lang="en-GB" altLang="zh-CN" sz="1600" dirty="0" err="1" smtClean="0">
                <a:latin typeface="Times New Roman" panose="02020603050405020304" pitchFamily="18" charset="0"/>
              </a:rPr>
              <a:t>GB</a:t>
            </a:r>
            <a:r>
              <a:rPr lang="en-GB" altLang="zh-CN" sz="1600" baseline="-25000" dirty="0" err="1" smtClean="0">
                <a:latin typeface="Times New Roman" panose="02020603050405020304" pitchFamily="18" charset="0"/>
              </a:rPr>
              <a:t>channel</a:t>
            </a:r>
            <a:r>
              <a:rPr lang="en-GB" altLang="zh-CN" sz="1600" baseline="-25000" dirty="0" smtClean="0">
                <a:latin typeface="Times New Roman" panose="02020603050405020304" pitchFamily="18" charset="0"/>
              </a:rPr>
              <a:t>(2) </a:t>
            </a:r>
            <a:endParaRPr lang="zh-CN" altLang="en-US" sz="1600" dirty="0"/>
          </a:p>
        </p:txBody>
      </p:sp>
      <p:sp>
        <p:nvSpPr>
          <p:cNvPr id="11" name="矩形 10"/>
          <p:cNvSpPr/>
          <p:nvPr/>
        </p:nvSpPr>
        <p:spPr>
          <a:xfrm>
            <a:off x="125185" y="2811099"/>
            <a:ext cx="6096000" cy="10926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1600" dirty="0" err="1">
                <a:latin typeface="Times New Roman" panose="02020603050405020304" pitchFamily="18" charset="0"/>
              </a:rPr>
              <a:t>F</a:t>
            </a:r>
            <a:r>
              <a:rPr lang="en-GB" altLang="zh-CN" sz="1600" baseline="-25000" dirty="0" err="1">
                <a:latin typeface="Times New Roman" panose="02020603050405020304" pitchFamily="18" charset="0"/>
              </a:rPr>
              <a:t>offset,low</a:t>
            </a:r>
            <a:r>
              <a:rPr lang="en-GB" altLang="zh-CN" sz="1600" baseline="-25000" dirty="0">
                <a:latin typeface="Times New Roman" panose="02020603050405020304" pitchFamily="18" charset="0"/>
              </a:rPr>
              <a:t> </a:t>
            </a:r>
            <a:r>
              <a:rPr lang="en-GB" altLang="zh-CN" sz="1600" dirty="0">
                <a:latin typeface="Times New Roman" panose="02020603050405020304" pitchFamily="18" charset="0"/>
              </a:rPr>
              <a:t>= (</a:t>
            </a:r>
            <a:r>
              <a:rPr lang="en-GB" altLang="zh-CN" sz="1600" dirty="0" err="1">
                <a:latin typeface="Times New Roman" panose="02020603050405020304" pitchFamily="18" charset="0"/>
              </a:rPr>
              <a:t>N</a:t>
            </a:r>
            <a:r>
              <a:rPr lang="en-GB" altLang="zh-CN" sz="1600" baseline="-25000" dirty="0" err="1">
                <a:latin typeface="Times New Roman" panose="02020603050405020304" pitchFamily="18" charset="0"/>
              </a:rPr>
              <a:t>RB,low</a:t>
            </a:r>
            <a:r>
              <a:rPr lang="en-GB" altLang="zh-CN" sz="1600" dirty="0">
                <a:latin typeface="Times New Roman" panose="02020603050405020304" pitchFamily="18" charset="0"/>
              </a:rPr>
              <a:t>*12 + 1)*</a:t>
            </a:r>
            <a:r>
              <a:rPr lang="en-GB" altLang="zh-CN" sz="1600" dirty="0" err="1">
                <a:latin typeface="Times New Roman" panose="02020603050405020304" pitchFamily="18" charset="0"/>
              </a:rPr>
              <a:t>SCS</a:t>
            </a:r>
            <a:r>
              <a:rPr lang="en-GB" altLang="zh-CN" sz="1600" baseline="-25000" dirty="0" err="1">
                <a:latin typeface="Times New Roman" panose="02020603050405020304" pitchFamily="18" charset="0"/>
              </a:rPr>
              <a:t>low</a:t>
            </a:r>
            <a:r>
              <a:rPr lang="en-GB" altLang="zh-CN" sz="1600" dirty="0">
                <a:latin typeface="Times New Roman" panose="02020603050405020304" pitchFamily="18" charset="0"/>
              </a:rPr>
              <a:t>/2 + </a:t>
            </a:r>
            <a:r>
              <a:rPr lang="en-GB" altLang="zh-CN" sz="1600" dirty="0" smtClean="0">
                <a:latin typeface="Times New Roman" panose="02020603050405020304" pitchFamily="18" charset="0"/>
              </a:rPr>
              <a:t>BW</a:t>
            </a:r>
            <a:r>
              <a:rPr lang="en-GB" altLang="zh-CN" sz="1600" baseline="-25000" dirty="0" smtClean="0">
                <a:latin typeface="Times New Roman" panose="02020603050405020304" pitchFamily="18" charset="0"/>
              </a:rPr>
              <a:t>GB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zh-CN" sz="1600" dirty="0" err="1">
                <a:latin typeface="Times New Roman" panose="02020603050405020304" pitchFamily="18" charset="0"/>
              </a:rPr>
              <a:t>F</a:t>
            </a:r>
            <a:r>
              <a:rPr lang="en-GB" altLang="zh-CN" sz="1600" baseline="-25000" dirty="0" err="1">
                <a:latin typeface="Times New Roman" panose="02020603050405020304" pitchFamily="18" charset="0"/>
              </a:rPr>
              <a:t>offset,high</a:t>
            </a:r>
            <a:r>
              <a:rPr lang="en-GB" altLang="zh-CN" sz="1600" baseline="-25000" dirty="0">
                <a:latin typeface="Times New Roman" panose="02020603050405020304" pitchFamily="18" charset="0"/>
              </a:rPr>
              <a:t> </a:t>
            </a:r>
            <a:r>
              <a:rPr lang="en-GB" altLang="zh-CN" sz="1600" dirty="0">
                <a:latin typeface="Times New Roman" panose="02020603050405020304" pitchFamily="18" charset="0"/>
              </a:rPr>
              <a:t>= (</a:t>
            </a:r>
            <a:r>
              <a:rPr lang="en-GB" altLang="zh-CN" sz="1600" dirty="0" err="1">
                <a:latin typeface="Times New Roman" panose="02020603050405020304" pitchFamily="18" charset="0"/>
              </a:rPr>
              <a:t>N</a:t>
            </a:r>
            <a:r>
              <a:rPr lang="en-GB" altLang="zh-CN" sz="1600" baseline="-25000" dirty="0" err="1">
                <a:latin typeface="Times New Roman" panose="02020603050405020304" pitchFamily="18" charset="0"/>
              </a:rPr>
              <a:t>RB,high</a:t>
            </a:r>
            <a:r>
              <a:rPr lang="en-GB" altLang="zh-CN" sz="1600" dirty="0">
                <a:latin typeface="Times New Roman" panose="02020603050405020304" pitchFamily="18" charset="0"/>
              </a:rPr>
              <a:t>*12 - 1)*</a:t>
            </a:r>
            <a:r>
              <a:rPr lang="en-GB" altLang="zh-CN" sz="1600" dirty="0" err="1">
                <a:latin typeface="Times New Roman" panose="02020603050405020304" pitchFamily="18" charset="0"/>
              </a:rPr>
              <a:t>SCS</a:t>
            </a:r>
            <a:r>
              <a:rPr lang="en-GB" altLang="zh-CN" sz="1600" baseline="-25000" dirty="0" err="1">
                <a:latin typeface="Times New Roman" panose="02020603050405020304" pitchFamily="18" charset="0"/>
              </a:rPr>
              <a:t>high</a:t>
            </a:r>
            <a:r>
              <a:rPr lang="en-GB" altLang="zh-CN" sz="1600" dirty="0">
                <a:latin typeface="Times New Roman" panose="02020603050405020304" pitchFamily="18" charset="0"/>
              </a:rPr>
              <a:t>/2 + BW</a:t>
            </a:r>
            <a:r>
              <a:rPr lang="en-GB" altLang="zh-CN" sz="1600" baseline="-25000" dirty="0">
                <a:latin typeface="Times New Roman" panose="02020603050405020304" pitchFamily="18" charset="0"/>
              </a:rPr>
              <a:t>GB 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zh-CN" sz="1600" dirty="0">
                <a:latin typeface="Times New Roman" panose="02020603050405020304" pitchFamily="18" charset="0"/>
              </a:rPr>
              <a:t>BW</a:t>
            </a:r>
            <a:r>
              <a:rPr lang="en-GB" altLang="zh-CN" sz="1600" baseline="-25000" dirty="0">
                <a:latin typeface="Times New Roman" panose="02020603050405020304" pitchFamily="18" charset="0"/>
              </a:rPr>
              <a:t>GB</a:t>
            </a:r>
            <a:r>
              <a:rPr lang="en-GB" altLang="zh-CN" sz="1600" dirty="0">
                <a:latin typeface="Times New Roman" panose="02020603050405020304" pitchFamily="18" charset="0"/>
              </a:rPr>
              <a:t> = max(</a:t>
            </a:r>
            <a:r>
              <a:rPr lang="en-GB" altLang="zh-CN" sz="1600" dirty="0" err="1">
                <a:latin typeface="Times New Roman" panose="02020603050405020304" pitchFamily="18" charset="0"/>
              </a:rPr>
              <a:t>BW</a:t>
            </a:r>
            <a:r>
              <a:rPr lang="en-GB" altLang="zh-CN" sz="1600" baseline="-25000" dirty="0" err="1">
                <a:latin typeface="Times New Roman" panose="02020603050405020304" pitchFamily="18" charset="0"/>
              </a:rPr>
              <a:t>GB,Channel</a:t>
            </a:r>
            <a:r>
              <a:rPr lang="en-GB" altLang="zh-CN" sz="1600" baseline="-25000" dirty="0">
                <a:latin typeface="Times New Roman" panose="02020603050405020304" pitchFamily="18" charset="0"/>
              </a:rPr>
              <a:t>(k)</a:t>
            </a:r>
            <a:r>
              <a:rPr lang="en-GB" altLang="zh-CN" sz="1600" dirty="0">
                <a:latin typeface="Times New Roman" panose="02020603050405020304" pitchFamily="18" charset="0"/>
              </a:rPr>
              <a:t>)</a:t>
            </a:r>
            <a:endParaRPr lang="zh-CN" altLang="zh-CN" sz="1600" dirty="0"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1050" y="3908108"/>
            <a:ext cx="11937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When mixed numerology is configured to CC1 and CC2 respectively, e.g. </a:t>
            </a:r>
            <a:r>
              <a:rPr lang="en-US" altLang="zh-CN" sz="1600" dirty="0" err="1" smtClean="0"/>
              <a:t>SCS</a:t>
            </a:r>
            <a:r>
              <a:rPr lang="en-US" altLang="zh-CN" sz="1600" baseline="-25000" dirty="0" err="1" smtClean="0"/>
              <a:t>low</a:t>
            </a:r>
            <a:r>
              <a:rPr lang="en-US" altLang="zh-CN" sz="1600" dirty="0" smtClean="0"/>
              <a:t>={15kHz, 30kHz}  </a:t>
            </a:r>
            <a:r>
              <a:rPr lang="en-US" altLang="zh-CN" sz="1600" dirty="0" err="1" smtClean="0"/>
              <a:t>SCS</a:t>
            </a:r>
            <a:r>
              <a:rPr lang="en-US" altLang="zh-CN" sz="1600" baseline="-25000" dirty="0" err="1" smtClean="0"/>
              <a:t>high</a:t>
            </a:r>
            <a:r>
              <a:rPr lang="en-US" altLang="zh-CN" sz="1600" dirty="0" smtClean="0"/>
              <a:t>={30KHz, 60kHz}, how to adopt </a:t>
            </a:r>
            <a:r>
              <a:rPr lang="en-US" altLang="zh-CN" sz="1600" dirty="0" err="1" smtClean="0"/>
              <a:t>SCS</a:t>
            </a:r>
            <a:r>
              <a:rPr lang="en-US" altLang="zh-CN" sz="1600" baseline="-25000" dirty="0" err="1" smtClean="0"/>
              <a:t>low</a:t>
            </a:r>
            <a:r>
              <a:rPr lang="en-US" altLang="zh-CN" sz="1600" dirty="0" smtClean="0"/>
              <a:t> and </a:t>
            </a:r>
            <a:r>
              <a:rPr lang="en-US" altLang="zh-CN" sz="1600" dirty="0" err="1" smtClean="0"/>
              <a:t>SCS</a:t>
            </a:r>
            <a:r>
              <a:rPr lang="en-US" altLang="zh-CN" sz="1600" baseline="-25000" dirty="0" err="1" smtClean="0"/>
              <a:t>High</a:t>
            </a:r>
            <a:r>
              <a:rPr lang="en-US" altLang="zh-CN" sz="1600" dirty="0" smtClean="0"/>
              <a:t>?</a:t>
            </a:r>
          </a:p>
          <a:p>
            <a:pPr>
              <a:lnSpc>
                <a:spcPct val="125000"/>
              </a:lnSpc>
            </a:pPr>
            <a:r>
              <a:rPr lang="en-US" altLang="zh-CN" sz="1600" dirty="0" smtClean="0"/>
              <a:t>Approach in [1]: use the same approach as for </a:t>
            </a:r>
            <a:r>
              <a:rPr lang="en-US" altLang="zh-CN" sz="1600" dirty="0"/>
              <a:t>n</a:t>
            </a:r>
            <a:r>
              <a:rPr lang="en-US" altLang="zh-CN" sz="1600" dirty="0" smtClean="0"/>
              <a:t>ominal channel space, </a:t>
            </a:r>
            <a:r>
              <a:rPr lang="en-US" altLang="zh-CN" sz="1600" dirty="0" smtClean="0">
                <a:solidFill>
                  <a:srgbClr val="C00000"/>
                </a:solidFill>
              </a:rPr>
              <a:t>common largest SCS </a:t>
            </a:r>
            <a:r>
              <a:rPr lang="en-US" altLang="zh-CN" sz="1600" dirty="0" smtClean="0"/>
              <a:t>is adopted, e.g. </a:t>
            </a:r>
            <a:r>
              <a:rPr lang="en-US" altLang="zh-CN" sz="1600" dirty="0" err="1"/>
              <a:t>SCS</a:t>
            </a:r>
            <a:r>
              <a:rPr lang="en-US" altLang="zh-CN" sz="1600" baseline="-25000" dirty="0" err="1"/>
              <a:t>low</a:t>
            </a:r>
            <a:r>
              <a:rPr lang="en-US" altLang="zh-CN" sz="1600" dirty="0"/>
              <a:t>={15kHz, 30kHz}  </a:t>
            </a:r>
            <a:r>
              <a:rPr lang="en-US" altLang="zh-CN" sz="1600" dirty="0" err="1"/>
              <a:t>SCS</a:t>
            </a:r>
            <a:r>
              <a:rPr lang="en-US" altLang="zh-CN" sz="1600" baseline="-25000" dirty="0" err="1"/>
              <a:t>high</a:t>
            </a:r>
            <a:r>
              <a:rPr lang="en-US" altLang="zh-CN" sz="1600" dirty="0"/>
              <a:t>={30KHz, 60kHz</a:t>
            </a:r>
            <a:r>
              <a:rPr lang="en-US" altLang="zh-CN" sz="1600" dirty="0" smtClean="0"/>
              <a:t>}, 30kHz is used for calculating on </a:t>
            </a:r>
            <a:r>
              <a:rPr lang="en-GB" altLang="zh-CN" sz="1600" dirty="0" err="1">
                <a:latin typeface="Arial" panose="020B0604020202020204" pitchFamily="34" charset="0"/>
              </a:rPr>
              <a:t>F</a:t>
            </a:r>
            <a:r>
              <a:rPr lang="en-GB" altLang="zh-CN" sz="1600" baseline="-25000" dirty="0" err="1">
                <a:latin typeface="Arial" panose="020B0604020202020204" pitchFamily="34" charset="0"/>
              </a:rPr>
              <a:t>offset,high</a:t>
            </a:r>
            <a:r>
              <a:rPr lang="en-GB" altLang="zh-CN" sz="1600" baseline="-25000" dirty="0">
                <a:latin typeface="Arial" panose="020B0604020202020204" pitchFamily="34" charset="0"/>
              </a:rPr>
              <a:t> </a:t>
            </a:r>
            <a:r>
              <a:rPr lang="en-GB" altLang="zh-CN" sz="1600" dirty="0">
                <a:latin typeface="Arial" panose="020B0604020202020204" pitchFamily="34" charset="0"/>
              </a:rPr>
              <a:t>+ </a:t>
            </a:r>
            <a:r>
              <a:rPr lang="en-GB" altLang="zh-CN" sz="1600" dirty="0" err="1">
                <a:latin typeface="Arial" panose="020B0604020202020204" pitchFamily="34" charset="0"/>
              </a:rPr>
              <a:t>F</a:t>
            </a:r>
            <a:r>
              <a:rPr lang="en-GB" altLang="zh-CN" sz="1600" baseline="-25000" dirty="0" err="1">
                <a:latin typeface="Arial" panose="020B0604020202020204" pitchFamily="34" charset="0"/>
              </a:rPr>
              <a:t>offset,low</a:t>
            </a:r>
            <a:r>
              <a:rPr lang="en-US" altLang="zh-CN" sz="1600" dirty="0" smtClean="0"/>
              <a:t> and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max(GB(low</a:t>
            </a:r>
            <a:r>
              <a:rPr lang="en-GB" altLang="zh-CN" sz="1600" dirty="0"/>
              <a:t>),GB(high</a:t>
            </a:r>
            <a:r>
              <a:rPr lang="en-GB" altLang="zh-CN" sz="1600" dirty="0" smtClean="0"/>
              <a:t>))</a:t>
            </a:r>
            <a:r>
              <a:rPr lang="en-US" altLang="zh-CN" sz="1600" dirty="0" smtClean="0"/>
              <a:t> </a:t>
            </a:r>
            <a:endParaRPr lang="zh-CN" altLang="en-US" sz="1600" dirty="0"/>
          </a:p>
        </p:txBody>
      </p:sp>
      <p:sp>
        <p:nvSpPr>
          <p:cNvPr id="14" name="文本框 13"/>
          <p:cNvSpPr txBox="1"/>
          <p:nvPr/>
        </p:nvSpPr>
        <p:spPr>
          <a:xfrm>
            <a:off x="-74894" y="5239711"/>
            <a:ext cx="11937600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 smtClean="0"/>
              <a:t>Why not use the smallest SCS on each CC on calculating </a:t>
            </a:r>
            <a:r>
              <a:rPr lang="en-GB" altLang="zh-CN" sz="1600" dirty="0" err="1">
                <a:latin typeface="Arial" panose="020B0604020202020204" pitchFamily="34" charset="0"/>
              </a:rPr>
              <a:t>F</a:t>
            </a:r>
            <a:r>
              <a:rPr lang="en-GB" altLang="zh-CN" sz="1600" baseline="-25000" dirty="0" err="1">
                <a:latin typeface="Arial" panose="020B0604020202020204" pitchFamily="34" charset="0"/>
              </a:rPr>
              <a:t>offset,high</a:t>
            </a:r>
            <a:r>
              <a:rPr lang="en-GB" altLang="zh-CN" sz="1600" baseline="-25000" dirty="0">
                <a:latin typeface="Arial" panose="020B0604020202020204" pitchFamily="34" charset="0"/>
              </a:rPr>
              <a:t> </a:t>
            </a:r>
            <a:r>
              <a:rPr lang="en-GB" altLang="zh-CN" sz="1600" dirty="0">
                <a:latin typeface="Arial" panose="020B0604020202020204" pitchFamily="34" charset="0"/>
              </a:rPr>
              <a:t>+ </a:t>
            </a:r>
            <a:r>
              <a:rPr lang="en-GB" altLang="zh-CN" sz="1600" dirty="0" err="1">
                <a:latin typeface="Arial" panose="020B0604020202020204" pitchFamily="34" charset="0"/>
              </a:rPr>
              <a:t>F</a:t>
            </a:r>
            <a:r>
              <a:rPr lang="en-GB" altLang="zh-CN" sz="1600" baseline="-25000" dirty="0" err="1">
                <a:latin typeface="Arial" panose="020B0604020202020204" pitchFamily="34" charset="0"/>
              </a:rPr>
              <a:t>offset,low</a:t>
            </a:r>
            <a:r>
              <a:rPr lang="en-US" altLang="zh-CN" sz="1600" dirty="0"/>
              <a:t> and</a:t>
            </a:r>
            <a:r>
              <a:rPr lang="en-GB" altLang="zh-CN" sz="1600" dirty="0"/>
              <a:t> max(GB(low),GB(high</a:t>
            </a:r>
            <a:r>
              <a:rPr lang="en-GB" altLang="zh-CN" sz="1600" dirty="0" smtClean="0"/>
              <a:t>))?</a:t>
            </a:r>
          </a:p>
          <a:p>
            <a:pPr>
              <a:lnSpc>
                <a:spcPct val="110000"/>
              </a:lnSpc>
            </a:pPr>
            <a:r>
              <a:rPr lang="en-GB" altLang="zh-CN" sz="1400" dirty="0" err="1">
                <a:latin typeface="Arial" panose="020B0604020202020204" pitchFamily="34" charset="0"/>
              </a:rPr>
              <a:t>BW</a:t>
            </a:r>
            <a:r>
              <a:rPr lang="en-GB" altLang="zh-CN" sz="1400" baseline="-25000" dirty="0" err="1">
                <a:latin typeface="Arial" panose="020B0604020202020204" pitchFamily="34" charset="0"/>
              </a:rPr>
              <a:t>Channel_CA</a:t>
            </a:r>
            <a:r>
              <a:rPr lang="en-GB" altLang="zh-CN" sz="1400" baseline="-25000" dirty="0">
                <a:latin typeface="Arial" panose="020B0604020202020204" pitchFamily="34" charset="0"/>
              </a:rPr>
              <a:t> </a:t>
            </a:r>
            <a:r>
              <a:rPr lang="en-GB" altLang="zh-CN" sz="1400" dirty="0" smtClean="0">
                <a:latin typeface="Arial" panose="020B0604020202020204" pitchFamily="34" charset="0"/>
              </a:rPr>
              <a:t> could be larger than BW1+BW2</a:t>
            </a:r>
          </a:p>
          <a:p>
            <a:pPr>
              <a:lnSpc>
                <a:spcPct val="110000"/>
              </a:lnSpc>
            </a:pPr>
            <a:r>
              <a:rPr lang="en-GB" altLang="zh-CN" sz="1600" dirty="0" smtClean="0"/>
              <a:t>e.g. CA combination of 5MHz+100MHz</a:t>
            </a:r>
            <a:r>
              <a:rPr lang="en-US" altLang="zh-CN" sz="1600" dirty="0" smtClean="0"/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1600" dirty="0" smtClean="0"/>
              <a:t>The Nominal channel space is 52.14MHz</a:t>
            </a:r>
          </a:p>
          <a:p>
            <a:pPr>
              <a:lnSpc>
                <a:spcPct val="110000"/>
              </a:lnSpc>
            </a:pPr>
            <a:r>
              <a:rPr lang="en-US" altLang="zh-CN" sz="1600" dirty="0" smtClean="0"/>
              <a:t>If Use the smallest SCS on each CC to calculate </a:t>
            </a:r>
            <a:r>
              <a:rPr lang="en-GB" altLang="zh-CN" sz="1600" dirty="0" err="1">
                <a:latin typeface="Arial" panose="020B0604020202020204" pitchFamily="34" charset="0"/>
              </a:rPr>
              <a:t>F</a:t>
            </a:r>
            <a:r>
              <a:rPr lang="en-GB" altLang="zh-CN" sz="1600" baseline="-25000" dirty="0" err="1">
                <a:latin typeface="Arial" panose="020B0604020202020204" pitchFamily="34" charset="0"/>
              </a:rPr>
              <a:t>offset,high</a:t>
            </a:r>
            <a:r>
              <a:rPr lang="en-GB" altLang="zh-CN" sz="1600" baseline="-25000" dirty="0">
                <a:latin typeface="Arial" panose="020B0604020202020204" pitchFamily="34" charset="0"/>
              </a:rPr>
              <a:t> </a:t>
            </a:r>
            <a:r>
              <a:rPr lang="en-GB" altLang="zh-CN" sz="1600" dirty="0">
                <a:latin typeface="Arial" panose="020B0604020202020204" pitchFamily="34" charset="0"/>
              </a:rPr>
              <a:t>+ </a:t>
            </a:r>
            <a:r>
              <a:rPr lang="en-GB" altLang="zh-CN" sz="1600" dirty="0" err="1" smtClean="0">
                <a:latin typeface="Arial" panose="020B0604020202020204" pitchFamily="34" charset="0"/>
              </a:rPr>
              <a:t>F</a:t>
            </a:r>
            <a:r>
              <a:rPr lang="en-GB" altLang="zh-CN" sz="1600" baseline="-25000" dirty="0" err="1" smtClean="0">
                <a:latin typeface="Arial" panose="020B0604020202020204" pitchFamily="34" charset="0"/>
              </a:rPr>
              <a:t>offset,low</a:t>
            </a:r>
            <a:r>
              <a:rPr lang="en-GB" altLang="zh-CN" sz="1600" dirty="0" smtClean="0">
                <a:latin typeface="Arial" panose="020B0604020202020204" pitchFamily="34" charset="0"/>
              </a:rPr>
              <a:t>=53.1025MHz, </a:t>
            </a:r>
            <a:r>
              <a:rPr lang="en-US" altLang="zh-CN" sz="1600" dirty="0" smtClean="0"/>
              <a:t> then </a:t>
            </a:r>
            <a:r>
              <a:rPr lang="en-GB" altLang="zh-CN" sz="1600" b="1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BW</a:t>
            </a:r>
            <a:r>
              <a:rPr lang="en-GB" altLang="zh-CN" sz="1600" b="1" baseline="-25000" dirty="0" err="1" smtClean="0">
                <a:solidFill>
                  <a:srgbClr val="C00000"/>
                </a:solidFill>
                <a:latin typeface="Arial" panose="020B0604020202020204" pitchFamily="34" charset="0"/>
              </a:rPr>
              <a:t>Channel_CA</a:t>
            </a:r>
            <a:r>
              <a:rPr lang="en-GB" altLang="zh-CN" sz="16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=105.2425MHz&gt;105MHz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495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</TotalTime>
  <Words>944</Words>
  <Application>Microsoft Office PowerPoint</Application>
  <PresentationFormat>宽屏</PresentationFormat>
  <Paragraphs>95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等线</vt:lpstr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公式</vt:lpstr>
      <vt:lpstr>WF on FR1 UE RF requirement</vt:lpstr>
      <vt:lpstr>Background</vt:lpstr>
      <vt:lpstr>WF on ACLR MBW </vt:lpstr>
      <vt:lpstr>WF on inner and outer RB allocation</vt:lpstr>
      <vt:lpstr>WF on the format on intra-band UL CA MPR </vt:lpstr>
      <vt:lpstr>Reference</vt:lpstr>
      <vt:lpstr>Annex: Background for ACLR MBW 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Huawei_rev</cp:lastModifiedBy>
  <cp:revision>58</cp:revision>
  <dcterms:created xsi:type="dcterms:W3CDTF">2019-10-15T22:26:30Z</dcterms:created>
  <dcterms:modified xsi:type="dcterms:W3CDTF">2019-11-22T20:13:35Z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(3)yH4tDHphqrOMDLgCvkscBwnEtVdzCWMs/jggU23CfrPEYqfGxEpKmZ9SXnfJVt5dYAXwpYI8
qOxfxMdr2DsIDL27VXh9PWdHw/eIVxrq9YnLeDG4URszZ/qLigHmrOEWcTWwH++pwuBPpMVH
ddyhxOagS1al5Biz1b3w0xaTTBDMwHIhKBkmayG/CgK33NWSuJOXAdQlICqOFg4F8v/l24cw
jc0h83RcVKxlze6fij</vt:lpwstr>
  </property>
  <property fmtid="{D5CDD505-2E9C-101B-9397-08002B2CF9AE}" pid="3" name="_2015_ms_pID_7253431">
    <vt:lpwstr>K9K6xUoBbx7cJqbh0oxvFcR+B9kCkRa8YNl9Nq35ncez8q9TfDuWXA
Ol95n+O2ZUD6NxcOldJpTxn7t/H+V3SprnPa2x2KiYJEBQk8wMTFRbhPh4i9c/uqJKEHhshr
mPWqQ92KIrWwITF1KH7RggB2ZKOcEBVnvfu4H5R/V7sYB0bdXwF6/lJ62FYBQRcI6CXyNe/l
8N3sYKUyv1/642GQfWNVe4TOTwbvvURh480T</vt:lpwstr>
  </property>
  <property fmtid="{D5CDD505-2E9C-101B-9397-08002B2CF9AE}" pid="4" name="_2015_ms_pID_7253432">
    <vt:lpwstr>uB/6C4yHZpHIi74a+9GijIM=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1573437380</vt:lpwstr>
  </property>
</Properties>
</file>