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8"/>
  </p:notesMasterIdLst>
  <p:sldIdLst>
    <p:sldId id="256" r:id="rId2"/>
    <p:sldId id="371" r:id="rId3"/>
    <p:sldId id="373" r:id="rId4"/>
    <p:sldId id="394" r:id="rId5"/>
    <p:sldId id="395" r:id="rId6"/>
    <p:sldId id="396" r:id="rId7"/>
    <p:sldId id="391" r:id="rId8"/>
    <p:sldId id="392" r:id="rId9"/>
    <p:sldId id="372" r:id="rId10"/>
    <p:sldId id="377" r:id="rId11"/>
    <p:sldId id="384" r:id="rId12"/>
    <p:sldId id="387" r:id="rId13"/>
    <p:sldId id="386" r:id="rId14"/>
    <p:sldId id="385" r:id="rId15"/>
    <p:sldId id="378" r:id="rId16"/>
    <p:sldId id="374" r:id="rId17"/>
    <p:sldId id="389" r:id="rId18"/>
    <p:sldId id="390" r:id="rId19"/>
    <p:sldId id="376" r:id="rId20"/>
    <p:sldId id="388" r:id="rId21"/>
    <p:sldId id="383" r:id="rId22"/>
    <p:sldId id="375" r:id="rId23"/>
    <p:sldId id="380" r:id="rId24"/>
    <p:sldId id="393" r:id="rId25"/>
    <p:sldId id="382" r:id="rId26"/>
    <p:sldId id="381" r:id="rId2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CC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99" autoAdjust="0"/>
    <p:restoredTop sz="94660"/>
  </p:normalViewPr>
  <p:slideViewPr>
    <p:cSldViewPr snapToGrid="0">
      <p:cViewPr varScale="1">
        <p:scale>
          <a:sx n="64" d="100"/>
          <a:sy n="64" d="100"/>
        </p:scale>
        <p:origin x="676" y="4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D30F7D7-134D-42B7-AE95-DEADC3706EE1}" type="datetimeFigureOut">
              <a:rPr lang="en-US" smtClean="0"/>
              <a:t>11/8/2019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3E3DB82-86C9-40DB-8E69-8FF3ADB497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51665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11/8/2019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1566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11/8/2019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31210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11/8/2019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74039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11/8/2019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56974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11/8/2019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54426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11/8/2019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6333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11/8/2019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99797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11/8/2019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5879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11/8/2019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44113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11/8/2019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22943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11/8/2019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76814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48C7F4-13AF-48F3-AC15-68074B1A4FD5}" type="datetimeFigureOut">
              <a:rPr lang="en-US" smtClean="0"/>
              <a:pPr/>
              <a:t>11/8/2019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9783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0369" y="1640986"/>
            <a:ext cx="11345839" cy="2739945"/>
          </a:xfrm>
        </p:spPr>
        <p:txBody>
          <a:bodyPr>
            <a:normAutofit/>
          </a:bodyPr>
          <a:lstStyle/>
          <a:p>
            <a:r>
              <a:rPr lang="en-US" dirty="0"/>
              <a:t>WF on RRM Requirements for NR-U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817668"/>
            <a:ext cx="9144000" cy="958755"/>
          </a:xfrm>
        </p:spPr>
        <p:txBody>
          <a:bodyPr>
            <a:normAutofit/>
          </a:bodyPr>
          <a:lstStyle/>
          <a:p>
            <a:r>
              <a:rPr lang="en-US" sz="2800" dirty="0"/>
              <a:t>Ericsson</a:t>
            </a:r>
          </a:p>
        </p:txBody>
      </p:sp>
      <p:sp>
        <p:nvSpPr>
          <p:cNvPr id="4" name="Rectangle 3"/>
          <p:cNvSpPr/>
          <p:nvPr/>
        </p:nvSpPr>
        <p:spPr>
          <a:xfrm>
            <a:off x="378940" y="199033"/>
            <a:ext cx="11302313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hangingPunct="0"/>
            <a:r>
              <a:rPr lang="en-GB" b="1" dirty="0"/>
              <a:t>3GPP TSG-RAN WG4 Meeting #93	                                                                                                                        R4-1915243</a:t>
            </a:r>
            <a:endParaRPr lang="en-GB" b="1" dirty="0">
              <a:solidFill>
                <a:srgbClr val="FF0000"/>
              </a:solidFill>
            </a:endParaRPr>
          </a:p>
          <a:p>
            <a:r>
              <a:rPr lang="en-GB" b="1" dirty="0"/>
              <a:t>Reno, Nevada, USA, 18</a:t>
            </a:r>
            <a:r>
              <a:rPr lang="en-GB" b="1" baseline="30000" dirty="0"/>
              <a:t>th</a:t>
            </a:r>
            <a:r>
              <a:rPr lang="en-GB" b="1" dirty="0"/>
              <a:t> – 22</a:t>
            </a:r>
            <a:r>
              <a:rPr lang="en-GB" b="1" baseline="30000" dirty="0"/>
              <a:t>nd</a:t>
            </a:r>
            <a:r>
              <a:rPr lang="en-GB" b="1" dirty="0"/>
              <a:t> November, 2019</a:t>
            </a:r>
            <a:endParaRPr lang="sv-SE" dirty="0"/>
          </a:p>
          <a:p>
            <a:pPr hangingPunct="0"/>
            <a:r>
              <a:rPr lang="en-GB" b="1" dirty="0"/>
              <a:t>Agenda Item: 9.1.4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188682065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F168FF-48E6-4639-981C-FA97612918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837510"/>
          </a:xfrm>
        </p:spPr>
        <p:txBody>
          <a:bodyPr/>
          <a:lstStyle/>
          <a:p>
            <a:r>
              <a:rPr lang="sv-SE" dirty="0"/>
              <a:t>SCell Activation / Deactivation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5E4D6F-3261-416A-816D-8F5A869D58E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7626" y="1381539"/>
            <a:ext cx="11449878" cy="5277678"/>
          </a:xfrm>
        </p:spPr>
        <p:txBody>
          <a:bodyPr>
            <a:normAutofit fontScale="92500" lnSpcReduction="10000"/>
          </a:bodyPr>
          <a:lstStyle/>
          <a:p>
            <a:pPr lvl="0"/>
            <a:r>
              <a:rPr lang="en-US" dirty="0"/>
              <a:t>The period before the reception of the </a:t>
            </a:r>
            <a:r>
              <a:rPr lang="en-US" dirty="0" err="1"/>
              <a:t>SCell</a:t>
            </a:r>
            <a:r>
              <a:rPr lang="en-US" dirty="0"/>
              <a:t> activation command is extended by </a:t>
            </a:r>
            <a:r>
              <a:rPr lang="en-US" dirty="0">
                <a:sym typeface="Symbol" panose="05050102010706020507" pitchFamily="18" charset="2"/>
              </a:rPr>
              <a:t></a:t>
            </a:r>
            <a:r>
              <a:rPr lang="en-US" baseline="-25000" dirty="0"/>
              <a:t>DL</a:t>
            </a:r>
            <a:r>
              <a:rPr lang="en-US" dirty="0"/>
              <a:t> due to DL LBT</a:t>
            </a:r>
            <a:endParaRPr lang="sv-SE" sz="2000" dirty="0"/>
          </a:p>
          <a:p>
            <a:pPr lvl="1"/>
            <a:r>
              <a:rPr lang="en-US" dirty="0"/>
              <a:t>non-DRX: </a:t>
            </a:r>
            <a:r>
              <a:rPr lang="en-US" dirty="0">
                <a:sym typeface="Symbol" panose="05050102010706020507" pitchFamily="18" charset="2"/>
              </a:rPr>
              <a:t></a:t>
            </a:r>
            <a:r>
              <a:rPr lang="en-US" baseline="-25000" dirty="0"/>
              <a:t>DL</a:t>
            </a:r>
            <a:r>
              <a:rPr lang="en-US" dirty="0"/>
              <a:t> = L</a:t>
            </a:r>
            <a:r>
              <a:rPr lang="en-US" baseline="-25000" dirty="0"/>
              <a:t>DL</a:t>
            </a:r>
            <a:r>
              <a:rPr lang="en-US" dirty="0"/>
              <a:t> * </a:t>
            </a:r>
            <a:r>
              <a:rPr lang="en-US" dirty="0" err="1"/>
              <a:t>measCycleSCell</a:t>
            </a:r>
            <a:r>
              <a:rPr lang="en-US" dirty="0"/>
              <a:t> for non-DRX; </a:t>
            </a:r>
            <a:endParaRPr lang="sv-SE" sz="1600" dirty="0"/>
          </a:p>
          <a:p>
            <a:pPr lvl="1"/>
            <a:r>
              <a:rPr lang="en-US" dirty="0"/>
              <a:t>DRX: </a:t>
            </a:r>
            <a:r>
              <a:rPr lang="en-US" dirty="0">
                <a:sym typeface="Symbol" panose="05050102010706020507" pitchFamily="18" charset="2"/>
              </a:rPr>
              <a:t></a:t>
            </a:r>
            <a:r>
              <a:rPr lang="en-US" baseline="-25000" dirty="0"/>
              <a:t>DL</a:t>
            </a:r>
            <a:r>
              <a:rPr lang="en-US" dirty="0"/>
              <a:t>=L</a:t>
            </a:r>
            <a:r>
              <a:rPr lang="en-US" baseline="-25000" dirty="0"/>
              <a:t>DL</a:t>
            </a:r>
            <a:r>
              <a:rPr lang="en-US" dirty="0"/>
              <a:t> * max(</a:t>
            </a:r>
            <a:r>
              <a:rPr lang="en-US" dirty="0" err="1"/>
              <a:t>measCycleSCell</a:t>
            </a:r>
            <a:r>
              <a:rPr lang="en-US" dirty="0"/>
              <a:t>, DRX cycle), </a:t>
            </a:r>
            <a:endParaRPr lang="sv-SE" sz="1600" dirty="0"/>
          </a:p>
          <a:p>
            <a:pPr marL="457200" lvl="1" indent="0">
              <a:buNone/>
            </a:pPr>
            <a:r>
              <a:rPr lang="en-US" dirty="0"/>
              <a:t>where L</a:t>
            </a:r>
            <a:r>
              <a:rPr lang="en-US" baseline="-25000" dirty="0"/>
              <a:t>DL</a:t>
            </a:r>
            <a:r>
              <a:rPr lang="en-US" dirty="0"/>
              <a:t>≤ </a:t>
            </a:r>
            <a:r>
              <a:rPr lang="en-US" dirty="0" err="1"/>
              <a:t>L</a:t>
            </a:r>
            <a:r>
              <a:rPr lang="en-US" baseline="-25000" dirty="0" err="1"/>
              <a:t>DL,max</a:t>
            </a:r>
            <a:r>
              <a:rPr lang="en-US" dirty="0"/>
              <a:t> is the number of measurement occasions with SSBs not available at the UE due to CCA</a:t>
            </a:r>
            <a:endParaRPr lang="sv-SE" sz="1600" dirty="0"/>
          </a:p>
          <a:p>
            <a:pPr lvl="0"/>
            <a:r>
              <a:rPr lang="en-US" dirty="0" err="1"/>
              <a:t>L</a:t>
            </a:r>
            <a:r>
              <a:rPr lang="en-US" baseline="-25000" dirty="0" err="1"/>
              <a:t>DL,max</a:t>
            </a:r>
            <a:r>
              <a:rPr lang="en-US" dirty="0"/>
              <a:t> is as defined for intra-frequency measurements, upon exceeding </a:t>
            </a:r>
            <a:r>
              <a:rPr lang="en-US" dirty="0" err="1"/>
              <a:t>L</a:t>
            </a:r>
            <a:r>
              <a:rPr lang="en-US" baseline="-25000" dirty="0" err="1"/>
              <a:t>DL,max</a:t>
            </a:r>
            <a:r>
              <a:rPr lang="en-US" dirty="0"/>
              <a:t> the UE may consider the </a:t>
            </a:r>
            <a:r>
              <a:rPr lang="en-US" dirty="0" err="1"/>
              <a:t>SCell</a:t>
            </a:r>
            <a:r>
              <a:rPr lang="en-US" dirty="0"/>
              <a:t> as unknown</a:t>
            </a:r>
            <a:endParaRPr lang="sv-SE" sz="2000" dirty="0"/>
          </a:p>
          <a:p>
            <a:pPr lvl="0"/>
            <a:r>
              <a:rPr lang="en-US" dirty="0"/>
              <a:t>The period can be further extended by </a:t>
            </a:r>
            <a:r>
              <a:rPr lang="en-US" dirty="0">
                <a:sym typeface="Symbol" panose="05050102010706020507" pitchFamily="18" charset="2"/>
              </a:rPr>
              <a:t></a:t>
            </a:r>
            <a:r>
              <a:rPr lang="en-US" baseline="-25000" dirty="0"/>
              <a:t>UL</a:t>
            </a:r>
            <a:r>
              <a:rPr lang="en-US" dirty="0"/>
              <a:t> due to UL LBT, to account for the measurement reporting delay due to UE inability to send a valid measurement report on a carrier frequency with CCA (</a:t>
            </a:r>
            <a:r>
              <a:rPr lang="en-US" dirty="0">
                <a:sym typeface="Symbol" panose="05050102010706020507" pitchFamily="18" charset="2"/>
              </a:rPr>
              <a:t></a:t>
            </a:r>
            <a:r>
              <a:rPr lang="en-US" baseline="-25000" dirty="0"/>
              <a:t>UL</a:t>
            </a:r>
            <a:r>
              <a:rPr lang="en-US" dirty="0"/>
              <a:t>=0 for UL channel access category 1)</a:t>
            </a:r>
            <a:endParaRPr lang="sv-SE" sz="2000" dirty="0"/>
          </a:p>
          <a:p>
            <a:pPr lvl="0"/>
            <a:r>
              <a:rPr lang="en-US" dirty="0"/>
              <a:t>Upon exceeding </a:t>
            </a:r>
            <a:r>
              <a:rPr lang="en-US" dirty="0">
                <a:sym typeface="Symbol" panose="05050102010706020507" pitchFamily="18" charset="2"/>
              </a:rPr>
              <a:t></a:t>
            </a:r>
            <a:r>
              <a:rPr lang="en-US" baseline="-25000" dirty="0" err="1"/>
              <a:t>UL,max</a:t>
            </a:r>
            <a:r>
              <a:rPr lang="en-US" dirty="0"/>
              <a:t>, the </a:t>
            </a:r>
            <a:r>
              <a:rPr lang="en-US" dirty="0" err="1"/>
              <a:t>SCell</a:t>
            </a:r>
            <a:r>
              <a:rPr lang="en-US" dirty="0"/>
              <a:t> can be considered unknown</a:t>
            </a:r>
            <a:endParaRPr lang="sv-SE" sz="2000" dirty="0"/>
          </a:p>
          <a:p>
            <a:pPr lvl="0"/>
            <a:r>
              <a:rPr lang="en-US" dirty="0">
                <a:sym typeface="Symbol" panose="05050102010706020507" pitchFamily="18" charset="2"/>
              </a:rPr>
              <a:t></a:t>
            </a:r>
            <a:r>
              <a:rPr lang="en-US" baseline="-25000" dirty="0" err="1"/>
              <a:t>CSI,max</a:t>
            </a:r>
            <a:r>
              <a:rPr lang="en-US" dirty="0"/>
              <a:t>=TBD≤ the remaining time until </a:t>
            </a:r>
            <a:r>
              <a:rPr lang="en-US" dirty="0" err="1"/>
              <a:t>sCellDeactivationTimer</a:t>
            </a:r>
            <a:r>
              <a:rPr lang="en-US" dirty="0"/>
              <a:t> expires if it is configured, otherwise 1280 ms</a:t>
            </a:r>
            <a:endParaRPr lang="sv-SE" sz="2000" dirty="0"/>
          </a:p>
        </p:txBody>
      </p:sp>
    </p:spTree>
    <p:extLst>
      <p:ext uri="{BB962C8B-B14F-4D97-AF65-F5344CB8AC3E}">
        <p14:creationId xmlns:p14="http://schemas.microsoft.com/office/powerpoint/2010/main" val="176084892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F168FF-48E6-4639-981C-FA97612918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16649"/>
            <a:ext cx="10515600" cy="837510"/>
          </a:xfrm>
        </p:spPr>
        <p:txBody>
          <a:bodyPr/>
          <a:lstStyle/>
          <a:p>
            <a:r>
              <a:rPr lang="sv-SE" dirty="0"/>
              <a:t>SCell Activation / Deactivation (cont.)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5E4D6F-3261-416A-816D-8F5A869D58E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199" y="954159"/>
            <a:ext cx="11449878" cy="5903841"/>
          </a:xfrm>
        </p:spPr>
        <p:txBody>
          <a:bodyPr>
            <a:normAutofit fontScale="77500" lnSpcReduction="20000"/>
          </a:bodyPr>
          <a:lstStyle/>
          <a:p>
            <a:pPr lvl="0"/>
            <a:r>
              <a:rPr lang="en-US" dirty="0" err="1"/>
              <a:t>T</a:t>
            </a:r>
            <a:r>
              <a:rPr lang="en-US" baseline="-25000" dirty="0" err="1"/>
              <a:t>activation_time</a:t>
            </a:r>
            <a:r>
              <a:rPr lang="en-US" dirty="0"/>
              <a:t> is defined as follows (where </a:t>
            </a:r>
            <a:r>
              <a:rPr lang="en-US" sz="2000" dirty="0"/>
              <a:t>L1≤L1</a:t>
            </a:r>
            <a:r>
              <a:rPr lang="en-US" sz="2000" baseline="-25000" dirty="0"/>
              <a:t>max</a:t>
            </a:r>
            <a:r>
              <a:rPr lang="en-US" dirty="0"/>
              <a:t>, </a:t>
            </a:r>
            <a:r>
              <a:rPr lang="en-US" sz="2000" dirty="0"/>
              <a:t>L2≤L2</a:t>
            </a:r>
            <a:r>
              <a:rPr lang="en-US" sz="2000" baseline="-25000" dirty="0"/>
              <a:t>max</a:t>
            </a:r>
            <a:r>
              <a:rPr lang="en-US" dirty="0"/>
              <a:t>, and </a:t>
            </a:r>
            <a:r>
              <a:rPr lang="en-US" sz="2000" dirty="0"/>
              <a:t>L3≤L3</a:t>
            </a:r>
            <a:r>
              <a:rPr lang="en-US" sz="2000" baseline="-25000" dirty="0"/>
              <a:t>max</a:t>
            </a:r>
            <a:r>
              <a:rPr lang="en-US" dirty="0"/>
              <a:t> are the corresponding numbers of SSB occasions not available at the UE due to CCA failure):</a:t>
            </a:r>
            <a:endParaRPr lang="sv-SE" sz="2000" dirty="0"/>
          </a:p>
          <a:p>
            <a:pPr lvl="1"/>
            <a:r>
              <a:rPr lang="en-US" dirty="0"/>
              <a:t>For a known </a:t>
            </a:r>
            <a:r>
              <a:rPr lang="en-US" dirty="0" err="1"/>
              <a:t>SCell</a:t>
            </a:r>
            <a:r>
              <a:rPr lang="en-US" dirty="0"/>
              <a:t>:</a:t>
            </a:r>
            <a:endParaRPr lang="sv-SE" sz="1600" dirty="0"/>
          </a:p>
          <a:p>
            <a:pPr marL="457200" lvl="1" indent="0">
              <a:buNone/>
            </a:pPr>
            <a:r>
              <a:rPr lang="en-US" dirty="0"/>
              <a:t>	</a:t>
            </a:r>
            <a:r>
              <a:rPr lang="en-US" dirty="0" err="1"/>
              <a:t>T</a:t>
            </a:r>
            <a:r>
              <a:rPr lang="en-US" baseline="-25000" dirty="0" err="1"/>
              <a:t>FirstSSB</a:t>
            </a:r>
            <a:r>
              <a:rPr lang="en-US" dirty="0"/>
              <a:t>+ </a:t>
            </a:r>
            <a:r>
              <a:rPr lang="en-US" dirty="0" err="1"/>
              <a:t>T</a:t>
            </a:r>
            <a:r>
              <a:rPr lang="en-US" baseline="-25000" dirty="0" err="1"/>
              <a:t>rs</a:t>
            </a:r>
            <a:r>
              <a:rPr lang="en-US" dirty="0"/>
              <a:t> *L1+ 5ms, if the </a:t>
            </a:r>
            <a:r>
              <a:rPr lang="en-US" dirty="0" err="1"/>
              <a:t>SCell</a:t>
            </a:r>
            <a:r>
              <a:rPr lang="en-US" dirty="0"/>
              <a:t> measurement cycle is equal to or smaller than 160ms and </a:t>
            </a:r>
            <a:r>
              <a:rPr lang="en-US" sz="3200" dirty="0">
                <a:sym typeface="Symbol" panose="05050102010706020507" pitchFamily="18" charset="2"/>
              </a:rPr>
              <a:t></a:t>
            </a:r>
            <a:r>
              <a:rPr lang="en-US" sz="3200" baseline="-25000" dirty="0"/>
              <a:t>HARQ</a:t>
            </a:r>
            <a:r>
              <a:rPr lang="en-US" sz="3200" dirty="0"/>
              <a:t>≤80 ms,</a:t>
            </a:r>
            <a:endParaRPr lang="sv-SE" dirty="0"/>
          </a:p>
          <a:p>
            <a:pPr marL="457200" lvl="1" indent="0">
              <a:buNone/>
            </a:pPr>
            <a:r>
              <a:rPr lang="en-US" dirty="0"/>
              <a:t>	(T</a:t>
            </a:r>
            <a:r>
              <a:rPr lang="en-US" baseline="-25000" dirty="0"/>
              <a:t>SMTC_MAX</a:t>
            </a:r>
            <a:r>
              <a:rPr lang="en-US" dirty="0"/>
              <a:t> + </a:t>
            </a:r>
            <a:r>
              <a:rPr lang="en-US" dirty="0" err="1"/>
              <a:t>T</a:t>
            </a:r>
            <a:r>
              <a:rPr lang="en-US" baseline="-25000" dirty="0" err="1"/>
              <a:t>rs</a:t>
            </a:r>
            <a:r>
              <a:rPr lang="en-US" dirty="0"/>
              <a:t> )*(1+L2)+ 5ms, if the </a:t>
            </a:r>
            <a:r>
              <a:rPr lang="en-US" dirty="0" err="1"/>
              <a:t>SCell</a:t>
            </a:r>
            <a:r>
              <a:rPr lang="en-US" dirty="0"/>
              <a:t> measurement cycle is larger than 160ms or </a:t>
            </a:r>
            <a:r>
              <a:rPr lang="en-US" sz="3200" dirty="0">
                <a:sym typeface="Symbol" panose="05050102010706020507" pitchFamily="18" charset="2"/>
              </a:rPr>
              <a:t></a:t>
            </a:r>
            <a:r>
              <a:rPr lang="en-US" sz="3200" baseline="-25000" dirty="0"/>
              <a:t>HARQ</a:t>
            </a:r>
            <a:r>
              <a:rPr lang="en-US" sz="3200" dirty="0"/>
              <a:t>&gt;80 ms</a:t>
            </a:r>
            <a:endParaRPr lang="sv-SE" dirty="0"/>
          </a:p>
          <a:p>
            <a:pPr lvl="1"/>
            <a:r>
              <a:rPr lang="en-US" dirty="0"/>
              <a:t>For an unknown </a:t>
            </a:r>
            <a:r>
              <a:rPr lang="en-US" dirty="0" err="1"/>
              <a:t>SCell</a:t>
            </a:r>
            <a:r>
              <a:rPr lang="en-US" dirty="0"/>
              <a:t>:</a:t>
            </a:r>
            <a:endParaRPr lang="sv-SE" sz="1600" dirty="0"/>
          </a:p>
          <a:p>
            <a:pPr marL="457200" lvl="1" indent="0">
              <a:buNone/>
            </a:pPr>
            <a:r>
              <a:rPr lang="en-US" dirty="0"/>
              <a:t>	(T</a:t>
            </a:r>
            <a:r>
              <a:rPr lang="en-US" baseline="-25000" dirty="0"/>
              <a:t>SMTC_MAX </a:t>
            </a:r>
            <a:r>
              <a:rPr lang="en-US" dirty="0"/>
              <a:t>+ </a:t>
            </a:r>
            <a:r>
              <a:rPr lang="en-US" dirty="0" err="1"/>
              <a:t>T</a:t>
            </a:r>
            <a:r>
              <a:rPr lang="en-US" baseline="-25000" dirty="0" err="1"/>
              <a:t>rs</a:t>
            </a:r>
            <a:r>
              <a:rPr lang="en-US" dirty="0"/>
              <a:t> )*(2+L3)+ 5ms, provided the </a:t>
            </a:r>
            <a:r>
              <a:rPr lang="en-US" dirty="0" err="1"/>
              <a:t>SCell</a:t>
            </a:r>
            <a:r>
              <a:rPr lang="en-US" dirty="0"/>
              <a:t> can be successfully detected in one attempt</a:t>
            </a:r>
            <a:endParaRPr lang="sv-SE" dirty="0"/>
          </a:p>
          <a:p>
            <a:pPr lvl="0"/>
            <a:r>
              <a:rPr lang="en-US" sz="2000" dirty="0"/>
              <a:t>L1</a:t>
            </a:r>
            <a:r>
              <a:rPr lang="en-US" sz="2000" baseline="-25000" dirty="0"/>
              <a:t>max</a:t>
            </a:r>
            <a:r>
              <a:rPr lang="en-US" sz="2000" dirty="0"/>
              <a:t>, L2</a:t>
            </a:r>
            <a:r>
              <a:rPr lang="en-US" sz="2000" baseline="-25000" dirty="0"/>
              <a:t>max</a:t>
            </a:r>
            <a:r>
              <a:rPr lang="en-US" sz="2000" dirty="0"/>
              <a:t>, and L3</a:t>
            </a:r>
            <a:r>
              <a:rPr lang="en-US" sz="2000" baseline="-25000" dirty="0"/>
              <a:t>max</a:t>
            </a:r>
            <a:r>
              <a:rPr lang="en-US" sz="2000" dirty="0"/>
              <a:t> </a:t>
            </a:r>
            <a:r>
              <a:rPr lang="en-US" dirty="0"/>
              <a:t>are TBD, upon exceeding which the UE can stop activating the </a:t>
            </a:r>
            <a:r>
              <a:rPr lang="en-US" dirty="0" err="1"/>
              <a:t>SCell</a:t>
            </a:r>
            <a:r>
              <a:rPr lang="en-US" dirty="0"/>
              <a:t> and can abandon the </a:t>
            </a:r>
            <a:r>
              <a:rPr lang="en-US" dirty="0" err="1"/>
              <a:t>SCell</a:t>
            </a:r>
            <a:r>
              <a:rPr lang="en-US" dirty="0"/>
              <a:t> activation procedure</a:t>
            </a:r>
            <a:endParaRPr lang="sv-SE" sz="2000" dirty="0"/>
          </a:p>
          <a:p>
            <a:pPr lvl="0"/>
            <a:r>
              <a:rPr lang="en-US" dirty="0"/>
              <a:t>RAN4 confirms the agreement in [1] on extending T</a:t>
            </a:r>
            <a:r>
              <a:rPr lang="en-US" baseline="-25000" dirty="0"/>
              <a:t>HARQ</a:t>
            </a:r>
            <a:r>
              <a:rPr lang="en-US" dirty="0"/>
              <a:t> with </a:t>
            </a:r>
            <a:r>
              <a:rPr lang="en-US" dirty="0">
                <a:sym typeface="Symbol" panose="05050102010706020507" pitchFamily="18" charset="2"/>
              </a:rPr>
              <a:t></a:t>
            </a:r>
            <a:r>
              <a:rPr lang="en-US" baseline="-25000" dirty="0"/>
              <a:t>HARQ</a:t>
            </a:r>
            <a:r>
              <a:rPr lang="en-US" dirty="0"/>
              <a:t> in </a:t>
            </a:r>
            <a:r>
              <a:rPr lang="en-US" dirty="0" err="1"/>
              <a:t>SCell</a:t>
            </a:r>
            <a:r>
              <a:rPr lang="en-US" dirty="0"/>
              <a:t> activation delay</a:t>
            </a:r>
            <a:endParaRPr lang="sv-SE" sz="2000" dirty="0"/>
          </a:p>
          <a:p>
            <a:pPr lvl="0"/>
            <a:r>
              <a:rPr lang="en-US" dirty="0">
                <a:sym typeface="Symbol" panose="05050102010706020507" pitchFamily="18" charset="2"/>
              </a:rPr>
              <a:t></a:t>
            </a:r>
            <a:r>
              <a:rPr lang="en-US" baseline="-25000" dirty="0" err="1"/>
              <a:t>HARQ,max</a:t>
            </a:r>
            <a:r>
              <a:rPr lang="en-US" dirty="0"/>
              <a:t>=TBD≤ the remaining time until </a:t>
            </a:r>
            <a:r>
              <a:rPr lang="en-US" dirty="0" err="1"/>
              <a:t>sCellDeactivationTimer</a:t>
            </a:r>
            <a:r>
              <a:rPr lang="en-US" dirty="0"/>
              <a:t> expires if it is configured, otherwise 1280 </a:t>
            </a:r>
            <a:r>
              <a:rPr lang="en-US" dirty="0" err="1"/>
              <a:t>ms.</a:t>
            </a:r>
            <a:r>
              <a:rPr lang="en-US" dirty="0"/>
              <a:t> Upon exceeding </a:t>
            </a:r>
            <a:r>
              <a:rPr lang="en-US" dirty="0">
                <a:sym typeface="Symbol" panose="05050102010706020507" pitchFamily="18" charset="2"/>
              </a:rPr>
              <a:t></a:t>
            </a:r>
            <a:r>
              <a:rPr lang="en-US" baseline="-25000" dirty="0" err="1"/>
              <a:t>HARQ,max</a:t>
            </a:r>
            <a:r>
              <a:rPr lang="en-US" dirty="0"/>
              <a:t> the UE can stop attempting to transmit HARQ feedback</a:t>
            </a:r>
            <a:endParaRPr lang="sv-SE" sz="2000" dirty="0"/>
          </a:p>
          <a:p>
            <a:pPr lvl="0"/>
            <a:r>
              <a:rPr lang="en-US" dirty="0"/>
              <a:t>RAN4 confirms the agreement in [1] on interruption window during </a:t>
            </a:r>
            <a:r>
              <a:rPr lang="en-US" dirty="0" err="1"/>
              <a:t>SCell</a:t>
            </a:r>
            <a:r>
              <a:rPr lang="en-US" dirty="0"/>
              <a:t> activation</a:t>
            </a:r>
            <a:endParaRPr lang="sv-SE" sz="2000" dirty="0"/>
          </a:p>
          <a:p>
            <a:pPr lvl="0"/>
            <a:r>
              <a:rPr lang="en-US" dirty="0"/>
              <a:t>RAN4 confirms the agreement in [1] on </a:t>
            </a:r>
            <a:r>
              <a:rPr lang="en-US" dirty="0" err="1"/>
              <a:t>SCell</a:t>
            </a:r>
            <a:r>
              <a:rPr lang="en-US" dirty="0"/>
              <a:t> deactivation delay</a:t>
            </a:r>
            <a:endParaRPr lang="sv-SE" sz="2000" dirty="0"/>
          </a:p>
          <a:p>
            <a:pPr lvl="0"/>
            <a:r>
              <a:rPr lang="en-US" dirty="0"/>
              <a:t>For </a:t>
            </a:r>
            <a:r>
              <a:rPr lang="en-US" dirty="0" err="1"/>
              <a:t>SCell</a:t>
            </a:r>
            <a:r>
              <a:rPr lang="en-US" dirty="0"/>
              <a:t> deactivation, </a:t>
            </a:r>
            <a:r>
              <a:rPr lang="en-US" dirty="0">
                <a:sym typeface="Symbol" panose="05050102010706020507" pitchFamily="18" charset="2"/>
              </a:rPr>
              <a:t></a:t>
            </a:r>
            <a:r>
              <a:rPr lang="en-US" baseline="-25000" dirty="0" err="1"/>
              <a:t>HARQ,max</a:t>
            </a:r>
            <a:r>
              <a:rPr lang="en-US" dirty="0"/>
              <a:t>=TBD≤ the remaining time until </a:t>
            </a:r>
            <a:r>
              <a:rPr lang="en-US" dirty="0" err="1"/>
              <a:t>sCellDeactivationTimer</a:t>
            </a:r>
            <a:r>
              <a:rPr lang="en-US" dirty="0"/>
              <a:t> expires if it is configured, otherwise 1280 </a:t>
            </a:r>
            <a:r>
              <a:rPr lang="en-US" dirty="0" err="1"/>
              <a:t>ms.</a:t>
            </a:r>
            <a:r>
              <a:rPr lang="en-US" dirty="0"/>
              <a:t> Upon exceeding </a:t>
            </a:r>
            <a:r>
              <a:rPr lang="en-US" sz="2000" dirty="0">
                <a:sym typeface="Symbol" panose="05050102010706020507" pitchFamily="18" charset="2"/>
              </a:rPr>
              <a:t></a:t>
            </a:r>
            <a:r>
              <a:rPr lang="en-US" sz="2000" baseline="-25000" dirty="0" err="1"/>
              <a:t>HARQ,max</a:t>
            </a:r>
            <a:r>
              <a:rPr lang="en-US" dirty="0"/>
              <a:t>, the UE can stop attempting to </a:t>
            </a:r>
            <a:r>
              <a:rPr lang="en-US" dirty="0" err="1"/>
              <a:t>trasmit</a:t>
            </a:r>
            <a:r>
              <a:rPr lang="en-US" dirty="0"/>
              <a:t> HARQ feedback.</a:t>
            </a:r>
            <a:endParaRPr lang="sv-SE" sz="2000" dirty="0"/>
          </a:p>
        </p:txBody>
      </p:sp>
    </p:spTree>
    <p:extLst>
      <p:ext uri="{BB962C8B-B14F-4D97-AF65-F5344CB8AC3E}">
        <p14:creationId xmlns:p14="http://schemas.microsoft.com/office/powerpoint/2010/main" val="413544767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F168FF-48E6-4639-981C-FA97612918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837510"/>
          </a:xfrm>
        </p:spPr>
        <p:txBody>
          <a:bodyPr>
            <a:normAutofit fontScale="90000"/>
          </a:bodyPr>
          <a:lstStyle/>
          <a:p>
            <a:r>
              <a:rPr lang="sv-SE" dirty="0"/>
              <a:t>Active TCI State Switching, known state defintion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5E4D6F-3261-416A-816D-8F5A869D58E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88843" y="1659835"/>
            <a:ext cx="11837505" cy="4999382"/>
          </a:xfrm>
        </p:spPr>
        <p:txBody>
          <a:bodyPr>
            <a:noAutofit/>
          </a:bodyPr>
          <a:lstStyle/>
          <a:p>
            <a:pPr lvl="0"/>
            <a:r>
              <a:rPr lang="en-US" sz="2400" dirty="0"/>
              <a:t>The time between receiving of the TCI state switching command and the last transmission/measurement is extended to T1 to account for DL and UL LBT failures</a:t>
            </a:r>
            <a:endParaRPr lang="sv-SE" sz="2400" dirty="0"/>
          </a:p>
          <a:p>
            <a:pPr lvl="1"/>
            <a:r>
              <a:rPr lang="en-US" dirty="0"/>
              <a:t>T1=[1280]+ L*T</a:t>
            </a:r>
            <a:r>
              <a:rPr lang="en-US" baseline="-25000" dirty="0"/>
              <a:t>SSB</a:t>
            </a:r>
            <a:r>
              <a:rPr lang="en-US" dirty="0"/>
              <a:t> ms+</a:t>
            </a:r>
            <a:r>
              <a:rPr lang="en-US" dirty="0">
                <a:sym typeface="Symbol" panose="05050102010706020507" pitchFamily="18" charset="2"/>
              </a:rPr>
              <a:t></a:t>
            </a:r>
            <a:r>
              <a:rPr lang="en-US" dirty="0"/>
              <a:t>, where L (≤</a:t>
            </a:r>
            <a:r>
              <a:rPr lang="en-US" dirty="0" err="1"/>
              <a:t>L</a:t>
            </a:r>
            <a:r>
              <a:rPr lang="en-US" baseline="-25000" dirty="0" err="1"/>
              <a:t>max</a:t>
            </a:r>
            <a:r>
              <a:rPr lang="en-US" dirty="0"/>
              <a:t>) is the number of measurement occasions with SSBs not available at the UE due to CCA, and </a:t>
            </a:r>
            <a:r>
              <a:rPr lang="en-US" dirty="0">
                <a:sym typeface="Symbol" panose="05050102010706020507" pitchFamily="18" charset="2"/>
              </a:rPr>
              <a:t></a:t>
            </a:r>
            <a:r>
              <a:rPr lang="en-US" dirty="0"/>
              <a:t> (≤</a:t>
            </a:r>
            <a:r>
              <a:rPr lang="en-US" dirty="0">
                <a:sym typeface="Symbol" panose="05050102010706020507" pitchFamily="18" charset="2"/>
              </a:rPr>
              <a:t></a:t>
            </a:r>
            <a:r>
              <a:rPr lang="en-US" baseline="-25000" dirty="0"/>
              <a:t>max</a:t>
            </a:r>
            <a:r>
              <a:rPr lang="en-US" dirty="0"/>
              <a:t>) is the reporting delay due to UL LBT failure and UE reattempt to report at least 1 measurement for the target TCI state provided the UL resources are configured for the UE (</a:t>
            </a:r>
            <a:r>
              <a:rPr lang="en-US" dirty="0">
                <a:sym typeface="Symbol" panose="05050102010706020507" pitchFamily="18" charset="2"/>
              </a:rPr>
              <a:t></a:t>
            </a:r>
            <a:r>
              <a:rPr lang="en-US" dirty="0"/>
              <a:t>=0 for channel access category 1)</a:t>
            </a:r>
            <a:endParaRPr lang="sv-SE" dirty="0"/>
          </a:p>
          <a:p>
            <a:pPr lvl="1"/>
            <a:r>
              <a:rPr lang="en-US" dirty="0" err="1"/>
              <a:t>L</a:t>
            </a:r>
            <a:r>
              <a:rPr lang="en-US" baseline="-25000" dirty="0" err="1"/>
              <a:t>max</a:t>
            </a:r>
            <a:r>
              <a:rPr lang="en-US" dirty="0"/>
              <a:t>=TBD and </a:t>
            </a:r>
            <a:r>
              <a:rPr lang="en-US" dirty="0">
                <a:sym typeface="Symbol" panose="05050102010706020507" pitchFamily="18" charset="2"/>
              </a:rPr>
              <a:t></a:t>
            </a:r>
            <a:r>
              <a:rPr lang="en-US" baseline="-25000" dirty="0"/>
              <a:t>max</a:t>
            </a:r>
            <a:r>
              <a:rPr lang="en-US" dirty="0"/>
              <a:t>=TBD upon exceeding which the UE may consider the TCI state to be unknown</a:t>
            </a:r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50801619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F168FF-48E6-4639-981C-FA97612918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8296" y="365126"/>
            <a:ext cx="11075504" cy="837510"/>
          </a:xfrm>
        </p:spPr>
        <p:txBody>
          <a:bodyPr>
            <a:normAutofit fontScale="90000"/>
          </a:bodyPr>
          <a:lstStyle/>
          <a:p>
            <a:r>
              <a:rPr lang="sv-SE" dirty="0"/>
              <a:t>Active TCI State Switching, known state requirements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5E4D6F-3261-416A-816D-8F5A869D58E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88843" y="1113183"/>
            <a:ext cx="11837505" cy="5546034"/>
          </a:xfrm>
        </p:spPr>
        <p:txBody>
          <a:bodyPr>
            <a:noAutofit/>
          </a:bodyPr>
          <a:lstStyle/>
          <a:p>
            <a:pPr lvl="0"/>
            <a:r>
              <a:rPr lang="en-US" sz="2400" dirty="0" err="1"/>
              <a:t>L</a:t>
            </a:r>
            <a:r>
              <a:rPr lang="en-US" sz="2400" baseline="-25000" dirty="0" err="1"/>
              <a:t>MAC,known,max</a:t>
            </a:r>
            <a:r>
              <a:rPr lang="en-US" sz="2400" dirty="0"/>
              <a:t> =[2] for T</a:t>
            </a:r>
            <a:r>
              <a:rPr lang="en-US" sz="2400" baseline="-25000" dirty="0"/>
              <a:t>SSB</a:t>
            </a:r>
            <a:r>
              <a:rPr lang="en-US" sz="2400" dirty="0"/>
              <a:t>≤40 ms, </a:t>
            </a:r>
            <a:r>
              <a:rPr lang="en-US" sz="2400" dirty="0" err="1"/>
              <a:t>L</a:t>
            </a:r>
            <a:r>
              <a:rPr lang="en-US" sz="2400" baseline="-25000" dirty="0" err="1"/>
              <a:t>MAC,known,max</a:t>
            </a:r>
            <a:r>
              <a:rPr lang="en-US" sz="2400" dirty="0"/>
              <a:t> =[1] for T</a:t>
            </a:r>
            <a:r>
              <a:rPr lang="en-US" sz="2400" baseline="-25000" dirty="0"/>
              <a:t>SSB</a:t>
            </a:r>
            <a:r>
              <a:rPr lang="en-US" sz="2400" dirty="0"/>
              <a:t>&gt;40 ms</a:t>
            </a:r>
            <a:endParaRPr lang="sv-SE" sz="2400" dirty="0"/>
          </a:p>
          <a:p>
            <a:pPr lvl="1"/>
            <a:r>
              <a:rPr lang="en-US" dirty="0"/>
              <a:t>Upon exceeding </a:t>
            </a:r>
            <a:r>
              <a:rPr lang="en-US" dirty="0" err="1"/>
              <a:t>L</a:t>
            </a:r>
            <a:r>
              <a:rPr lang="en-US" baseline="-25000" dirty="0" err="1"/>
              <a:t>MAC,known,max</a:t>
            </a:r>
            <a:r>
              <a:rPr lang="en-US" dirty="0"/>
              <a:t> the UE may stop the active TCI state switching procedure and stay in the old state.</a:t>
            </a:r>
            <a:endParaRPr lang="sv-SE" dirty="0"/>
          </a:p>
          <a:p>
            <a:pPr lvl="0"/>
            <a:r>
              <a:rPr lang="en-US" sz="2400" dirty="0"/>
              <a:t>Confirm RAN4 agreement in [1] on extending the delay for MAC-CE based switching for known cell by </a:t>
            </a:r>
            <a:r>
              <a:rPr lang="en-US" sz="2400" dirty="0">
                <a:sym typeface="Symbol" panose="05050102010706020507" pitchFamily="18" charset="2"/>
              </a:rPr>
              <a:t></a:t>
            </a:r>
            <a:r>
              <a:rPr lang="en-US" sz="2400" baseline="-25000" dirty="0"/>
              <a:t>HARQ.</a:t>
            </a:r>
            <a:endParaRPr lang="sv-SE" sz="2400" dirty="0"/>
          </a:p>
          <a:p>
            <a:r>
              <a:rPr lang="sv-SE" sz="2400" dirty="0">
                <a:sym typeface="Symbol" panose="05050102010706020507" pitchFamily="18" charset="2"/>
              </a:rPr>
              <a:t></a:t>
            </a:r>
            <a:r>
              <a:rPr lang="x-none" sz="2400" baseline="-25000" dirty="0"/>
              <a:t>HARQ</a:t>
            </a:r>
            <a:r>
              <a:rPr lang="en-US" sz="2400" baseline="-25000" dirty="0"/>
              <a:t>,max</a:t>
            </a:r>
            <a:r>
              <a:rPr lang="en-US" sz="2400" dirty="0"/>
              <a:t>=</a:t>
            </a:r>
            <a:r>
              <a:rPr lang="sv-SE" sz="2400" dirty="0"/>
              <a:t>[160] ms for known cell</a:t>
            </a:r>
          </a:p>
          <a:p>
            <a:pPr lvl="1"/>
            <a:r>
              <a:rPr lang="en-US" dirty="0"/>
              <a:t>U</a:t>
            </a:r>
            <a:r>
              <a:rPr lang="x-none" dirty="0"/>
              <a:t>pon </a:t>
            </a:r>
            <a:r>
              <a:rPr lang="en-US" dirty="0"/>
              <a:t>exceeding </a:t>
            </a:r>
            <a:r>
              <a:rPr lang="sv-SE" dirty="0">
                <a:sym typeface="Symbol" panose="05050102010706020507" pitchFamily="18" charset="2"/>
              </a:rPr>
              <a:t></a:t>
            </a:r>
            <a:r>
              <a:rPr lang="x-none" baseline="-25000" dirty="0"/>
              <a:t>HARQ</a:t>
            </a:r>
            <a:r>
              <a:rPr lang="en-US" baseline="-25000" dirty="0"/>
              <a:t>,max</a:t>
            </a:r>
            <a:r>
              <a:rPr lang="en-US" dirty="0"/>
              <a:t>, </a:t>
            </a:r>
            <a:r>
              <a:rPr lang="x-none" dirty="0"/>
              <a:t>the UE may stop attempting to transmit HARQ feedback</a:t>
            </a:r>
            <a:r>
              <a:rPr lang="en-US" dirty="0"/>
              <a:t>, </a:t>
            </a:r>
            <a:r>
              <a:rPr lang="x-none" dirty="0"/>
              <a:t>may </a:t>
            </a:r>
            <a:r>
              <a:rPr lang="en-US" dirty="0"/>
              <a:t>stop</a:t>
            </a:r>
            <a:r>
              <a:rPr lang="x-none" dirty="0"/>
              <a:t> the active TCI state switching procedure</a:t>
            </a:r>
            <a:r>
              <a:rPr lang="en-US" dirty="0"/>
              <a:t> and stay in the old state.</a:t>
            </a:r>
            <a:endParaRPr lang="sv-SE" dirty="0"/>
          </a:p>
          <a:p>
            <a:pPr lvl="0"/>
            <a:r>
              <a:rPr lang="en-US" sz="2400" dirty="0" err="1"/>
              <a:t>L</a:t>
            </a:r>
            <a:r>
              <a:rPr lang="en-US" sz="2400" baseline="-25000" dirty="0" err="1"/>
              <a:t>RRC,known,max</a:t>
            </a:r>
            <a:r>
              <a:rPr lang="en-US" sz="2400" dirty="0"/>
              <a:t> =[2] for T</a:t>
            </a:r>
            <a:r>
              <a:rPr lang="en-US" sz="2400" baseline="-25000" dirty="0"/>
              <a:t>SSB</a:t>
            </a:r>
            <a:r>
              <a:rPr lang="en-US" sz="2400" dirty="0"/>
              <a:t>≤40 ms, </a:t>
            </a:r>
            <a:r>
              <a:rPr lang="en-US" sz="2400" dirty="0" err="1"/>
              <a:t>L</a:t>
            </a:r>
            <a:r>
              <a:rPr lang="en-US" sz="2400" baseline="-25000" dirty="0" err="1"/>
              <a:t>RRC,known,max</a:t>
            </a:r>
            <a:r>
              <a:rPr lang="en-US" sz="2400" dirty="0"/>
              <a:t> =[1] for T</a:t>
            </a:r>
            <a:r>
              <a:rPr lang="en-US" sz="2400" baseline="-25000" dirty="0"/>
              <a:t>SSB</a:t>
            </a:r>
            <a:r>
              <a:rPr lang="en-US" sz="2400" dirty="0"/>
              <a:t>&gt;40 ms</a:t>
            </a:r>
            <a:endParaRPr lang="sv-SE" sz="2400" dirty="0"/>
          </a:p>
          <a:p>
            <a:pPr lvl="1"/>
            <a:r>
              <a:rPr lang="en-US" dirty="0"/>
              <a:t>Upon exceeding </a:t>
            </a:r>
            <a:r>
              <a:rPr lang="en-US" dirty="0" err="1"/>
              <a:t>L</a:t>
            </a:r>
            <a:r>
              <a:rPr lang="en-US" baseline="-25000" dirty="0" err="1"/>
              <a:t>RRC,known,max</a:t>
            </a:r>
            <a:r>
              <a:rPr lang="en-US" dirty="0"/>
              <a:t> the UE may stop the active TCI state switching procedure and declare beam failure.</a:t>
            </a:r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365303174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F168FF-48E6-4639-981C-FA97612918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8843" y="365126"/>
            <a:ext cx="11814314" cy="837510"/>
          </a:xfrm>
        </p:spPr>
        <p:txBody>
          <a:bodyPr>
            <a:normAutofit fontScale="90000"/>
          </a:bodyPr>
          <a:lstStyle/>
          <a:p>
            <a:r>
              <a:rPr lang="sv-SE" dirty="0"/>
              <a:t>Active TCI State Switching, unknown state requirements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5E4D6F-3261-416A-816D-8F5A869D58E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88843" y="1113183"/>
            <a:ext cx="11837505" cy="5546034"/>
          </a:xfrm>
        </p:spPr>
        <p:txBody>
          <a:bodyPr>
            <a:noAutofit/>
          </a:bodyPr>
          <a:lstStyle/>
          <a:p>
            <a:pPr lvl="0"/>
            <a:r>
              <a:rPr lang="en-US" sz="2400" dirty="0"/>
              <a:t>L1</a:t>
            </a:r>
            <a:r>
              <a:rPr lang="en-US" sz="2400" baseline="-25000" dirty="0"/>
              <a:t>MAC,unknown,max</a:t>
            </a:r>
            <a:r>
              <a:rPr lang="en-US" sz="2400" dirty="0"/>
              <a:t> = [2] for T</a:t>
            </a:r>
            <a:r>
              <a:rPr lang="en-US" sz="2400" baseline="-25000" dirty="0"/>
              <a:t>CSI-RS/SSB</a:t>
            </a:r>
            <a:r>
              <a:rPr lang="en-US" sz="2400" dirty="0"/>
              <a:t>≤40 ms, L1</a:t>
            </a:r>
            <a:r>
              <a:rPr lang="en-US" sz="2400" baseline="-25000" dirty="0"/>
              <a:t>MAC,unknown,max</a:t>
            </a:r>
            <a:r>
              <a:rPr lang="en-US" sz="2400" dirty="0"/>
              <a:t> = [1] for T</a:t>
            </a:r>
            <a:r>
              <a:rPr lang="en-US" sz="2400" baseline="-25000" dirty="0"/>
              <a:t>CSI-RS/SSB</a:t>
            </a:r>
            <a:r>
              <a:rPr lang="en-US" sz="2400" dirty="0"/>
              <a:t>&gt;40 ms</a:t>
            </a:r>
            <a:endParaRPr lang="sv-SE" sz="2400" dirty="0"/>
          </a:p>
          <a:p>
            <a:pPr lvl="1"/>
            <a:r>
              <a:rPr lang="en-US" dirty="0"/>
              <a:t>L2</a:t>
            </a:r>
            <a:r>
              <a:rPr lang="en-US" baseline="-25000" dirty="0"/>
              <a:t>MAC,unknown,max</a:t>
            </a:r>
            <a:r>
              <a:rPr lang="en-US" dirty="0"/>
              <a:t> =[2] for T</a:t>
            </a:r>
            <a:r>
              <a:rPr lang="en-US" baseline="-25000" dirty="0"/>
              <a:t>SSB</a:t>
            </a:r>
            <a:r>
              <a:rPr lang="en-US" dirty="0"/>
              <a:t>≤40 ms, L2</a:t>
            </a:r>
            <a:r>
              <a:rPr lang="en-US" baseline="-25000" dirty="0"/>
              <a:t>MAC,unknown,max</a:t>
            </a:r>
            <a:r>
              <a:rPr lang="en-US" dirty="0"/>
              <a:t> = [1] for T</a:t>
            </a:r>
            <a:r>
              <a:rPr lang="en-US" baseline="-25000" dirty="0"/>
              <a:t>SSB</a:t>
            </a:r>
            <a:r>
              <a:rPr lang="en-US" dirty="0"/>
              <a:t>&gt;40 ms</a:t>
            </a:r>
            <a:endParaRPr lang="sv-SE" dirty="0"/>
          </a:p>
          <a:p>
            <a:pPr lvl="1"/>
            <a:r>
              <a:rPr lang="en-US" dirty="0"/>
              <a:t>Upon exceeding L1</a:t>
            </a:r>
            <a:r>
              <a:rPr lang="en-US" baseline="-25000" dirty="0"/>
              <a:t>MAC,known,max</a:t>
            </a:r>
            <a:r>
              <a:rPr lang="en-US" dirty="0"/>
              <a:t> or L2</a:t>
            </a:r>
            <a:r>
              <a:rPr lang="en-US" baseline="-25000" dirty="0"/>
              <a:t>MAC,known,max</a:t>
            </a:r>
            <a:r>
              <a:rPr lang="en-US" dirty="0"/>
              <a:t> the UE may stop the active TCI state switching procedure and stay in the old state.</a:t>
            </a:r>
            <a:endParaRPr lang="sv-SE" dirty="0"/>
          </a:p>
          <a:p>
            <a:pPr lvl="0"/>
            <a:r>
              <a:rPr lang="en-US" sz="2400" dirty="0"/>
              <a:t>Confirm RAN4 agreement in [1] on extending the delay for MAC-CE based switching for unknown cell by </a:t>
            </a:r>
            <a:r>
              <a:rPr lang="en-US" sz="2400" dirty="0">
                <a:sym typeface="Symbol" panose="05050102010706020507" pitchFamily="18" charset="2"/>
              </a:rPr>
              <a:t></a:t>
            </a:r>
            <a:r>
              <a:rPr lang="en-US" sz="2400" baseline="-25000" dirty="0"/>
              <a:t>HARQ.</a:t>
            </a:r>
            <a:endParaRPr lang="sv-SE" sz="2400" dirty="0"/>
          </a:p>
          <a:p>
            <a:pPr lvl="0"/>
            <a:r>
              <a:rPr lang="sv-SE" sz="2400" dirty="0">
                <a:sym typeface="Symbol" panose="05050102010706020507" pitchFamily="18" charset="2"/>
              </a:rPr>
              <a:t></a:t>
            </a:r>
            <a:r>
              <a:rPr lang="x-none" sz="2400" baseline="-25000" dirty="0"/>
              <a:t>HARQ</a:t>
            </a:r>
            <a:r>
              <a:rPr lang="en-US" sz="2400" baseline="-25000" dirty="0"/>
              <a:t>,max</a:t>
            </a:r>
            <a:r>
              <a:rPr lang="en-US" sz="2400" dirty="0"/>
              <a:t>=</a:t>
            </a:r>
            <a:r>
              <a:rPr lang="sv-SE" sz="2400" dirty="0"/>
              <a:t>[160] ms for unknown cell</a:t>
            </a:r>
          </a:p>
          <a:p>
            <a:pPr lvl="1"/>
            <a:r>
              <a:rPr lang="en-US" dirty="0"/>
              <a:t>U</a:t>
            </a:r>
            <a:r>
              <a:rPr lang="x-none" dirty="0"/>
              <a:t>pon </a:t>
            </a:r>
            <a:r>
              <a:rPr lang="en-US" dirty="0"/>
              <a:t>exceeding </a:t>
            </a:r>
            <a:r>
              <a:rPr lang="sv-SE" dirty="0">
                <a:sym typeface="Symbol" panose="05050102010706020507" pitchFamily="18" charset="2"/>
              </a:rPr>
              <a:t></a:t>
            </a:r>
            <a:r>
              <a:rPr lang="x-none" baseline="-25000" dirty="0"/>
              <a:t>HARQ</a:t>
            </a:r>
            <a:r>
              <a:rPr lang="en-US" baseline="-25000" dirty="0"/>
              <a:t>,max</a:t>
            </a:r>
            <a:r>
              <a:rPr lang="en-US" dirty="0"/>
              <a:t>: </a:t>
            </a:r>
            <a:r>
              <a:rPr lang="x-none" dirty="0"/>
              <a:t>the UE may stop attempting to transmit HARQ feedback</a:t>
            </a:r>
            <a:r>
              <a:rPr lang="en-US" dirty="0"/>
              <a:t>,</a:t>
            </a:r>
            <a:r>
              <a:rPr lang="x-none" dirty="0"/>
              <a:t> may </a:t>
            </a:r>
            <a:r>
              <a:rPr lang="en-US" dirty="0"/>
              <a:t>stop</a:t>
            </a:r>
            <a:r>
              <a:rPr lang="x-none" dirty="0"/>
              <a:t> the active TCI state switching procedure</a:t>
            </a:r>
            <a:r>
              <a:rPr lang="en-US" dirty="0"/>
              <a:t> and stay in the old state.</a:t>
            </a:r>
            <a:endParaRPr lang="sv-SE" dirty="0"/>
          </a:p>
          <a:p>
            <a:pPr lvl="0"/>
            <a:r>
              <a:rPr lang="en-US" sz="2400" dirty="0"/>
              <a:t>L1</a:t>
            </a:r>
            <a:r>
              <a:rPr lang="en-US" sz="2400" baseline="-25000" dirty="0"/>
              <a:t>RRC,unknown,max</a:t>
            </a:r>
            <a:r>
              <a:rPr lang="en-US" sz="2400" dirty="0"/>
              <a:t> =[2] for T</a:t>
            </a:r>
            <a:r>
              <a:rPr lang="en-US" sz="2400" baseline="-25000" dirty="0"/>
              <a:t>CSI-RS/SSB</a:t>
            </a:r>
            <a:r>
              <a:rPr lang="en-US" sz="2400" dirty="0"/>
              <a:t> ≤40 ms, L1</a:t>
            </a:r>
            <a:r>
              <a:rPr lang="en-US" sz="2400" baseline="-25000" dirty="0"/>
              <a:t>MAC,unknown,max</a:t>
            </a:r>
            <a:r>
              <a:rPr lang="en-US" sz="2400" dirty="0"/>
              <a:t> = [1] for T</a:t>
            </a:r>
            <a:r>
              <a:rPr lang="en-US" sz="2400" baseline="-25000" dirty="0"/>
              <a:t>CSI-RS/SSB</a:t>
            </a:r>
            <a:r>
              <a:rPr lang="en-US" sz="2400" dirty="0"/>
              <a:t>&gt;40 ms</a:t>
            </a:r>
            <a:endParaRPr lang="sv-SE" sz="2400" dirty="0"/>
          </a:p>
          <a:p>
            <a:pPr lvl="1"/>
            <a:r>
              <a:rPr lang="x-none" dirty="0"/>
              <a:t>L</a:t>
            </a:r>
            <a:r>
              <a:rPr lang="en-US" dirty="0"/>
              <a:t>2</a:t>
            </a:r>
            <a:r>
              <a:rPr lang="en-US" baseline="-25000" dirty="0"/>
              <a:t>RRC,unknown,max</a:t>
            </a:r>
            <a:r>
              <a:rPr lang="en-US" dirty="0"/>
              <a:t> =</a:t>
            </a:r>
            <a:r>
              <a:rPr lang="x-none" dirty="0"/>
              <a:t>[2] for </a:t>
            </a:r>
            <a:r>
              <a:rPr lang="en-US" dirty="0"/>
              <a:t>T</a:t>
            </a:r>
            <a:r>
              <a:rPr lang="en-US" baseline="-25000" dirty="0"/>
              <a:t>SSB</a:t>
            </a:r>
            <a:r>
              <a:rPr lang="en-US" dirty="0"/>
              <a:t> </a:t>
            </a:r>
            <a:r>
              <a:rPr lang="x-none" dirty="0"/>
              <a:t>≤40 ms, L</a:t>
            </a:r>
            <a:r>
              <a:rPr lang="en-US" dirty="0"/>
              <a:t>2</a:t>
            </a:r>
            <a:r>
              <a:rPr lang="x-none" baseline="-25000" dirty="0"/>
              <a:t>MAC,unknown,max</a:t>
            </a:r>
            <a:r>
              <a:rPr lang="x-none" dirty="0"/>
              <a:t> = [1] for </a:t>
            </a:r>
            <a:r>
              <a:rPr lang="en-US" dirty="0"/>
              <a:t>T</a:t>
            </a:r>
            <a:r>
              <a:rPr lang="en-US" baseline="-25000" dirty="0"/>
              <a:t>SSB</a:t>
            </a:r>
            <a:r>
              <a:rPr lang="x-none" dirty="0"/>
              <a:t>&gt;40 ms </a:t>
            </a:r>
            <a:endParaRPr lang="sv-SE" dirty="0"/>
          </a:p>
          <a:p>
            <a:pPr lvl="1"/>
            <a:r>
              <a:rPr lang="en-US" dirty="0"/>
              <a:t>U</a:t>
            </a:r>
            <a:r>
              <a:rPr lang="x-none" dirty="0"/>
              <a:t>pon exceeding L</a:t>
            </a:r>
            <a:r>
              <a:rPr lang="en-US" dirty="0"/>
              <a:t>1</a:t>
            </a:r>
            <a:r>
              <a:rPr lang="en-US" baseline="-25000" dirty="0"/>
              <a:t>RRC,unknown,max</a:t>
            </a:r>
            <a:r>
              <a:rPr lang="en-US" dirty="0"/>
              <a:t> or </a:t>
            </a:r>
            <a:r>
              <a:rPr lang="x-none" dirty="0"/>
              <a:t>L</a:t>
            </a:r>
            <a:r>
              <a:rPr lang="en-US" dirty="0"/>
              <a:t>2</a:t>
            </a:r>
            <a:r>
              <a:rPr lang="en-US" baseline="-25000" dirty="0"/>
              <a:t>RRC,unknown,max</a:t>
            </a:r>
            <a:r>
              <a:rPr lang="en-US" dirty="0"/>
              <a:t> </a:t>
            </a:r>
            <a:r>
              <a:rPr lang="x-none" dirty="0"/>
              <a:t>the UE may abandon the active TCI state switching procedure </a:t>
            </a:r>
            <a:r>
              <a:rPr lang="en-US" dirty="0"/>
              <a:t>and declare beam failure</a:t>
            </a:r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356965821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F168FF-48E6-4639-981C-FA97612918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837510"/>
          </a:xfrm>
        </p:spPr>
        <p:txBody>
          <a:bodyPr/>
          <a:lstStyle/>
          <a:p>
            <a:r>
              <a:rPr lang="sv-SE" dirty="0"/>
              <a:t>PSCell Addition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5E4D6F-3261-416A-816D-8F5A869D58E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7626" y="1381539"/>
            <a:ext cx="11449878" cy="5277678"/>
          </a:xfrm>
        </p:spPr>
        <p:txBody>
          <a:bodyPr>
            <a:normAutofit fontScale="92500" lnSpcReduction="20000"/>
          </a:bodyPr>
          <a:lstStyle/>
          <a:p>
            <a:pPr lvl="0"/>
            <a:r>
              <a:rPr lang="en-US" dirty="0"/>
              <a:t>The time between the reception of the </a:t>
            </a:r>
            <a:r>
              <a:rPr lang="en-US" dirty="0" err="1"/>
              <a:t>PSCell</a:t>
            </a:r>
            <a:r>
              <a:rPr lang="en-US" dirty="0"/>
              <a:t> configuration command and measurement/report is extended to T1 to account for DL and UL LBT failures</a:t>
            </a:r>
            <a:endParaRPr lang="sv-SE" sz="2000" dirty="0"/>
          </a:p>
          <a:p>
            <a:pPr lvl="0"/>
            <a:r>
              <a:rPr lang="en-US" dirty="0"/>
              <a:t>T1 = </a:t>
            </a:r>
            <a:r>
              <a:rPr lang="en-US" sz="2000" dirty="0"/>
              <a:t>[5] seconds+</a:t>
            </a:r>
            <a:r>
              <a:rPr lang="en-US" dirty="0"/>
              <a:t> L</a:t>
            </a:r>
            <a:r>
              <a:rPr lang="en-US" sz="2000" dirty="0"/>
              <a:t>*T</a:t>
            </a:r>
            <a:r>
              <a:rPr lang="en-US" sz="2000" baseline="-25000" dirty="0"/>
              <a:t>RS</a:t>
            </a:r>
            <a:r>
              <a:rPr lang="en-US" sz="2000" dirty="0"/>
              <a:t> +</a:t>
            </a:r>
            <a:r>
              <a:rPr lang="en-US" sz="2000" dirty="0">
                <a:sym typeface="Symbol" panose="05050102010706020507" pitchFamily="18" charset="2"/>
              </a:rPr>
              <a:t></a:t>
            </a:r>
            <a:r>
              <a:rPr lang="en-US" sz="2000" dirty="0"/>
              <a:t>, </a:t>
            </a:r>
            <a:r>
              <a:rPr lang="en-US" dirty="0"/>
              <a:t>where L is the number of SMTC occasions not available at the UE due to CCA, and </a:t>
            </a:r>
            <a:r>
              <a:rPr lang="en-US" dirty="0">
                <a:sym typeface="Symbol" panose="05050102010706020507" pitchFamily="18" charset="2"/>
              </a:rPr>
              <a:t></a:t>
            </a:r>
            <a:r>
              <a:rPr lang="en-US" dirty="0"/>
              <a:t> is the reporting delay due to UL LBT failure and UE reattempt(s) to report at least 1 measurement for the </a:t>
            </a:r>
            <a:r>
              <a:rPr lang="en-US" dirty="0" err="1"/>
              <a:t>PSCell</a:t>
            </a:r>
            <a:r>
              <a:rPr lang="en-US" dirty="0"/>
              <a:t> being configured provided the UL resources are configured for the UE (</a:t>
            </a:r>
            <a:r>
              <a:rPr lang="en-US" dirty="0">
                <a:sym typeface="Symbol" panose="05050102010706020507" pitchFamily="18" charset="2"/>
              </a:rPr>
              <a:t></a:t>
            </a:r>
            <a:r>
              <a:rPr lang="en-US" dirty="0"/>
              <a:t>=0 for channel access category 1)</a:t>
            </a:r>
            <a:endParaRPr lang="sv-SE" sz="2000" dirty="0"/>
          </a:p>
          <a:p>
            <a:pPr lvl="0"/>
            <a:r>
              <a:rPr lang="en-US" dirty="0"/>
              <a:t>The maximum values of L and </a:t>
            </a:r>
            <a:r>
              <a:rPr lang="en-US" sz="2000" dirty="0">
                <a:sym typeface="Symbol" panose="05050102010706020507" pitchFamily="18" charset="2"/>
              </a:rPr>
              <a:t></a:t>
            </a:r>
            <a:r>
              <a:rPr lang="en-US" dirty="0"/>
              <a:t> are TBD, upon exceeding which the UE shall assume the </a:t>
            </a:r>
            <a:r>
              <a:rPr lang="en-US" dirty="0" err="1"/>
              <a:t>PSCell</a:t>
            </a:r>
            <a:r>
              <a:rPr lang="en-US" dirty="0"/>
              <a:t> is unknown</a:t>
            </a:r>
            <a:endParaRPr lang="sv-SE" sz="2000" dirty="0"/>
          </a:p>
          <a:p>
            <a:pPr lvl="0"/>
            <a:r>
              <a:rPr lang="en-US" dirty="0"/>
              <a:t>L1</a:t>
            </a:r>
            <a:r>
              <a:rPr lang="en-US" baseline="-25000" dirty="0"/>
              <a:t>max</a:t>
            </a:r>
            <a:r>
              <a:rPr lang="en-US" dirty="0"/>
              <a:t>=3 for SMTC periodicity &gt;40 ms, L1</a:t>
            </a:r>
            <a:r>
              <a:rPr lang="en-US" baseline="-25000" dirty="0"/>
              <a:t>max</a:t>
            </a:r>
            <a:r>
              <a:rPr lang="en-US" dirty="0"/>
              <a:t>=5 for SMTC periodicity ≤40 ms</a:t>
            </a:r>
            <a:endParaRPr lang="sv-SE" sz="2000" dirty="0"/>
          </a:p>
          <a:p>
            <a:pPr lvl="0"/>
            <a:r>
              <a:rPr lang="en-US" dirty="0"/>
              <a:t>L2</a:t>
            </a:r>
            <a:r>
              <a:rPr lang="en-US" baseline="-25000" dirty="0"/>
              <a:t>max</a:t>
            </a:r>
            <a:r>
              <a:rPr lang="en-US" dirty="0"/>
              <a:t>=2 for SMTC periodicity &gt;40 ms, L2</a:t>
            </a:r>
            <a:r>
              <a:rPr lang="en-US" baseline="-25000" dirty="0"/>
              <a:t>max</a:t>
            </a:r>
            <a:r>
              <a:rPr lang="en-US" dirty="0"/>
              <a:t>=3 for SMTC periodicity ≤40 ms</a:t>
            </a:r>
            <a:endParaRPr lang="sv-SE" sz="2000" dirty="0"/>
          </a:p>
          <a:p>
            <a:pPr lvl="0"/>
            <a:r>
              <a:rPr lang="en-US" dirty="0"/>
              <a:t>Upon exceeding , the UE can stop the </a:t>
            </a:r>
            <a:r>
              <a:rPr lang="en-US" dirty="0" err="1"/>
              <a:t>PSCell</a:t>
            </a:r>
            <a:r>
              <a:rPr lang="en-US" dirty="0"/>
              <a:t> addition procedure</a:t>
            </a:r>
            <a:endParaRPr lang="sv-SE" sz="2000" dirty="0"/>
          </a:p>
          <a:p>
            <a:pPr lvl="0"/>
            <a:r>
              <a:rPr lang="en-US" dirty="0"/>
              <a:t>RAN4 confirms the agreements in [1] related to extending </a:t>
            </a:r>
            <a:r>
              <a:rPr lang="x-none" dirty="0"/>
              <a:t>T</a:t>
            </a:r>
            <a:r>
              <a:rPr lang="x-none" baseline="-25000" dirty="0"/>
              <a:t>PSCell_ DU</a:t>
            </a:r>
            <a:r>
              <a:rPr lang="x-none" dirty="0"/>
              <a:t> by </a:t>
            </a:r>
            <a:r>
              <a:rPr lang="sv-SE" dirty="0">
                <a:sym typeface="Symbol" panose="05050102010706020507" pitchFamily="18" charset="2"/>
              </a:rPr>
              <a:t></a:t>
            </a:r>
            <a:r>
              <a:rPr lang="x-none" baseline="-25000" dirty="0"/>
              <a:t>PRACH</a:t>
            </a:r>
            <a:r>
              <a:rPr lang="x-none" dirty="0"/>
              <a:t> to account for UL LBT failures</a:t>
            </a:r>
            <a:endParaRPr lang="sv-SE" sz="2000" dirty="0"/>
          </a:p>
          <a:p>
            <a:pPr lvl="0"/>
            <a:r>
              <a:rPr lang="en-US" dirty="0"/>
              <a:t>For channel access other than category 1, </a:t>
            </a:r>
            <a:r>
              <a:rPr lang="sv-SE" dirty="0">
                <a:sym typeface="Symbol" panose="05050102010706020507" pitchFamily="18" charset="2"/>
              </a:rPr>
              <a:t></a:t>
            </a:r>
            <a:r>
              <a:rPr lang="x-none" baseline="-25000" dirty="0"/>
              <a:t>PRACH</a:t>
            </a:r>
            <a:r>
              <a:rPr lang="x-none" dirty="0"/>
              <a:t> </a:t>
            </a:r>
            <a:r>
              <a:rPr lang="en-US" dirty="0"/>
              <a:t>=[320] ms</a:t>
            </a:r>
            <a:endParaRPr lang="sv-SE" sz="2000" dirty="0"/>
          </a:p>
        </p:txBody>
      </p:sp>
    </p:spTree>
    <p:extLst>
      <p:ext uri="{BB962C8B-B14F-4D97-AF65-F5344CB8AC3E}">
        <p14:creationId xmlns:p14="http://schemas.microsoft.com/office/powerpoint/2010/main" val="190460756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F168FF-48E6-4639-981C-FA97612918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837510"/>
          </a:xfrm>
        </p:spPr>
        <p:txBody>
          <a:bodyPr/>
          <a:lstStyle/>
          <a:p>
            <a:r>
              <a:rPr lang="sv-SE" dirty="0"/>
              <a:t>RLM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5E4D6F-3261-416A-816D-8F5A869D58E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7626" y="1381539"/>
            <a:ext cx="11449878" cy="5277678"/>
          </a:xfrm>
        </p:spPr>
        <p:txBody>
          <a:bodyPr>
            <a:normAutofit fontScale="77500" lnSpcReduction="20000"/>
          </a:bodyPr>
          <a:lstStyle/>
          <a:p>
            <a:pPr hangingPunct="0"/>
            <a:r>
              <a:rPr lang="en-US" dirty="0" err="1"/>
              <a:t>L</a:t>
            </a:r>
            <a:r>
              <a:rPr lang="en-US" baseline="-25000" dirty="0" err="1"/>
              <a:t>in,max</a:t>
            </a:r>
            <a:r>
              <a:rPr lang="en-US" dirty="0"/>
              <a:t> values are as follows:</a:t>
            </a:r>
            <a:endParaRPr lang="sv-SE" sz="2000" dirty="0"/>
          </a:p>
          <a:p>
            <a:pPr lvl="1" hangingPunct="0"/>
            <a:r>
              <a:rPr lang="en-US" dirty="0" err="1"/>
              <a:t>L</a:t>
            </a:r>
            <a:r>
              <a:rPr lang="en-US" baseline="-25000" dirty="0" err="1"/>
              <a:t>in,max</a:t>
            </a:r>
            <a:r>
              <a:rPr lang="en-US" dirty="0"/>
              <a:t> = 7 for Max(T</a:t>
            </a:r>
            <a:r>
              <a:rPr lang="en-US" baseline="-25000" dirty="0"/>
              <a:t>DRX</a:t>
            </a:r>
            <a:r>
              <a:rPr lang="en-US" dirty="0"/>
              <a:t>,T</a:t>
            </a:r>
            <a:r>
              <a:rPr lang="en-US" baseline="-25000" dirty="0"/>
              <a:t>SSB</a:t>
            </a:r>
            <a:r>
              <a:rPr lang="en-US" dirty="0"/>
              <a:t>)≤40 where T</a:t>
            </a:r>
            <a:r>
              <a:rPr lang="en-US" baseline="-25000" dirty="0"/>
              <a:t>DRX</a:t>
            </a:r>
            <a:r>
              <a:rPr lang="en-US" dirty="0"/>
              <a:t>=0 for non-DRX</a:t>
            </a:r>
            <a:endParaRPr lang="sv-SE" sz="1600" dirty="0"/>
          </a:p>
          <a:p>
            <a:pPr lvl="1" hangingPunct="0"/>
            <a:r>
              <a:rPr lang="en-US" dirty="0" err="1"/>
              <a:t>L</a:t>
            </a:r>
            <a:r>
              <a:rPr lang="en-US" baseline="-25000" dirty="0" err="1"/>
              <a:t>in,max</a:t>
            </a:r>
            <a:r>
              <a:rPr lang="en-US" dirty="0"/>
              <a:t> = 5 for 40&lt;Max(T</a:t>
            </a:r>
            <a:r>
              <a:rPr lang="en-US" baseline="-25000" dirty="0"/>
              <a:t>DRX</a:t>
            </a:r>
            <a:r>
              <a:rPr lang="en-US" dirty="0"/>
              <a:t>,T</a:t>
            </a:r>
            <a:r>
              <a:rPr lang="en-US" baseline="-25000" dirty="0"/>
              <a:t>SSB</a:t>
            </a:r>
            <a:r>
              <a:rPr lang="en-US" dirty="0"/>
              <a:t>)≤320</a:t>
            </a:r>
            <a:endParaRPr lang="sv-SE" sz="1600" dirty="0"/>
          </a:p>
          <a:p>
            <a:pPr lvl="1" hangingPunct="0"/>
            <a:r>
              <a:rPr lang="en-US" dirty="0" err="1"/>
              <a:t>L</a:t>
            </a:r>
            <a:r>
              <a:rPr lang="en-US" baseline="-25000" dirty="0" err="1"/>
              <a:t>in,max</a:t>
            </a:r>
            <a:r>
              <a:rPr lang="en-US" dirty="0"/>
              <a:t> = 3 for T</a:t>
            </a:r>
            <a:r>
              <a:rPr lang="en-US" baseline="-25000" dirty="0"/>
              <a:t>DRX</a:t>
            </a:r>
            <a:r>
              <a:rPr lang="en-US" dirty="0"/>
              <a:t>&gt;320</a:t>
            </a:r>
            <a:endParaRPr lang="sv-SE" sz="1600" dirty="0"/>
          </a:p>
          <a:p>
            <a:pPr lvl="0"/>
            <a:r>
              <a:rPr lang="en-US" dirty="0"/>
              <a:t>A note is added in the RLM requirements table that the number of consecutive SSB occasions not available at the UE due to DL LBT failure at </a:t>
            </a:r>
            <a:r>
              <a:rPr lang="en-US" dirty="0" err="1"/>
              <a:t>gNB</a:t>
            </a:r>
            <a:r>
              <a:rPr lang="en-US" dirty="0"/>
              <a:t> is further limited by the known cell requirement, with a reference to the place in TS 38.133 where it is defined.</a:t>
            </a:r>
            <a:endParaRPr lang="sv-SE" sz="2000" dirty="0"/>
          </a:p>
          <a:p>
            <a:pPr lvl="0"/>
            <a:r>
              <a:rPr lang="en-US" dirty="0"/>
              <a:t>Higher SINRs can be configured in NR-U RLM test cases, compared to Rel-15 NR.</a:t>
            </a:r>
            <a:endParaRPr lang="sv-SE" sz="2000" dirty="0"/>
          </a:p>
          <a:p>
            <a:pPr lvl="0"/>
            <a:r>
              <a:rPr lang="en-GB" dirty="0"/>
              <a:t>For RLM out-of-sync, define evaluation period which depends on L</a:t>
            </a:r>
            <a:r>
              <a:rPr lang="en-GB" baseline="-25000" dirty="0"/>
              <a:t>out</a:t>
            </a:r>
            <a:r>
              <a:rPr lang="en-GB" dirty="0"/>
              <a:t> , where </a:t>
            </a:r>
            <a:r>
              <a:rPr lang="en-US" dirty="0"/>
              <a:t>L</a:t>
            </a:r>
            <a:r>
              <a:rPr lang="en-US" baseline="-25000" dirty="0"/>
              <a:t>out</a:t>
            </a:r>
            <a:r>
              <a:rPr lang="en-US" dirty="0"/>
              <a:t> is the number of SSBs not available at the UE during </a:t>
            </a:r>
            <a:r>
              <a:rPr lang="en-US" dirty="0" err="1"/>
              <a:t>T</a:t>
            </a:r>
            <a:r>
              <a:rPr lang="en-US" baseline="-25000" dirty="0" err="1"/>
              <a:t>Evaluate_out_SSB</a:t>
            </a:r>
            <a:endParaRPr lang="sv-SE" sz="2000" dirty="0"/>
          </a:p>
          <a:p>
            <a:pPr lvl="0"/>
            <a:r>
              <a:rPr lang="en-GB" dirty="0"/>
              <a:t>Define values for </a:t>
            </a:r>
            <a:r>
              <a:rPr lang="en-US" dirty="0" err="1"/>
              <a:t>L</a:t>
            </a:r>
            <a:r>
              <a:rPr lang="en-US" baseline="-25000" dirty="0" err="1"/>
              <a:t>out,max</a:t>
            </a:r>
            <a:r>
              <a:rPr lang="en-US" dirty="0"/>
              <a:t> </a:t>
            </a:r>
            <a:r>
              <a:rPr lang="en-GB" dirty="0"/>
              <a:t>which is the maximum for L</a:t>
            </a:r>
            <a:r>
              <a:rPr lang="en-GB" baseline="-25000" dirty="0"/>
              <a:t>out</a:t>
            </a:r>
            <a:r>
              <a:rPr lang="en-GB" dirty="0"/>
              <a:t> (</a:t>
            </a:r>
            <a:r>
              <a:rPr lang="en-US" dirty="0"/>
              <a:t>L</a:t>
            </a:r>
            <a:r>
              <a:rPr lang="en-US" baseline="-25000" dirty="0"/>
              <a:t>out</a:t>
            </a:r>
            <a:r>
              <a:rPr lang="en-US" dirty="0"/>
              <a:t> ≤ </a:t>
            </a:r>
            <a:r>
              <a:rPr lang="en-US" dirty="0" err="1"/>
              <a:t>L</a:t>
            </a:r>
            <a:r>
              <a:rPr lang="en-US" baseline="-25000" dirty="0" err="1"/>
              <a:t>out,max</a:t>
            </a:r>
            <a:r>
              <a:rPr lang="en-GB" dirty="0"/>
              <a:t>)</a:t>
            </a:r>
            <a:endParaRPr lang="sv-SE" sz="2000" dirty="0"/>
          </a:p>
          <a:p>
            <a:pPr lvl="0" hangingPunct="0"/>
            <a:r>
              <a:rPr lang="en-US" dirty="0" err="1"/>
              <a:t>L</a:t>
            </a:r>
            <a:r>
              <a:rPr lang="en-US" baseline="-25000" dirty="0" err="1"/>
              <a:t>out,max</a:t>
            </a:r>
            <a:r>
              <a:rPr lang="en-US" dirty="0"/>
              <a:t> values are as follows:</a:t>
            </a:r>
            <a:endParaRPr lang="sv-SE" sz="2000" dirty="0"/>
          </a:p>
          <a:p>
            <a:pPr lvl="1" hangingPunct="0"/>
            <a:r>
              <a:rPr lang="en-US" dirty="0" err="1"/>
              <a:t>L</a:t>
            </a:r>
            <a:r>
              <a:rPr lang="en-US" baseline="-25000" dirty="0" err="1"/>
              <a:t>out,max</a:t>
            </a:r>
            <a:r>
              <a:rPr lang="en-US" dirty="0"/>
              <a:t> = 14 for Max(T</a:t>
            </a:r>
            <a:r>
              <a:rPr lang="en-US" baseline="-25000" dirty="0"/>
              <a:t>DRX</a:t>
            </a:r>
            <a:r>
              <a:rPr lang="en-US" dirty="0"/>
              <a:t>,T</a:t>
            </a:r>
            <a:r>
              <a:rPr lang="en-US" baseline="-25000" dirty="0"/>
              <a:t>SSB</a:t>
            </a:r>
            <a:r>
              <a:rPr lang="en-US" dirty="0"/>
              <a:t>)≤40 where T</a:t>
            </a:r>
            <a:r>
              <a:rPr lang="en-US" baseline="-25000" dirty="0"/>
              <a:t>DRX</a:t>
            </a:r>
            <a:r>
              <a:rPr lang="en-US" dirty="0"/>
              <a:t>=0 for non-DRX</a:t>
            </a:r>
            <a:endParaRPr lang="sv-SE" sz="1800" dirty="0"/>
          </a:p>
          <a:p>
            <a:pPr lvl="1" hangingPunct="0"/>
            <a:r>
              <a:rPr lang="en-US" dirty="0" err="1"/>
              <a:t>L</a:t>
            </a:r>
            <a:r>
              <a:rPr lang="en-US" baseline="-25000" dirty="0" err="1"/>
              <a:t>out,max</a:t>
            </a:r>
            <a:r>
              <a:rPr lang="en-US" dirty="0"/>
              <a:t> = 10 for 40&lt;Max(T</a:t>
            </a:r>
            <a:r>
              <a:rPr lang="en-US" baseline="-25000" dirty="0"/>
              <a:t>DRX</a:t>
            </a:r>
            <a:r>
              <a:rPr lang="en-US" dirty="0"/>
              <a:t>,T</a:t>
            </a:r>
            <a:r>
              <a:rPr lang="en-US" baseline="-25000" dirty="0"/>
              <a:t>SSB</a:t>
            </a:r>
            <a:r>
              <a:rPr lang="en-US" dirty="0"/>
              <a:t>)≤320</a:t>
            </a:r>
            <a:endParaRPr lang="sv-SE" sz="1800" dirty="0"/>
          </a:p>
          <a:p>
            <a:pPr lvl="1" hangingPunct="0"/>
            <a:r>
              <a:rPr lang="en-US" dirty="0" err="1"/>
              <a:t>L</a:t>
            </a:r>
            <a:r>
              <a:rPr lang="en-US" baseline="-25000" dirty="0" err="1"/>
              <a:t>out,max</a:t>
            </a:r>
            <a:r>
              <a:rPr lang="en-US" dirty="0"/>
              <a:t> = 6 for T</a:t>
            </a:r>
            <a:r>
              <a:rPr lang="en-US" baseline="-25000" dirty="0"/>
              <a:t>DRX</a:t>
            </a:r>
            <a:r>
              <a:rPr lang="en-US" dirty="0"/>
              <a:t>&gt;320</a:t>
            </a:r>
            <a:endParaRPr lang="sv-SE" sz="1800" dirty="0"/>
          </a:p>
          <a:p>
            <a:pPr lvl="0"/>
            <a:r>
              <a:rPr lang="en-GB" dirty="0"/>
              <a:t>Upon exceeding </a:t>
            </a:r>
            <a:r>
              <a:rPr lang="en-US" dirty="0" err="1"/>
              <a:t>L</a:t>
            </a:r>
            <a:r>
              <a:rPr lang="en-US" baseline="-25000" dirty="0" err="1"/>
              <a:t>out,max</a:t>
            </a:r>
            <a:r>
              <a:rPr lang="en-GB" dirty="0"/>
              <a:t> for one RLM-RS resource the UE behaviour is the same as if the radio link quality for this RLM-RS resource were below </a:t>
            </a:r>
            <a:r>
              <a:rPr lang="en-GB" dirty="0" err="1"/>
              <a:t>Q</a:t>
            </a:r>
            <a:r>
              <a:rPr lang="en-GB" baseline="-25000" dirty="0" err="1"/>
              <a:t>out</a:t>
            </a:r>
            <a:endParaRPr lang="sv-SE" sz="2000" dirty="0"/>
          </a:p>
          <a:p>
            <a:pPr lvl="1" hangingPunct="0">
              <a:spcAft>
                <a:spcPts val="900"/>
              </a:spcAft>
            </a:pPr>
            <a:endParaRPr lang="sv-SE" sz="2400" dirty="0">
              <a:latin typeface="Calibri (Body)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276370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F168FF-48E6-4639-981C-FA97612918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837510"/>
          </a:xfrm>
        </p:spPr>
        <p:txBody>
          <a:bodyPr/>
          <a:lstStyle/>
          <a:p>
            <a:r>
              <a:rPr lang="sv-SE" dirty="0"/>
              <a:t>L1-RSRP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5E4D6F-3261-416A-816D-8F5A869D58E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7626" y="1381539"/>
            <a:ext cx="11449878" cy="5277678"/>
          </a:xfrm>
        </p:spPr>
        <p:txBody>
          <a:bodyPr>
            <a:normAutofit fontScale="92500" lnSpcReduction="20000"/>
          </a:bodyPr>
          <a:lstStyle/>
          <a:p>
            <a:r>
              <a:rPr lang="en-GB" dirty="0"/>
              <a:t>Set the SSB based L1-RSRP evaluation period for NR-U as follows:  </a:t>
            </a:r>
            <a:endParaRPr lang="sv-SE" dirty="0"/>
          </a:p>
          <a:p>
            <a:pPr lvl="1"/>
            <a:r>
              <a:rPr lang="en-GB" dirty="0"/>
              <a:t>L1max=7 for Max(T</a:t>
            </a:r>
            <a:r>
              <a:rPr lang="en-GB" baseline="-25000" dirty="0"/>
              <a:t>DRX</a:t>
            </a:r>
            <a:r>
              <a:rPr lang="en-GB" dirty="0"/>
              <a:t>,T</a:t>
            </a:r>
            <a:r>
              <a:rPr lang="en-GB" baseline="-25000" dirty="0"/>
              <a:t>SSB</a:t>
            </a:r>
            <a:r>
              <a:rPr lang="en-GB" dirty="0"/>
              <a:t>) ≤ 40 where T</a:t>
            </a:r>
            <a:r>
              <a:rPr lang="en-GB" baseline="-25000" dirty="0"/>
              <a:t>DRX</a:t>
            </a:r>
            <a:r>
              <a:rPr lang="en-GB" dirty="0"/>
              <a:t>=0 for non-DRX</a:t>
            </a:r>
            <a:endParaRPr lang="sv-SE" dirty="0"/>
          </a:p>
          <a:p>
            <a:pPr lvl="1"/>
            <a:r>
              <a:rPr lang="en-GB" dirty="0"/>
              <a:t>L1max=5 for 40 &lt; Max(T</a:t>
            </a:r>
            <a:r>
              <a:rPr lang="en-GB" baseline="-25000" dirty="0"/>
              <a:t>DRX</a:t>
            </a:r>
            <a:r>
              <a:rPr lang="en-GB" dirty="0"/>
              <a:t>, T</a:t>
            </a:r>
            <a:r>
              <a:rPr lang="en-GB" baseline="-25000" dirty="0"/>
              <a:t>SSB</a:t>
            </a:r>
            <a:r>
              <a:rPr lang="en-GB" dirty="0"/>
              <a:t>) ≤ 320</a:t>
            </a:r>
            <a:endParaRPr lang="sv-SE" dirty="0"/>
          </a:p>
          <a:p>
            <a:pPr lvl="1"/>
            <a:r>
              <a:rPr lang="en-GB" dirty="0"/>
              <a:t>L1max=3 for T</a:t>
            </a:r>
            <a:r>
              <a:rPr lang="en-GB" baseline="-25000" dirty="0"/>
              <a:t>DRX</a:t>
            </a:r>
            <a:r>
              <a:rPr lang="en-GB" dirty="0"/>
              <a:t> &gt; 320</a:t>
            </a:r>
            <a:endParaRPr lang="sv-SE" dirty="0"/>
          </a:p>
          <a:p>
            <a:r>
              <a:rPr lang="sv-SE" dirty="0"/>
              <a:t>For periodic and aperiodic L1-RSRP reporting, the L1-RSRP reporting delay reuses the Rel-15 reporting delay</a:t>
            </a:r>
          </a:p>
          <a:p>
            <a:r>
              <a:rPr lang="sv-SE" dirty="0"/>
              <a:t>For semi-persistent CSI reporting, L1-RSRP reporting delay for the last CSI is extended to account for UL LBT failures resulting in UE being not being able to transmit, provided the UL resources are configured</a:t>
            </a:r>
          </a:p>
          <a:p>
            <a:pPr lvl="1"/>
            <a:r>
              <a:rPr lang="sv-SE" dirty="0"/>
              <a:t>FFS how to extend the delay</a:t>
            </a:r>
          </a:p>
          <a:p>
            <a:r>
              <a:rPr lang="sv-SE" dirty="0"/>
              <a:t>For semi-persistent CSI reporting with PUCCH, </a:t>
            </a:r>
          </a:p>
          <a:p>
            <a:pPr lvl="1"/>
            <a:r>
              <a:rPr lang="sv-SE" dirty="0"/>
              <a:t>if UE cannot transmit HARQ-ACK on the MAC CE activation due to UL LBT failures, UE should not start the L1-RSRP measurement and reporting</a:t>
            </a:r>
          </a:p>
          <a:p>
            <a:pPr lvl="1"/>
            <a:r>
              <a:rPr lang="sv-SE" dirty="0"/>
              <a:t>if UE cannot transmit HARQ-ACK on the MAC CE deactivation due to UL LBT failures, UE continues the L1-RSRP measurement and delay the L1-RSRP reporting. If UE does not receive deactivation command during the delay period, UE restart to transmit L1-RSRP. FFS how to extend the delay</a:t>
            </a:r>
          </a:p>
          <a:p>
            <a:pPr lvl="1" hangingPunct="0">
              <a:spcAft>
                <a:spcPts val="900"/>
              </a:spcAft>
            </a:pPr>
            <a:endParaRPr lang="sv-SE" sz="2400" dirty="0">
              <a:latin typeface="Calibri (Body)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6506302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F168FF-48E6-4639-981C-FA97612918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837510"/>
          </a:xfrm>
        </p:spPr>
        <p:txBody>
          <a:bodyPr/>
          <a:lstStyle/>
          <a:p>
            <a:r>
              <a:rPr lang="sv-SE" dirty="0"/>
              <a:t>Link Recovery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5E4D6F-3261-416A-816D-8F5A869D58E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7626" y="1103243"/>
            <a:ext cx="11449878" cy="5555974"/>
          </a:xfrm>
        </p:spPr>
        <p:txBody>
          <a:bodyPr>
            <a:normAutofit/>
          </a:bodyPr>
          <a:lstStyle/>
          <a:p>
            <a:r>
              <a:rPr lang="en-GB" dirty="0"/>
              <a:t>If L</a:t>
            </a:r>
            <a:r>
              <a:rPr lang="en-GB" baseline="-25000" dirty="0"/>
              <a:t>BFD</a:t>
            </a:r>
            <a:r>
              <a:rPr lang="en-GB" dirty="0"/>
              <a:t> &gt; </a:t>
            </a:r>
            <a:r>
              <a:rPr lang="en-GB" dirty="0" err="1"/>
              <a:t>L</a:t>
            </a:r>
            <a:r>
              <a:rPr lang="en-GB" baseline="-25000" dirty="0" err="1"/>
              <a:t>BFD,max</a:t>
            </a:r>
            <a:r>
              <a:rPr lang="en-GB" dirty="0"/>
              <a:t>, UE behaviour is the same as if the radio link quality is below </a:t>
            </a:r>
            <a:r>
              <a:rPr lang="en-GB" dirty="0" err="1"/>
              <a:t>Q</a:t>
            </a:r>
            <a:r>
              <a:rPr lang="en-GB" baseline="-25000" dirty="0" err="1"/>
              <a:t>out_LR</a:t>
            </a:r>
            <a:endParaRPr lang="sv-SE" dirty="0"/>
          </a:p>
          <a:p>
            <a:r>
              <a:rPr lang="en-GB" dirty="0"/>
              <a:t>Set the SSB based BFD evaluation period for NR-U as follows:</a:t>
            </a:r>
            <a:endParaRPr lang="sv-SE" dirty="0"/>
          </a:p>
          <a:p>
            <a:pPr lvl="1"/>
            <a:r>
              <a:rPr lang="en-GB" dirty="0" err="1"/>
              <a:t>L</a:t>
            </a:r>
            <a:r>
              <a:rPr lang="en-GB" baseline="-25000" dirty="0" err="1"/>
              <a:t>BFD_max</a:t>
            </a:r>
            <a:r>
              <a:rPr lang="en-GB" dirty="0"/>
              <a:t>=7 for Max(T</a:t>
            </a:r>
            <a:r>
              <a:rPr lang="en-GB" baseline="-25000" dirty="0"/>
              <a:t>DRX</a:t>
            </a:r>
            <a:r>
              <a:rPr lang="en-GB" dirty="0"/>
              <a:t>, T</a:t>
            </a:r>
            <a:r>
              <a:rPr lang="en-GB" baseline="-25000" dirty="0"/>
              <a:t>SSB</a:t>
            </a:r>
            <a:r>
              <a:rPr lang="en-GB" dirty="0"/>
              <a:t>) ≤ 40 where T</a:t>
            </a:r>
            <a:r>
              <a:rPr lang="en-GB" baseline="-25000" dirty="0"/>
              <a:t>DRX</a:t>
            </a:r>
            <a:r>
              <a:rPr lang="en-GB" dirty="0"/>
              <a:t>=0 for no DRX</a:t>
            </a:r>
            <a:endParaRPr lang="sv-SE" dirty="0"/>
          </a:p>
          <a:p>
            <a:pPr lvl="1"/>
            <a:r>
              <a:rPr lang="en-GB" dirty="0" err="1"/>
              <a:t>L</a:t>
            </a:r>
            <a:r>
              <a:rPr lang="en-GB" baseline="-25000" dirty="0" err="1"/>
              <a:t>BFD_max</a:t>
            </a:r>
            <a:r>
              <a:rPr lang="en-GB" dirty="0"/>
              <a:t>=5 for 40 &lt; Max(T</a:t>
            </a:r>
            <a:r>
              <a:rPr lang="en-GB" baseline="-25000" dirty="0"/>
              <a:t>DRX</a:t>
            </a:r>
            <a:r>
              <a:rPr lang="en-GB" dirty="0"/>
              <a:t>, T</a:t>
            </a:r>
            <a:r>
              <a:rPr lang="en-GB" baseline="-25000" dirty="0"/>
              <a:t>SSB</a:t>
            </a:r>
            <a:r>
              <a:rPr lang="en-GB" dirty="0"/>
              <a:t>) ≤ 320</a:t>
            </a:r>
            <a:endParaRPr lang="sv-SE" dirty="0"/>
          </a:p>
          <a:p>
            <a:pPr lvl="1"/>
            <a:r>
              <a:rPr lang="en-GB" dirty="0" err="1"/>
              <a:t>L</a:t>
            </a:r>
            <a:r>
              <a:rPr lang="en-GB" baseline="-25000" dirty="0" err="1"/>
              <a:t>BFD_max</a:t>
            </a:r>
            <a:r>
              <a:rPr lang="en-GB" dirty="0"/>
              <a:t> =3 for T</a:t>
            </a:r>
            <a:r>
              <a:rPr lang="en-GB" baseline="-25000" dirty="0"/>
              <a:t>DRX</a:t>
            </a:r>
            <a:r>
              <a:rPr lang="en-GB" dirty="0"/>
              <a:t> &gt; 320</a:t>
            </a:r>
            <a:endParaRPr lang="sv-SE" dirty="0"/>
          </a:p>
          <a:p>
            <a:endParaRPr lang="sv-SE" dirty="0"/>
          </a:p>
          <a:p>
            <a:r>
              <a:rPr lang="sv-SE" dirty="0"/>
              <a:t>Set the SSB based CBD evaluation period for NR-U as follows:</a:t>
            </a:r>
          </a:p>
          <a:p>
            <a:pPr lvl="1"/>
            <a:r>
              <a:rPr lang="en-GB" dirty="0" err="1"/>
              <a:t>L</a:t>
            </a:r>
            <a:r>
              <a:rPr lang="en-GB" baseline="-25000" dirty="0" err="1"/>
              <a:t>CBD,max</a:t>
            </a:r>
            <a:r>
              <a:rPr lang="en-GB" dirty="0"/>
              <a:t>=7 for Max(T</a:t>
            </a:r>
            <a:r>
              <a:rPr lang="en-GB" baseline="-25000" dirty="0"/>
              <a:t>DRX</a:t>
            </a:r>
            <a:r>
              <a:rPr lang="en-GB" dirty="0"/>
              <a:t>,T</a:t>
            </a:r>
            <a:r>
              <a:rPr lang="en-GB" baseline="-25000" dirty="0"/>
              <a:t>SSB</a:t>
            </a:r>
            <a:r>
              <a:rPr lang="en-GB" dirty="0"/>
              <a:t>) ≤ 40 where T</a:t>
            </a:r>
            <a:r>
              <a:rPr lang="en-GB" baseline="-25000" dirty="0"/>
              <a:t>DRX</a:t>
            </a:r>
            <a:r>
              <a:rPr lang="en-GB" dirty="0"/>
              <a:t>=0 for non-DRX</a:t>
            </a:r>
            <a:endParaRPr lang="sv-SE" dirty="0"/>
          </a:p>
          <a:p>
            <a:pPr lvl="1"/>
            <a:r>
              <a:rPr lang="en-GB" dirty="0" err="1"/>
              <a:t>L</a:t>
            </a:r>
            <a:r>
              <a:rPr lang="en-GB" baseline="-25000" dirty="0" err="1"/>
              <a:t>CBD_max</a:t>
            </a:r>
            <a:r>
              <a:rPr lang="en-GB" dirty="0"/>
              <a:t>=5 for 40 &lt; Max(T</a:t>
            </a:r>
            <a:r>
              <a:rPr lang="en-GB" baseline="-25000" dirty="0"/>
              <a:t>DRX</a:t>
            </a:r>
            <a:r>
              <a:rPr lang="en-GB" dirty="0"/>
              <a:t>, T</a:t>
            </a:r>
            <a:r>
              <a:rPr lang="en-GB" baseline="-25000" dirty="0"/>
              <a:t>SSB</a:t>
            </a:r>
            <a:r>
              <a:rPr lang="en-GB" dirty="0"/>
              <a:t>) ≤ 320</a:t>
            </a:r>
            <a:endParaRPr lang="sv-SE" dirty="0"/>
          </a:p>
          <a:p>
            <a:pPr lvl="1"/>
            <a:r>
              <a:rPr lang="en-GB" dirty="0" err="1"/>
              <a:t>L</a:t>
            </a:r>
            <a:r>
              <a:rPr lang="en-GB" baseline="-25000" dirty="0" err="1"/>
              <a:t>CBD_max</a:t>
            </a:r>
            <a:r>
              <a:rPr lang="en-GB" dirty="0"/>
              <a:t>=3 for T</a:t>
            </a:r>
            <a:r>
              <a:rPr lang="en-GB" baseline="-25000" dirty="0"/>
              <a:t>DRX</a:t>
            </a:r>
            <a:r>
              <a:rPr lang="en-GB" dirty="0"/>
              <a:t> &gt; 320</a:t>
            </a:r>
            <a:endParaRPr lang="sv-SE" dirty="0"/>
          </a:p>
          <a:p>
            <a:r>
              <a:rPr lang="en-GB" dirty="0"/>
              <a:t>If L</a:t>
            </a:r>
            <a:r>
              <a:rPr lang="en-GB" baseline="-25000" dirty="0"/>
              <a:t>CBD</a:t>
            </a:r>
            <a:r>
              <a:rPr lang="en-GB" dirty="0"/>
              <a:t> &gt; </a:t>
            </a:r>
            <a:r>
              <a:rPr lang="en-GB" dirty="0" err="1"/>
              <a:t>L</a:t>
            </a:r>
            <a:r>
              <a:rPr lang="en-GB" baseline="-25000" dirty="0" err="1"/>
              <a:t>CBD,max</a:t>
            </a:r>
            <a:r>
              <a:rPr lang="en-GB" dirty="0"/>
              <a:t>, UE should skip the new beam selection process</a:t>
            </a:r>
            <a:endParaRPr lang="sv-SE" dirty="0"/>
          </a:p>
          <a:p>
            <a:pPr lvl="1" hangingPunct="0">
              <a:spcAft>
                <a:spcPts val="900"/>
              </a:spcAft>
            </a:pPr>
            <a:endParaRPr lang="sv-SE" sz="2400" dirty="0">
              <a:latin typeface="Calibri (Body)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4890974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F168FF-48E6-4639-981C-FA97612918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837510"/>
          </a:xfrm>
        </p:spPr>
        <p:txBody>
          <a:bodyPr/>
          <a:lstStyle/>
          <a:p>
            <a:r>
              <a:rPr lang="sv-SE" dirty="0"/>
              <a:t>Independent Measurement Gaps</a:t>
            </a:r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DEDC2E54-0BF9-4F91-96A4-A82CF0724D5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9660" y="1294711"/>
            <a:ext cx="10515600" cy="5198164"/>
          </a:xfrm>
        </p:spPr>
        <p:txBody>
          <a:bodyPr>
            <a:normAutofit fontScale="92500" lnSpcReduction="10000"/>
          </a:bodyPr>
          <a:lstStyle/>
          <a:p>
            <a:r>
              <a:rPr lang="en-US" dirty="0"/>
              <a:t>Observation 1: Independent gap patterns allow </a:t>
            </a:r>
          </a:p>
          <a:p>
            <a:pPr lvl="1"/>
            <a:r>
              <a:rPr lang="en-US" dirty="0"/>
              <a:t>Shorter measurement delays for both licensed and unlicensed bands,</a:t>
            </a:r>
          </a:p>
          <a:p>
            <a:pPr lvl="1"/>
            <a:r>
              <a:rPr lang="en-US" dirty="0"/>
              <a:t>Fewer gap interruptions on both licensed or unlicensed serving cells, particularly if only one type of carrier needs gap based measurements</a:t>
            </a:r>
          </a:p>
          <a:p>
            <a:pPr lvl="1"/>
            <a:r>
              <a:rPr lang="en-US" dirty="0"/>
              <a:t>Independent parameterization of gaps for NR and NR-U which can be matched to different deployment configurations (e.g. large versus small cells) </a:t>
            </a:r>
          </a:p>
          <a:p>
            <a:r>
              <a:rPr lang="en-US" dirty="0"/>
              <a:t>Observation 2: for Independent gap patterns</a:t>
            </a:r>
          </a:p>
          <a:p>
            <a:pPr lvl="1"/>
            <a:r>
              <a:rPr lang="en-US" dirty="0"/>
              <a:t>UE capabilities need to be carefully considered to ensure that as many as possible UE can support independent gap patterns</a:t>
            </a:r>
          </a:p>
          <a:p>
            <a:pPr lvl="1"/>
            <a:r>
              <a:rPr lang="en-US" dirty="0"/>
              <a:t>UE capabilities may become more complicated </a:t>
            </a:r>
          </a:p>
          <a:p>
            <a:r>
              <a:rPr lang="en-US" dirty="0"/>
              <a:t>Proposals:</a:t>
            </a:r>
          </a:p>
          <a:p>
            <a:pPr lvl="1"/>
            <a:r>
              <a:rPr lang="en-US" dirty="0"/>
              <a:t>Independent gap patterns for release 16 NR-U bands are agreed as a UE capability or capabilities</a:t>
            </a:r>
          </a:p>
          <a:p>
            <a:pPr lvl="1"/>
            <a:r>
              <a:rPr lang="en-US" dirty="0"/>
              <a:t>RAN4 further discusses the suitable capabilities so that independent gap patterns for release 16 NR-U bands are implementable in practical use cases</a:t>
            </a:r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18268136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F168FF-48E6-4639-981C-FA97612918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837510"/>
          </a:xfrm>
        </p:spPr>
        <p:txBody>
          <a:bodyPr>
            <a:normAutofit/>
          </a:bodyPr>
          <a:lstStyle/>
          <a:p>
            <a:r>
              <a:rPr lang="sv-SE" dirty="0"/>
              <a:t>Serving Cell Evaluation and Cell Reselection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5E4D6F-3261-416A-816D-8F5A869D58E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7626" y="1540565"/>
            <a:ext cx="11449878" cy="4542182"/>
          </a:xfrm>
        </p:spPr>
        <p:txBody>
          <a:bodyPr>
            <a:normAutofit/>
          </a:bodyPr>
          <a:lstStyle/>
          <a:p>
            <a:pPr lvl="0" hangingPunct="0"/>
            <a:r>
              <a:rPr lang="en-US" dirty="0"/>
              <a:t>Serving cell evaluation</a:t>
            </a:r>
          </a:p>
          <a:p>
            <a:pPr lvl="1" hangingPunct="0"/>
            <a:r>
              <a:rPr lang="en-GB" dirty="0"/>
              <a:t>The definition of Ms, as agreed at previous meeting, shall always apply for UEs performing serving cell evaluation in IDLE/INACTIVE states</a:t>
            </a:r>
            <a:endParaRPr lang="en-US" dirty="0"/>
          </a:p>
          <a:p>
            <a:pPr lvl="0" hangingPunct="0"/>
            <a:endParaRPr lang="en-US" dirty="0"/>
          </a:p>
          <a:p>
            <a:pPr lvl="0" hangingPunct="0"/>
            <a:r>
              <a:rPr lang="en-US" dirty="0"/>
              <a:t>Cell reselection</a:t>
            </a:r>
          </a:p>
          <a:p>
            <a:pPr lvl="1" hangingPunct="0"/>
            <a:r>
              <a:rPr lang="en-US" dirty="0" err="1"/>
              <a:t>Mm,max</a:t>
            </a:r>
            <a:r>
              <a:rPr lang="en-US" dirty="0"/>
              <a:t> =[16] for 0.32 s DRX cycle length, and </a:t>
            </a:r>
            <a:r>
              <a:rPr lang="en-US" dirty="0" err="1"/>
              <a:t>Mm,max</a:t>
            </a:r>
            <a:r>
              <a:rPr lang="en-US" dirty="0"/>
              <a:t> = [4] for 2.56 s DRX cycle</a:t>
            </a:r>
            <a:endParaRPr lang="sv-SE" dirty="0"/>
          </a:p>
          <a:p>
            <a:pPr lvl="1" hangingPunct="0"/>
            <a:r>
              <a:rPr lang="en-US" dirty="0"/>
              <a:t>Two cells which are checked by the UE for cell re-selection on each frequency are such that they are not more than X dB weaker than the strongest cell on that frequency, and they also fulfill the reselection margins, where value of X is TBD </a:t>
            </a:r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57748511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F168FF-48E6-4639-981C-FA97612918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837510"/>
          </a:xfrm>
        </p:spPr>
        <p:txBody>
          <a:bodyPr/>
          <a:lstStyle/>
          <a:p>
            <a:r>
              <a:rPr lang="sv-SE" dirty="0"/>
              <a:t>Intra-Frequency Measurements</a:t>
            </a:r>
          </a:p>
        </p:txBody>
      </p:sp>
      <p:graphicFrame>
        <p:nvGraphicFramePr>
          <p:cNvPr id="7" name="Content Placeholder 6">
            <a:extLst>
              <a:ext uri="{FF2B5EF4-FFF2-40B4-BE49-F238E27FC236}">
                <a16:creationId xmlns:a16="http://schemas.microsoft.com/office/drawing/2014/main" id="{B23352A4-BC47-4984-AB2F-C6DBD566F4E7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838200" y="1202636"/>
          <a:ext cx="9866654" cy="542795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441174">
                  <a:extLst>
                    <a:ext uri="{9D8B030D-6E8A-4147-A177-3AD203B41FA5}">
                      <a16:colId xmlns:a16="http://schemas.microsoft.com/office/drawing/2014/main" val="2645973316"/>
                    </a:ext>
                  </a:extLst>
                </a:gridCol>
                <a:gridCol w="714364">
                  <a:extLst>
                    <a:ext uri="{9D8B030D-6E8A-4147-A177-3AD203B41FA5}">
                      <a16:colId xmlns:a16="http://schemas.microsoft.com/office/drawing/2014/main" val="3907513473"/>
                    </a:ext>
                  </a:extLst>
                </a:gridCol>
                <a:gridCol w="1271542">
                  <a:extLst>
                    <a:ext uri="{9D8B030D-6E8A-4147-A177-3AD203B41FA5}">
                      <a16:colId xmlns:a16="http://schemas.microsoft.com/office/drawing/2014/main" val="927563989"/>
                    </a:ext>
                  </a:extLst>
                </a:gridCol>
                <a:gridCol w="3219787">
                  <a:extLst>
                    <a:ext uri="{9D8B030D-6E8A-4147-A177-3AD203B41FA5}">
                      <a16:colId xmlns:a16="http://schemas.microsoft.com/office/drawing/2014/main" val="1720011397"/>
                    </a:ext>
                  </a:extLst>
                </a:gridCol>
                <a:gridCol w="3219787">
                  <a:extLst>
                    <a:ext uri="{9D8B030D-6E8A-4147-A177-3AD203B41FA5}">
                      <a16:colId xmlns:a16="http://schemas.microsoft.com/office/drawing/2014/main" val="2501388268"/>
                    </a:ext>
                  </a:extLst>
                </a:gridCol>
              </a:tblGrid>
              <a:tr h="236570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</a:rPr>
                        <a:t>Procedure</a:t>
                      </a:r>
                      <a:endParaRPr lang="sv-SE" sz="12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356" marR="52356" marT="0" marB="0" anchor="ctr"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</a:rPr>
                        <a:t>Rel-15 samples</a:t>
                      </a:r>
                      <a:endParaRPr lang="sv-SE" sz="12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356" marR="52356" marT="0" marB="0" anchor="ctr"/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</a:rPr>
                        <a:t>Maximum number of DL LBT failures</a:t>
                      </a:r>
                      <a:endParaRPr lang="sv-SE" sz="12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356" marR="52356" marT="0" marB="0" anchor="ctr"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59312259"/>
                  </a:ext>
                </a:extLst>
              </a:tr>
              <a:tr h="253628">
                <a:tc v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1">
                          <a:effectLst/>
                        </a:rPr>
                        <a:t>Parameter name</a:t>
                      </a:r>
                      <a:endParaRPr lang="sv-SE" sz="1200" b="1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356" marR="5235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</a:rPr>
                        <a:t>Parameter value</a:t>
                      </a:r>
                      <a:endParaRPr lang="sv-SE" sz="12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356" marR="5235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</a:rPr>
                        <a:t>Condition</a:t>
                      </a:r>
                      <a:endParaRPr lang="sv-SE" sz="12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356" marR="52356" marT="0" marB="0" anchor="ctr"/>
                </a:tc>
                <a:extLst>
                  <a:ext uri="{0D108BD9-81ED-4DB2-BD59-A6C34878D82A}">
                    <a16:rowId xmlns:a16="http://schemas.microsoft.com/office/drawing/2014/main" val="1441351718"/>
                  </a:ext>
                </a:extLst>
              </a:tr>
              <a:tr h="127981"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PSS/SSS detection, no gaps</a:t>
                      </a:r>
                      <a:endParaRPr lang="sv-SE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356" marR="52356" marT="0" marB="0" anchor="ctr"/>
                </a:tc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5</a:t>
                      </a:r>
                      <a:endParaRPr lang="sv-SE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356" marR="52356" marT="0" marB="0" anchor="ctr"/>
                </a:tc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L</a:t>
                      </a:r>
                      <a:r>
                        <a:rPr lang="en-US" sz="1200" baseline="-25000" dirty="0">
                          <a:effectLst/>
                        </a:rPr>
                        <a:t>PSS/</a:t>
                      </a:r>
                      <a:r>
                        <a:rPr lang="en-US" sz="1200" baseline="-25000" dirty="0" err="1">
                          <a:effectLst/>
                        </a:rPr>
                        <a:t>SSS,max</a:t>
                      </a:r>
                      <a:endParaRPr lang="sv-SE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356" marR="5235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7</a:t>
                      </a:r>
                      <a:endParaRPr lang="sv-SE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356" marR="5235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Max(T</a:t>
                      </a:r>
                      <a:r>
                        <a:rPr lang="en-US" sz="1200" baseline="-25000">
                          <a:effectLst/>
                        </a:rPr>
                        <a:t>DRX</a:t>
                      </a:r>
                      <a:r>
                        <a:rPr lang="en-US" sz="1200">
                          <a:effectLst/>
                        </a:rPr>
                        <a:t>,T</a:t>
                      </a:r>
                      <a:r>
                        <a:rPr lang="en-US" sz="1200" baseline="-25000">
                          <a:effectLst/>
                        </a:rPr>
                        <a:t>SMTC</a:t>
                      </a:r>
                      <a:r>
                        <a:rPr lang="en-US" sz="1200">
                          <a:effectLst/>
                        </a:rPr>
                        <a:t>)≤40</a:t>
                      </a:r>
                      <a:endParaRPr lang="sv-SE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356" marR="52356" marT="0" marB="0" anchor="ctr"/>
                </a:tc>
                <a:extLst>
                  <a:ext uri="{0D108BD9-81ED-4DB2-BD59-A6C34878D82A}">
                    <a16:rowId xmlns:a16="http://schemas.microsoft.com/office/drawing/2014/main" val="266730927"/>
                  </a:ext>
                </a:extLst>
              </a:tr>
              <a:tr h="127981">
                <a:tc v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5</a:t>
                      </a:r>
                      <a:endParaRPr lang="sv-SE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356" marR="5235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40&lt;Max(T</a:t>
                      </a:r>
                      <a:r>
                        <a:rPr lang="en-US" sz="1200" baseline="-25000">
                          <a:effectLst/>
                        </a:rPr>
                        <a:t>DRX</a:t>
                      </a:r>
                      <a:r>
                        <a:rPr lang="en-US" sz="1200">
                          <a:effectLst/>
                        </a:rPr>
                        <a:t>,T</a:t>
                      </a:r>
                      <a:r>
                        <a:rPr lang="en-US" sz="1200" baseline="-25000">
                          <a:effectLst/>
                        </a:rPr>
                        <a:t>SMTC</a:t>
                      </a:r>
                      <a:r>
                        <a:rPr lang="en-US" sz="1200">
                          <a:effectLst/>
                        </a:rPr>
                        <a:t>)≤320</a:t>
                      </a:r>
                      <a:endParaRPr lang="sv-SE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356" marR="52356" marT="0" marB="0" anchor="ctr"/>
                </a:tc>
                <a:extLst>
                  <a:ext uri="{0D108BD9-81ED-4DB2-BD59-A6C34878D82A}">
                    <a16:rowId xmlns:a16="http://schemas.microsoft.com/office/drawing/2014/main" val="267850598"/>
                  </a:ext>
                </a:extLst>
              </a:tr>
              <a:tr h="127981">
                <a:tc v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3</a:t>
                      </a:r>
                      <a:endParaRPr lang="sv-SE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356" marR="5235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T</a:t>
                      </a:r>
                      <a:r>
                        <a:rPr lang="en-US" sz="1200" baseline="-25000">
                          <a:effectLst/>
                        </a:rPr>
                        <a:t>DRX</a:t>
                      </a:r>
                      <a:r>
                        <a:rPr lang="en-US" sz="1200">
                          <a:effectLst/>
                        </a:rPr>
                        <a:t>&gt;320</a:t>
                      </a:r>
                      <a:endParaRPr lang="sv-SE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356" marR="52356" marT="0" marB="0" anchor="ctr"/>
                </a:tc>
                <a:extLst>
                  <a:ext uri="{0D108BD9-81ED-4DB2-BD59-A6C34878D82A}">
                    <a16:rowId xmlns:a16="http://schemas.microsoft.com/office/drawing/2014/main" val="1190973651"/>
                  </a:ext>
                </a:extLst>
              </a:tr>
              <a:tr h="127981"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PSS/SSS detection for deactivated SCell, no gaps</a:t>
                      </a:r>
                      <a:endParaRPr lang="sv-SE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356" marR="52356" marT="0" marB="0" anchor="ctr"/>
                </a:tc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5</a:t>
                      </a:r>
                      <a:endParaRPr lang="sv-SE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356" marR="52356" marT="0" marB="0" anchor="ctr"/>
                </a:tc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L</a:t>
                      </a:r>
                      <a:r>
                        <a:rPr lang="en-US" sz="1200" baseline="-25000">
                          <a:effectLst/>
                        </a:rPr>
                        <a:t>PSS/SSS,deact,max</a:t>
                      </a:r>
                      <a:endParaRPr lang="sv-SE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356" marR="5235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7</a:t>
                      </a:r>
                      <a:endParaRPr lang="sv-SE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356" marR="5235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Max(T</a:t>
                      </a:r>
                      <a:r>
                        <a:rPr lang="en-US" sz="1200" baseline="-25000">
                          <a:effectLst/>
                        </a:rPr>
                        <a:t>DRX</a:t>
                      </a:r>
                      <a:r>
                        <a:rPr lang="en-US" sz="1200">
                          <a:effectLst/>
                        </a:rPr>
                        <a:t>, measCycleSCell)≤40</a:t>
                      </a:r>
                      <a:endParaRPr lang="sv-SE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356" marR="52356" marT="0" marB="0" anchor="ctr"/>
                </a:tc>
                <a:extLst>
                  <a:ext uri="{0D108BD9-81ED-4DB2-BD59-A6C34878D82A}">
                    <a16:rowId xmlns:a16="http://schemas.microsoft.com/office/drawing/2014/main" val="3038497993"/>
                  </a:ext>
                </a:extLst>
              </a:tr>
              <a:tr h="127981">
                <a:tc v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5</a:t>
                      </a:r>
                      <a:endParaRPr lang="sv-SE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356" marR="5235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40&lt; Max(T</a:t>
                      </a:r>
                      <a:r>
                        <a:rPr lang="en-US" sz="1200" baseline="-25000">
                          <a:effectLst/>
                        </a:rPr>
                        <a:t>DRX</a:t>
                      </a:r>
                      <a:r>
                        <a:rPr lang="en-US" sz="1200">
                          <a:effectLst/>
                        </a:rPr>
                        <a:t>, measCycleSCell)≤320</a:t>
                      </a:r>
                      <a:endParaRPr lang="sv-SE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356" marR="52356" marT="0" marB="0" anchor="ctr"/>
                </a:tc>
                <a:extLst>
                  <a:ext uri="{0D108BD9-81ED-4DB2-BD59-A6C34878D82A}">
                    <a16:rowId xmlns:a16="http://schemas.microsoft.com/office/drawing/2014/main" val="1972232986"/>
                  </a:ext>
                </a:extLst>
              </a:tr>
              <a:tr h="127981">
                <a:tc v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3</a:t>
                      </a:r>
                      <a:endParaRPr lang="sv-SE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356" marR="5235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T</a:t>
                      </a:r>
                      <a:r>
                        <a:rPr lang="en-US" sz="1200" baseline="-25000">
                          <a:effectLst/>
                        </a:rPr>
                        <a:t>DRX</a:t>
                      </a:r>
                      <a:r>
                        <a:rPr lang="en-US" sz="1200">
                          <a:effectLst/>
                        </a:rPr>
                        <a:t>&gt;320</a:t>
                      </a:r>
                      <a:endParaRPr lang="sv-SE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356" marR="52356" marT="0" marB="0" anchor="ctr"/>
                </a:tc>
                <a:extLst>
                  <a:ext uri="{0D108BD9-81ED-4DB2-BD59-A6C34878D82A}">
                    <a16:rowId xmlns:a16="http://schemas.microsoft.com/office/drawing/2014/main" val="2644489541"/>
                  </a:ext>
                </a:extLst>
              </a:tr>
              <a:tr h="127981"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Time index detection, no gaps</a:t>
                      </a:r>
                      <a:endParaRPr lang="sv-SE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356" marR="52356" marT="0" marB="0" anchor="ctr"/>
                </a:tc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3</a:t>
                      </a:r>
                      <a:endParaRPr lang="sv-SE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356" marR="52356" marT="0" marB="0" anchor="ctr"/>
                </a:tc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L</a:t>
                      </a:r>
                      <a:r>
                        <a:rPr lang="en-US" sz="1200" baseline="-25000">
                          <a:effectLst/>
                        </a:rPr>
                        <a:t>ind,max</a:t>
                      </a:r>
                      <a:endParaRPr lang="sv-SE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356" marR="5235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5</a:t>
                      </a:r>
                      <a:endParaRPr lang="sv-SE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356" marR="5235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Max(T</a:t>
                      </a:r>
                      <a:r>
                        <a:rPr lang="en-US" sz="1200" baseline="-25000">
                          <a:effectLst/>
                        </a:rPr>
                        <a:t>DRX</a:t>
                      </a:r>
                      <a:r>
                        <a:rPr lang="en-US" sz="1200">
                          <a:effectLst/>
                        </a:rPr>
                        <a:t>, T</a:t>
                      </a:r>
                      <a:r>
                        <a:rPr lang="en-US" sz="1200" baseline="-25000">
                          <a:effectLst/>
                        </a:rPr>
                        <a:t>SMTC</a:t>
                      </a:r>
                      <a:r>
                        <a:rPr lang="en-US" sz="1200">
                          <a:effectLst/>
                        </a:rPr>
                        <a:t>)≤40</a:t>
                      </a:r>
                      <a:endParaRPr lang="sv-SE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356" marR="52356" marT="0" marB="0" anchor="ctr"/>
                </a:tc>
                <a:extLst>
                  <a:ext uri="{0D108BD9-81ED-4DB2-BD59-A6C34878D82A}">
                    <a16:rowId xmlns:a16="http://schemas.microsoft.com/office/drawing/2014/main" val="504671877"/>
                  </a:ext>
                </a:extLst>
              </a:tr>
              <a:tr h="127981">
                <a:tc v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3</a:t>
                      </a:r>
                      <a:endParaRPr lang="sv-SE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356" marR="5235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40&lt; Max(T</a:t>
                      </a:r>
                      <a:r>
                        <a:rPr lang="en-US" sz="1200" baseline="-25000">
                          <a:effectLst/>
                        </a:rPr>
                        <a:t>DRX</a:t>
                      </a:r>
                      <a:r>
                        <a:rPr lang="en-US" sz="1200">
                          <a:effectLst/>
                        </a:rPr>
                        <a:t>, T</a:t>
                      </a:r>
                      <a:r>
                        <a:rPr lang="en-US" sz="1200" baseline="-25000">
                          <a:effectLst/>
                        </a:rPr>
                        <a:t>SMTC</a:t>
                      </a:r>
                      <a:r>
                        <a:rPr lang="en-US" sz="1200">
                          <a:effectLst/>
                        </a:rPr>
                        <a:t>)≤320</a:t>
                      </a:r>
                      <a:endParaRPr lang="sv-SE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356" marR="52356" marT="0" marB="0" anchor="ctr"/>
                </a:tc>
                <a:extLst>
                  <a:ext uri="{0D108BD9-81ED-4DB2-BD59-A6C34878D82A}">
                    <a16:rowId xmlns:a16="http://schemas.microsoft.com/office/drawing/2014/main" val="2504663125"/>
                  </a:ext>
                </a:extLst>
              </a:tr>
              <a:tr h="127981">
                <a:tc v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2</a:t>
                      </a:r>
                      <a:endParaRPr lang="sv-SE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356" marR="5235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T</a:t>
                      </a:r>
                      <a:r>
                        <a:rPr lang="en-US" sz="1200" baseline="-25000">
                          <a:effectLst/>
                        </a:rPr>
                        <a:t>DRX</a:t>
                      </a:r>
                      <a:r>
                        <a:rPr lang="en-US" sz="1200">
                          <a:effectLst/>
                        </a:rPr>
                        <a:t>&gt;320</a:t>
                      </a:r>
                      <a:endParaRPr lang="sv-SE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356" marR="52356" marT="0" marB="0" anchor="ctr"/>
                </a:tc>
                <a:extLst>
                  <a:ext uri="{0D108BD9-81ED-4DB2-BD59-A6C34878D82A}">
                    <a16:rowId xmlns:a16="http://schemas.microsoft.com/office/drawing/2014/main" val="753505877"/>
                  </a:ext>
                </a:extLst>
              </a:tr>
              <a:tr h="127981"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Time index detection for deactivated SCell, no gaps</a:t>
                      </a:r>
                      <a:endParaRPr lang="sv-SE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356" marR="52356" marT="0" marB="0" anchor="ctr"/>
                </a:tc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3</a:t>
                      </a:r>
                      <a:endParaRPr lang="sv-SE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356" marR="52356" marT="0" marB="0" anchor="ctr"/>
                </a:tc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L</a:t>
                      </a:r>
                      <a:r>
                        <a:rPr lang="en-US" sz="1200" baseline="-25000">
                          <a:effectLst/>
                        </a:rPr>
                        <a:t>ind,deact,max</a:t>
                      </a:r>
                      <a:endParaRPr lang="sv-SE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356" marR="5235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5</a:t>
                      </a:r>
                      <a:endParaRPr lang="sv-SE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356" marR="5235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Max(T</a:t>
                      </a:r>
                      <a:r>
                        <a:rPr lang="en-US" sz="1200" baseline="-25000">
                          <a:effectLst/>
                        </a:rPr>
                        <a:t>DRX</a:t>
                      </a:r>
                      <a:r>
                        <a:rPr lang="en-US" sz="1200">
                          <a:effectLst/>
                        </a:rPr>
                        <a:t>, measCycleSCell)≤40</a:t>
                      </a:r>
                      <a:endParaRPr lang="sv-SE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356" marR="52356" marT="0" marB="0" anchor="ctr"/>
                </a:tc>
                <a:extLst>
                  <a:ext uri="{0D108BD9-81ED-4DB2-BD59-A6C34878D82A}">
                    <a16:rowId xmlns:a16="http://schemas.microsoft.com/office/drawing/2014/main" val="26840234"/>
                  </a:ext>
                </a:extLst>
              </a:tr>
              <a:tr h="127981">
                <a:tc v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3</a:t>
                      </a:r>
                      <a:endParaRPr lang="sv-SE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356" marR="5235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40&lt; Max(T</a:t>
                      </a:r>
                      <a:r>
                        <a:rPr lang="en-US" sz="1200" baseline="-25000">
                          <a:effectLst/>
                        </a:rPr>
                        <a:t>DRX</a:t>
                      </a:r>
                      <a:r>
                        <a:rPr lang="en-US" sz="1200">
                          <a:effectLst/>
                        </a:rPr>
                        <a:t>, measCycleSCell)≤320</a:t>
                      </a:r>
                      <a:endParaRPr lang="sv-SE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356" marR="52356" marT="0" marB="0" anchor="ctr"/>
                </a:tc>
                <a:extLst>
                  <a:ext uri="{0D108BD9-81ED-4DB2-BD59-A6C34878D82A}">
                    <a16:rowId xmlns:a16="http://schemas.microsoft.com/office/drawing/2014/main" val="3447140652"/>
                  </a:ext>
                </a:extLst>
              </a:tr>
              <a:tr h="127981">
                <a:tc v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2</a:t>
                      </a:r>
                      <a:endParaRPr lang="sv-SE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356" marR="5235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T</a:t>
                      </a:r>
                      <a:r>
                        <a:rPr lang="en-US" sz="1200" baseline="-25000">
                          <a:effectLst/>
                        </a:rPr>
                        <a:t>DRX</a:t>
                      </a:r>
                      <a:r>
                        <a:rPr lang="en-US" sz="1200">
                          <a:effectLst/>
                        </a:rPr>
                        <a:t>&gt;320</a:t>
                      </a:r>
                      <a:endParaRPr lang="sv-SE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356" marR="52356" marT="0" marB="0" anchor="ctr"/>
                </a:tc>
                <a:extLst>
                  <a:ext uri="{0D108BD9-81ED-4DB2-BD59-A6C34878D82A}">
                    <a16:rowId xmlns:a16="http://schemas.microsoft.com/office/drawing/2014/main" val="3746973687"/>
                  </a:ext>
                </a:extLst>
              </a:tr>
              <a:tr h="127981"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Measurement, no gaps</a:t>
                      </a:r>
                      <a:endParaRPr lang="sv-SE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356" marR="52356" marT="0" marB="0" anchor="ctr"/>
                </a:tc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5</a:t>
                      </a:r>
                      <a:endParaRPr lang="sv-SE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356" marR="52356" marT="0" marB="0" anchor="ctr"/>
                </a:tc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L</a:t>
                      </a:r>
                      <a:r>
                        <a:rPr lang="en-US" sz="1200" baseline="-25000">
                          <a:effectLst/>
                        </a:rPr>
                        <a:t>meas,max</a:t>
                      </a:r>
                      <a:endParaRPr lang="sv-SE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356" marR="5235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7</a:t>
                      </a:r>
                      <a:endParaRPr lang="sv-SE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356" marR="5235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Max(T</a:t>
                      </a:r>
                      <a:r>
                        <a:rPr lang="en-US" sz="1200" baseline="-25000" dirty="0">
                          <a:effectLst/>
                        </a:rPr>
                        <a:t>DRX</a:t>
                      </a:r>
                      <a:r>
                        <a:rPr lang="en-US" sz="1200" dirty="0">
                          <a:effectLst/>
                        </a:rPr>
                        <a:t>, T</a:t>
                      </a:r>
                      <a:r>
                        <a:rPr lang="en-US" sz="1200" baseline="-25000" dirty="0">
                          <a:effectLst/>
                        </a:rPr>
                        <a:t>SMTC</a:t>
                      </a:r>
                      <a:r>
                        <a:rPr lang="en-US" sz="1200" dirty="0">
                          <a:effectLst/>
                        </a:rPr>
                        <a:t>)≤40</a:t>
                      </a:r>
                      <a:endParaRPr lang="sv-SE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356" marR="52356" marT="0" marB="0" anchor="ctr"/>
                </a:tc>
                <a:extLst>
                  <a:ext uri="{0D108BD9-81ED-4DB2-BD59-A6C34878D82A}">
                    <a16:rowId xmlns:a16="http://schemas.microsoft.com/office/drawing/2014/main" val="3935369033"/>
                  </a:ext>
                </a:extLst>
              </a:tr>
              <a:tr h="127981">
                <a:tc v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5</a:t>
                      </a:r>
                      <a:endParaRPr lang="sv-SE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356" marR="5235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40&lt; Max(T</a:t>
                      </a:r>
                      <a:r>
                        <a:rPr lang="en-US" sz="1200" baseline="-25000" dirty="0">
                          <a:effectLst/>
                        </a:rPr>
                        <a:t>DRX</a:t>
                      </a:r>
                      <a:r>
                        <a:rPr lang="en-US" sz="1200" dirty="0">
                          <a:effectLst/>
                        </a:rPr>
                        <a:t>, T</a:t>
                      </a:r>
                      <a:r>
                        <a:rPr lang="en-US" sz="1200" baseline="-25000" dirty="0">
                          <a:effectLst/>
                        </a:rPr>
                        <a:t>SMTC</a:t>
                      </a:r>
                      <a:r>
                        <a:rPr lang="en-US" sz="1200" dirty="0">
                          <a:effectLst/>
                        </a:rPr>
                        <a:t>)≤320</a:t>
                      </a:r>
                      <a:endParaRPr lang="sv-SE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356" marR="52356" marT="0" marB="0" anchor="ctr"/>
                </a:tc>
                <a:extLst>
                  <a:ext uri="{0D108BD9-81ED-4DB2-BD59-A6C34878D82A}">
                    <a16:rowId xmlns:a16="http://schemas.microsoft.com/office/drawing/2014/main" val="1648158828"/>
                  </a:ext>
                </a:extLst>
              </a:tr>
              <a:tr h="127981">
                <a:tc v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3</a:t>
                      </a:r>
                      <a:endParaRPr lang="sv-SE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356" marR="5235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T</a:t>
                      </a:r>
                      <a:r>
                        <a:rPr lang="en-US" sz="1200" baseline="-25000">
                          <a:effectLst/>
                        </a:rPr>
                        <a:t>DRX</a:t>
                      </a:r>
                      <a:r>
                        <a:rPr lang="en-US" sz="1200">
                          <a:effectLst/>
                        </a:rPr>
                        <a:t>&gt;320</a:t>
                      </a:r>
                      <a:endParaRPr lang="sv-SE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356" marR="52356" marT="0" marB="0" anchor="ctr"/>
                </a:tc>
                <a:extLst>
                  <a:ext uri="{0D108BD9-81ED-4DB2-BD59-A6C34878D82A}">
                    <a16:rowId xmlns:a16="http://schemas.microsoft.com/office/drawing/2014/main" val="2961249345"/>
                  </a:ext>
                </a:extLst>
              </a:tr>
              <a:tr h="127981"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Measurement on deactivated SCell, no gaps</a:t>
                      </a:r>
                      <a:endParaRPr lang="sv-SE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356" marR="52356" marT="0" marB="0" anchor="ctr"/>
                </a:tc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5</a:t>
                      </a:r>
                      <a:endParaRPr lang="sv-SE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356" marR="52356" marT="0" marB="0" anchor="ctr"/>
                </a:tc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L</a:t>
                      </a:r>
                      <a:r>
                        <a:rPr lang="en-US" sz="1200" baseline="-25000">
                          <a:effectLst/>
                        </a:rPr>
                        <a:t>meas,deact,max</a:t>
                      </a:r>
                      <a:endParaRPr lang="sv-SE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356" marR="5235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7</a:t>
                      </a:r>
                      <a:endParaRPr lang="sv-SE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356" marR="5235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Max(T</a:t>
                      </a:r>
                      <a:r>
                        <a:rPr lang="en-US" sz="1200" baseline="-25000">
                          <a:effectLst/>
                        </a:rPr>
                        <a:t>DRX</a:t>
                      </a:r>
                      <a:r>
                        <a:rPr lang="en-US" sz="1200">
                          <a:effectLst/>
                        </a:rPr>
                        <a:t>, measCycleSCell)≤40</a:t>
                      </a:r>
                      <a:endParaRPr lang="sv-SE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356" marR="52356" marT="0" marB="0" anchor="ctr"/>
                </a:tc>
                <a:extLst>
                  <a:ext uri="{0D108BD9-81ED-4DB2-BD59-A6C34878D82A}">
                    <a16:rowId xmlns:a16="http://schemas.microsoft.com/office/drawing/2014/main" val="61556615"/>
                  </a:ext>
                </a:extLst>
              </a:tr>
              <a:tr h="127981">
                <a:tc v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5</a:t>
                      </a:r>
                      <a:endParaRPr lang="sv-SE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356" marR="5235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40&lt; Max(T</a:t>
                      </a:r>
                      <a:r>
                        <a:rPr lang="en-US" sz="1200" baseline="-25000">
                          <a:effectLst/>
                        </a:rPr>
                        <a:t>DRX</a:t>
                      </a:r>
                      <a:r>
                        <a:rPr lang="en-US" sz="1200">
                          <a:effectLst/>
                        </a:rPr>
                        <a:t>, measCycleSCell)≤320</a:t>
                      </a:r>
                      <a:endParaRPr lang="sv-SE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356" marR="52356" marT="0" marB="0" anchor="ctr"/>
                </a:tc>
                <a:extLst>
                  <a:ext uri="{0D108BD9-81ED-4DB2-BD59-A6C34878D82A}">
                    <a16:rowId xmlns:a16="http://schemas.microsoft.com/office/drawing/2014/main" val="2880920085"/>
                  </a:ext>
                </a:extLst>
              </a:tr>
              <a:tr h="127981">
                <a:tc v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3</a:t>
                      </a:r>
                      <a:endParaRPr lang="sv-SE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356" marR="5235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T</a:t>
                      </a:r>
                      <a:r>
                        <a:rPr lang="en-US" sz="1200" baseline="-25000" dirty="0">
                          <a:effectLst/>
                        </a:rPr>
                        <a:t>DRX</a:t>
                      </a:r>
                      <a:r>
                        <a:rPr lang="en-US" sz="1200" dirty="0">
                          <a:effectLst/>
                        </a:rPr>
                        <a:t>&gt;320</a:t>
                      </a:r>
                      <a:endParaRPr lang="sv-SE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356" marR="52356" marT="0" marB="0" anchor="ctr"/>
                </a:tc>
                <a:extLst>
                  <a:ext uri="{0D108BD9-81ED-4DB2-BD59-A6C34878D82A}">
                    <a16:rowId xmlns:a16="http://schemas.microsoft.com/office/drawing/2014/main" val="336113657"/>
                  </a:ext>
                </a:extLst>
              </a:tr>
              <a:tr h="127981"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PSS/SSS detection, with gaps</a:t>
                      </a:r>
                      <a:endParaRPr lang="sv-SE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356" marR="52356" marT="0" marB="0" anchor="ctr"/>
                </a:tc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5</a:t>
                      </a:r>
                      <a:endParaRPr lang="sv-SE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356" marR="52356" marT="0" marB="0" anchor="ctr"/>
                </a:tc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L</a:t>
                      </a:r>
                      <a:r>
                        <a:rPr lang="en-US" sz="1200" baseline="-25000">
                          <a:effectLst/>
                        </a:rPr>
                        <a:t>PSS/SSS,gaps,max</a:t>
                      </a:r>
                      <a:endParaRPr lang="sv-SE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356" marR="5235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7</a:t>
                      </a:r>
                      <a:endParaRPr lang="sv-SE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356" marR="5235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Max(T</a:t>
                      </a:r>
                      <a:r>
                        <a:rPr lang="en-US" sz="1200" baseline="-25000">
                          <a:effectLst/>
                        </a:rPr>
                        <a:t>DRX</a:t>
                      </a:r>
                      <a:r>
                        <a:rPr lang="en-US" sz="1200">
                          <a:effectLst/>
                        </a:rPr>
                        <a:t>,T</a:t>
                      </a:r>
                      <a:r>
                        <a:rPr lang="en-US" sz="1200" baseline="-25000">
                          <a:effectLst/>
                        </a:rPr>
                        <a:t>SMTC</a:t>
                      </a:r>
                      <a:r>
                        <a:rPr lang="en-US" sz="1200">
                          <a:effectLst/>
                        </a:rPr>
                        <a:t>, MGRP)≤40</a:t>
                      </a:r>
                      <a:endParaRPr lang="sv-SE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356" marR="52356" marT="0" marB="0" anchor="ctr"/>
                </a:tc>
                <a:extLst>
                  <a:ext uri="{0D108BD9-81ED-4DB2-BD59-A6C34878D82A}">
                    <a16:rowId xmlns:a16="http://schemas.microsoft.com/office/drawing/2014/main" val="3836600512"/>
                  </a:ext>
                </a:extLst>
              </a:tr>
              <a:tr h="127981">
                <a:tc v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5</a:t>
                      </a:r>
                      <a:endParaRPr lang="sv-SE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356" marR="5235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40&lt;Max(T</a:t>
                      </a:r>
                      <a:r>
                        <a:rPr lang="en-US" sz="1200" baseline="-25000">
                          <a:effectLst/>
                        </a:rPr>
                        <a:t>DRX</a:t>
                      </a:r>
                      <a:r>
                        <a:rPr lang="en-US" sz="1200">
                          <a:effectLst/>
                        </a:rPr>
                        <a:t>,T</a:t>
                      </a:r>
                      <a:r>
                        <a:rPr lang="en-US" sz="1200" baseline="-25000">
                          <a:effectLst/>
                        </a:rPr>
                        <a:t>SMTC</a:t>
                      </a:r>
                      <a:r>
                        <a:rPr lang="en-US" sz="1200">
                          <a:effectLst/>
                        </a:rPr>
                        <a:t>, MGRP)≤320</a:t>
                      </a:r>
                      <a:endParaRPr lang="sv-SE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356" marR="52356" marT="0" marB="0" anchor="ctr"/>
                </a:tc>
                <a:extLst>
                  <a:ext uri="{0D108BD9-81ED-4DB2-BD59-A6C34878D82A}">
                    <a16:rowId xmlns:a16="http://schemas.microsoft.com/office/drawing/2014/main" val="599247175"/>
                  </a:ext>
                </a:extLst>
              </a:tr>
              <a:tr h="127981">
                <a:tc v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3</a:t>
                      </a:r>
                      <a:endParaRPr lang="sv-SE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356" marR="5235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T</a:t>
                      </a:r>
                      <a:r>
                        <a:rPr lang="en-US" sz="1200" baseline="-25000">
                          <a:effectLst/>
                        </a:rPr>
                        <a:t>DRX</a:t>
                      </a:r>
                      <a:r>
                        <a:rPr lang="en-US" sz="1200">
                          <a:effectLst/>
                        </a:rPr>
                        <a:t>&gt;320</a:t>
                      </a:r>
                      <a:endParaRPr lang="sv-SE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356" marR="52356" marT="0" marB="0" anchor="ctr"/>
                </a:tc>
                <a:extLst>
                  <a:ext uri="{0D108BD9-81ED-4DB2-BD59-A6C34878D82A}">
                    <a16:rowId xmlns:a16="http://schemas.microsoft.com/office/drawing/2014/main" val="3953024023"/>
                  </a:ext>
                </a:extLst>
              </a:tr>
              <a:tr h="127981"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Time index detection, with gaps</a:t>
                      </a:r>
                      <a:endParaRPr lang="sv-SE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356" marR="52356" marT="0" marB="0" anchor="ctr"/>
                </a:tc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3</a:t>
                      </a:r>
                      <a:endParaRPr lang="sv-SE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356" marR="52356" marT="0" marB="0" anchor="ctr"/>
                </a:tc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L</a:t>
                      </a:r>
                      <a:r>
                        <a:rPr lang="en-US" sz="1200" baseline="-25000">
                          <a:effectLst/>
                        </a:rPr>
                        <a:t>ind,gaps,max</a:t>
                      </a:r>
                      <a:endParaRPr lang="sv-SE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356" marR="5235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5</a:t>
                      </a:r>
                      <a:endParaRPr lang="sv-SE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356" marR="5235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Max(T</a:t>
                      </a:r>
                      <a:r>
                        <a:rPr lang="en-US" sz="1200" baseline="-25000" dirty="0">
                          <a:effectLst/>
                        </a:rPr>
                        <a:t>DRX</a:t>
                      </a:r>
                      <a:r>
                        <a:rPr lang="en-US" sz="1200" dirty="0">
                          <a:effectLst/>
                        </a:rPr>
                        <a:t>, T</a:t>
                      </a:r>
                      <a:r>
                        <a:rPr lang="en-US" sz="1200" baseline="-25000" dirty="0">
                          <a:effectLst/>
                        </a:rPr>
                        <a:t>SMTC</a:t>
                      </a:r>
                      <a:r>
                        <a:rPr lang="en-US" sz="1200" dirty="0">
                          <a:effectLst/>
                        </a:rPr>
                        <a:t>, MGRP)≤40</a:t>
                      </a:r>
                      <a:endParaRPr lang="sv-SE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356" marR="52356" marT="0" marB="0" anchor="ctr"/>
                </a:tc>
                <a:extLst>
                  <a:ext uri="{0D108BD9-81ED-4DB2-BD59-A6C34878D82A}">
                    <a16:rowId xmlns:a16="http://schemas.microsoft.com/office/drawing/2014/main" val="97241729"/>
                  </a:ext>
                </a:extLst>
              </a:tr>
              <a:tr h="127981">
                <a:tc v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3</a:t>
                      </a:r>
                      <a:endParaRPr lang="sv-SE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356" marR="5235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40&lt; Max(T</a:t>
                      </a:r>
                      <a:r>
                        <a:rPr lang="en-US" sz="1200" baseline="-25000">
                          <a:effectLst/>
                        </a:rPr>
                        <a:t>DRX</a:t>
                      </a:r>
                      <a:r>
                        <a:rPr lang="en-US" sz="1200">
                          <a:effectLst/>
                        </a:rPr>
                        <a:t>, T</a:t>
                      </a:r>
                      <a:r>
                        <a:rPr lang="en-US" sz="1200" baseline="-25000">
                          <a:effectLst/>
                        </a:rPr>
                        <a:t>SMTC</a:t>
                      </a:r>
                      <a:r>
                        <a:rPr lang="en-US" sz="1200">
                          <a:effectLst/>
                        </a:rPr>
                        <a:t>, MGRP)≤320</a:t>
                      </a:r>
                      <a:endParaRPr lang="sv-SE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356" marR="52356" marT="0" marB="0" anchor="ctr"/>
                </a:tc>
                <a:extLst>
                  <a:ext uri="{0D108BD9-81ED-4DB2-BD59-A6C34878D82A}">
                    <a16:rowId xmlns:a16="http://schemas.microsoft.com/office/drawing/2014/main" val="3143409762"/>
                  </a:ext>
                </a:extLst>
              </a:tr>
              <a:tr h="127981">
                <a:tc v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2</a:t>
                      </a:r>
                      <a:endParaRPr lang="sv-SE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356" marR="5235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T</a:t>
                      </a:r>
                      <a:r>
                        <a:rPr lang="en-US" sz="1200" baseline="-25000">
                          <a:effectLst/>
                        </a:rPr>
                        <a:t>DRX</a:t>
                      </a:r>
                      <a:r>
                        <a:rPr lang="en-US" sz="1200">
                          <a:effectLst/>
                        </a:rPr>
                        <a:t>&gt;320</a:t>
                      </a:r>
                      <a:endParaRPr lang="sv-SE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356" marR="52356" marT="0" marB="0" anchor="ctr"/>
                </a:tc>
                <a:extLst>
                  <a:ext uri="{0D108BD9-81ED-4DB2-BD59-A6C34878D82A}">
                    <a16:rowId xmlns:a16="http://schemas.microsoft.com/office/drawing/2014/main" val="2894019112"/>
                  </a:ext>
                </a:extLst>
              </a:tr>
              <a:tr h="127981"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Measurement, with gaps</a:t>
                      </a:r>
                      <a:endParaRPr lang="sv-SE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356" marR="52356" marT="0" marB="0" anchor="ctr"/>
                </a:tc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5</a:t>
                      </a:r>
                      <a:endParaRPr lang="sv-SE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356" marR="52356" marT="0" marB="0" anchor="ctr"/>
                </a:tc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L</a:t>
                      </a:r>
                      <a:r>
                        <a:rPr lang="en-US" sz="1200" baseline="-25000">
                          <a:effectLst/>
                        </a:rPr>
                        <a:t>meas,gaps,max</a:t>
                      </a:r>
                      <a:endParaRPr lang="sv-SE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356" marR="5235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7</a:t>
                      </a:r>
                      <a:endParaRPr lang="sv-SE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356" marR="5235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Max(T</a:t>
                      </a:r>
                      <a:r>
                        <a:rPr lang="en-US" sz="1200" baseline="-25000" dirty="0">
                          <a:effectLst/>
                        </a:rPr>
                        <a:t>DRX</a:t>
                      </a:r>
                      <a:r>
                        <a:rPr lang="en-US" sz="1200" dirty="0">
                          <a:effectLst/>
                        </a:rPr>
                        <a:t>, T</a:t>
                      </a:r>
                      <a:r>
                        <a:rPr lang="en-US" sz="1200" baseline="-25000" dirty="0">
                          <a:effectLst/>
                        </a:rPr>
                        <a:t>SMTC</a:t>
                      </a:r>
                      <a:r>
                        <a:rPr lang="en-US" sz="1200" dirty="0">
                          <a:effectLst/>
                        </a:rPr>
                        <a:t>, MGRP)≤40</a:t>
                      </a:r>
                      <a:endParaRPr lang="sv-SE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356" marR="52356" marT="0" marB="0" anchor="ctr"/>
                </a:tc>
                <a:extLst>
                  <a:ext uri="{0D108BD9-81ED-4DB2-BD59-A6C34878D82A}">
                    <a16:rowId xmlns:a16="http://schemas.microsoft.com/office/drawing/2014/main" val="1654113301"/>
                  </a:ext>
                </a:extLst>
              </a:tr>
              <a:tr h="127981">
                <a:tc v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5</a:t>
                      </a:r>
                      <a:endParaRPr lang="sv-SE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356" marR="5235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40&lt; Max(T</a:t>
                      </a:r>
                      <a:r>
                        <a:rPr lang="en-US" sz="1200" baseline="-25000" dirty="0">
                          <a:effectLst/>
                        </a:rPr>
                        <a:t>DRX</a:t>
                      </a:r>
                      <a:r>
                        <a:rPr lang="en-US" sz="1200" dirty="0">
                          <a:effectLst/>
                        </a:rPr>
                        <a:t>, T</a:t>
                      </a:r>
                      <a:r>
                        <a:rPr lang="en-US" sz="1200" baseline="-25000" dirty="0">
                          <a:effectLst/>
                        </a:rPr>
                        <a:t>SMTC</a:t>
                      </a:r>
                      <a:r>
                        <a:rPr lang="en-US" sz="1200" dirty="0">
                          <a:effectLst/>
                        </a:rPr>
                        <a:t>, MGRP)≤320</a:t>
                      </a:r>
                      <a:endParaRPr lang="sv-SE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356" marR="52356" marT="0" marB="0" anchor="ctr"/>
                </a:tc>
                <a:extLst>
                  <a:ext uri="{0D108BD9-81ED-4DB2-BD59-A6C34878D82A}">
                    <a16:rowId xmlns:a16="http://schemas.microsoft.com/office/drawing/2014/main" val="3065506344"/>
                  </a:ext>
                </a:extLst>
              </a:tr>
              <a:tr h="127981">
                <a:tc v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3</a:t>
                      </a:r>
                      <a:endParaRPr lang="sv-SE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356" marR="5235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T</a:t>
                      </a:r>
                      <a:r>
                        <a:rPr lang="en-US" sz="1200" baseline="-25000" dirty="0">
                          <a:effectLst/>
                        </a:rPr>
                        <a:t>DRX</a:t>
                      </a:r>
                      <a:r>
                        <a:rPr lang="en-US" sz="1200" dirty="0">
                          <a:effectLst/>
                        </a:rPr>
                        <a:t>&gt;320</a:t>
                      </a:r>
                      <a:endParaRPr lang="sv-SE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356" marR="52356" marT="0" marB="0" anchor="ctr"/>
                </a:tc>
                <a:extLst>
                  <a:ext uri="{0D108BD9-81ED-4DB2-BD59-A6C34878D82A}">
                    <a16:rowId xmlns:a16="http://schemas.microsoft.com/office/drawing/2014/main" val="107053107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7113107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F168FF-48E6-4639-981C-FA97612918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837510"/>
          </a:xfrm>
        </p:spPr>
        <p:txBody>
          <a:bodyPr/>
          <a:lstStyle/>
          <a:p>
            <a:r>
              <a:rPr lang="sv-SE" dirty="0"/>
              <a:t>Intra-Frequency Measurements (cont.)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0187045-DF0E-4EDD-AC54-EB51911D1CA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en-US" dirty="0"/>
              <a:t>The time period during which an intra-frequency cell is allowed to be undetectable to still continue with the current measurement report after becoming detectable is extended for NR-U to T1</a:t>
            </a:r>
            <a:endParaRPr lang="sv-SE" sz="2000" dirty="0"/>
          </a:p>
          <a:p>
            <a:pPr lvl="1"/>
            <a:r>
              <a:rPr lang="en-US" dirty="0"/>
              <a:t>T1 = [8] or [10] seconds</a:t>
            </a:r>
            <a:endParaRPr lang="sv-SE" sz="1800" dirty="0"/>
          </a:p>
          <a:p>
            <a:pPr lvl="0"/>
            <a:r>
              <a:rPr lang="en-US" dirty="0"/>
              <a:t>A note is added in the measurement requirements tables that the number of consecutive SSB occasions not available at the UE due to DL LBT failure at </a:t>
            </a:r>
            <a:r>
              <a:rPr lang="en-US" dirty="0" err="1"/>
              <a:t>gNB</a:t>
            </a:r>
            <a:r>
              <a:rPr lang="en-US" dirty="0"/>
              <a:t> is further limited by the known cell requirement, with a reference to the place in TS 38.133 where it is defined</a:t>
            </a:r>
            <a:endParaRPr lang="sv-SE" sz="2000" dirty="0"/>
          </a:p>
          <a:p>
            <a:pPr lvl="0"/>
            <a:r>
              <a:rPr lang="en-US" dirty="0"/>
              <a:t>Agree on further details for intra-frequency measurement requirements as shown in the tables in Section 2.2</a:t>
            </a:r>
            <a:endParaRPr lang="sv-SE" sz="2000" dirty="0"/>
          </a:p>
          <a:p>
            <a:pPr marL="0" indent="0">
              <a:buNone/>
            </a:pPr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66706616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F168FF-48E6-4639-981C-FA97612918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40550"/>
            <a:ext cx="10515600" cy="837510"/>
          </a:xfrm>
        </p:spPr>
        <p:txBody>
          <a:bodyPr/>
          <a:lstStyle/>
          <a:p>
            <a:r>
              <a:rPr lang="sv-SE" dirty="0"/>
              <a:t>Inter-Frequency Measurements</a:t>
            </a:r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E6C72100-9A2C-4555-9520-D9D7532FEE6C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477061703"/>
              </p:ext>
            </p:extLst>
          </p:nvPr>
        </p:nvGraphicFramePr>
        <p:xfrm>
          <a:off x="1262268" y="1068540"/>
          <a:ext cx="9269874" cy="253936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346344">
                  <a:extLst>
                    <a:ext uri="{9D8B030D-6E8A-4147-A177-3AD203B41FA5}">
                      <a16:colId xmlns:a16="http://schemas.microsoft.com/office/drawing/2014/main" val="3521128619"/>
                    </a:ext>
                  </a:extLst>
                </a:gridCol>
                <a:gridCol w="870082">
                  <a:extLst>
                    <a:ext uri="{9D8B030D-6E8A-4147-A177-3AD203B41FA5}">
                      <a16:colId xmlns:a16="http://schemas.microsoft.com/office/drawing/2014/main" val="2469283599"/>
                    </a:ext>
                  </a:extLst>
                </a:gridCol>
                <a:gridCol w="1391479">
                  <a:extLst>
                    <a:ext uri="{9D8B030D-6E8A-4147-A177-3AD203B41FA5}">
                      <a16:colId xmlns:a16="http://schemas.microsoft.com/office/drawing/2014/main" val="1372061985"/>
                    </a:ext>
                  </a:extLst>
                </a:gridCol>
                <a:gridCol w="2636929">
                  <a:extLst>
                    <a:ext uri="{9D8B030D-6E8A-4147-A177-3AD203B41FA5}">
                      <a16:colId xmlns:a16="http://schemas.microsoft.com/office/drawing/2014/main" val="3224803210"/>
                    </a:ext>
                  </a:extLst>
                </a:gridCol>
                <a:gridCol w="3025040">
                  <a:extLst>
                    <a:ext uri="{9D8B030D-6E8A-4147-A177-3AD203B41FA5}">
                      <a16:colId xmlns:a16="http://schemas.microsoft.com/office/drawing/2014/main" val="4188286138"/>
                    </a:ext>
                  </a:extLst>
                </a:gridCol>
              </a:tblGrid>
              <a:tr h="309880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</a:rPr>
                        <a:t>Procedure</a:t>
                      </a:r>
                      <a:endParaRPr lang="sv-SE" sz="14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</a:rPr>
                        <a:t>Rel-15 samples</a:t>
                      </a:r>
                      <a:endParaRPr lang="sv-SE" sz="14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</a:rPr>
                        <a:t>Maximum number of DL LBT failures</a:t>
                      </a:r>
                      <a:endParaRPr lang="sv-SE" sz="14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22774714"/>
                  </a:ext>
                </a:extLst>
              </a:tr>
              <a:tr h="309245">
                <a:tc v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</a:rPr>
                        <a:t>Parameter name</a:t>
                      </a:r>
                      <a:endParaRPr lang="sv-SE" sz="14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>
                          <a:effectLst/>
                        </a:rPr>
                        <a:t>Parameter value</a:t>
                      </a:r>
                      <a:endParaRPr lang="sv-SE" sz="1400" b="1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</a:rPr>
                        <a:t>Condition</a:t>
                      </a:r>
                      <a:endParaRPr lang="sv-SE" sz="14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201585977"/>
                  </a:ext>
                </a:extLst>
              </a:tr>
              <a:tr h="100330"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PSS/SSS detection, with gaps</a:t>
                      </a:r>
                      <a:endParaRPr lang="sv-SE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8</a:t>
                      </a:r>
                      <a:endParaRPr lang="sv-SE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L</a:t>
                      </a:r>
                      <a:r>
                        <a:rPr lang="en-US" sz="1400" baseline="-25000" dirty="0">
                          <a:effectLst/>
                        </a:rPr>
                        <a:t>PSS/</a:t>
                      </a:r>
                      <a:r>
                        <a:rPr lang="en-US" sz="1400" baseline="-25000" dirty="0" err="1">
                          <a:effectLst/>
                        </a:rPr>
                        <a:t>SSS,gaps,max</a:t>
                      </a:r>
                      <a:endParaRPr lang="sv-SE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12</a:t>
                      </a:r>
                      <a:endParaRPr lang="sv-SE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Max(T</a:t>
                      </a:r>
                      <a:r>
                        <a:rPr lang="en-US" sz="1400" baseline="-25000">
                          <a:effectLst/>
                        </a:rPr>
                        <a:t>DRX</a:t>
                      </a:r>
                      <a:r>
                        <a:rPr lang="en-US" sz="1400">
                          <a:effectLst/>
                        </a:rPr>
                        <a:t>,T</a:t>
                      </a:r>
                      <a:r>
                        <a:rPr lang="en-US" sz="1400" baseline="-25000">
                          <a:effectLst/>
                        </a:rPr>
                        <a:t>SMTC</a:t>
                      </a:r>
                      <a:r>
                        <a:rPr lang="en-US" sz="1400">
                          <a:effectLst/>
                        </a:rPr>
                        <a:t>, MGRP)≤40</a:t>
                      </a:r>
                      <a:endParaRPr lang="sv-SE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695396765"/>
                  </a:ext>
                </a:extLst>
              </a:tr>
              <a:tr h="100330">
                <a:tc v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8</a:t>
                      </a:r>
                      <a:endParaRPr lang="sv-SE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40&lt;Max(T</a:t>
                      </a:r>
                      <a:r>
                        <a:rPr lang="en-US" sz="1400" baseline="-25000">
                          <a:effectLst/>
                        </a:rPr>
                        <a:t>DRX</a:t>
                      </a:r>
                      <a:r>
                        <a:rPr lang="en-US" sz="1400">
                          <a:effectLst/>
                        </a:rPr>
                        <a:t>,T</a:t>
                      </a:r>
                      <a:r>
                        <a:rPr lang="en-US" sz="1400" baseline="-25000">
                          <a:effectLst/>
                        </a:rPr>
                        <a:t>SMTC</a:t>
                      </a:r>
                      <a:r>
                        <a:rPr lang="en-US" sz="1400">
                          <a:effectLst/>
                        </a:rPr>
                        <a:t>, MGRP)≤320</a:t>
                      </a:r>
                      <a:endParaRPr lang="sv-SE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586656209"/>
                  </a:ext>
                </a:extLst>
              </a:tr>
              <a:tr h="100330">
                <a:tc v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5</a:t>
                      </a:r>
                      <a:endParaRPr lang="sv-SE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T</a:t>
                      </a:r>
                      <a:r>
                        <a:rPr lang="en-US" sz="1400" baseline="-25000">
                          <a:effectLst/>
                        </a:rPr>
                        <a:t>DRX</a:t>
                      </a:r>
                      <a:r>
                        <a:rPr lang="en-US" sz="1400">
                          <a:effectLst/>
                        </a:rPr>
                        <a:t>&gt;320</a:t>
                      </a:r>
                      <a:endParaRPr lang="sv-SE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818865300"/>
                  </a:ext>
                </a:extLst>
              </a:tr>
              <a:tr h="100330"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Time index detection, with gaps</a:t>
                      </a:r>
                      <a:endParaRPr lang="sv-SE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3</a:t>
                      </a:r>
                      <a:endParaRPr lang="sv-SE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L</a:t>
                      </a:r>
                      <a:r>
                        <a:rPr lang="en-US" sz="1400" baseline="-25000">
                          <a:effectLst/>
                        </a:rPr>
                        <a:t>ind,gaps,max</a:t>
                      </a:r>
                      <a:endParaRPr lang="sv-SE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5</a:t>
                      </a:r>
                      <a:endParaRPr lang="sv-SE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Max(T</a:t>
                      </a:r>
                      <a:r>
                        <a:rPr lang="en-US" sz="1400" baseline="-25000">
                          <a:effectLst/>
                        </a:rPr>
                        <a:t>DRX</a:t>
                      </a:r>
                      <a:r>
                        <a:rPr lang="en-US" sz="1400">
                          <a:effectLst/>
                        </a:rPr>
                        <a:t>, T</a:t>
                      </a:r>
                      <a:r>
                        <a:rPr lang="en-US" sz="1400" baseline="-25000">
                          <a:effectLst/>
                        </a:rPr>
                        <a:t>SMTC</a:t>
                      </a:r>
                      <a:r>
                        <a:rPr lang="en-US" sz="1400">
                          <a:effectLst/>
                        </a:rPr>
                        <a:t>, MGRP)≤40</a:t>
                      </a:r>
                      <a:endParaRPr lang="sv-SE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104504643"/>
                  </a:ext>
                </a:extLst>
              </a:tr>
              <a:tr h="100330">
                <a:tc v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3</a:t>
                      </a:r>
                      <a:endParaRPr lang="sv-SE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40&lt; Max(T</a:t>
                      </a:r>
                      <a:r>
                        <a:rPr lang="en-US" sz="1400" baseline="-25000" dirty="0">
                          <a:effectLst/>
                        </a:rPr>
                        <a:t>DRX</a:t>
                      </a:r>
                      <a:r>
                        <a:rPr lang="en-US" sz="1400" dirty="0">
                          <a:effectLst/>
                        </a:rPr>
                        <a:t>, T</a:t>
                      </a:r>
                      <a:r>
                        <a:rPr lang="en-US" sz="1400" baseline="-25000" dirty="0">
                          <a:effectLst/>
                        </a:rPr>
                        <a:t>SMTC</a:t>
                      </a:r>
                      <a:r>
                        <a:rPr lang="en-US" sz="1400" dirty="0">
                          <a:effectLst/>
                        </a:rPr>
                        <a:t>, MGRP)≤320</a:t>
                      </a:r>
                      <a:endParaRPr lang="sv-SE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522399355"/>
                  </a:ext>
                </a:extLst>
              </a:tr>
              <a:tr h="100330">
                <a:tc v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2</a:t>
                      </a:r>
                      <a:endParaRPr lang="sv-SE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T</a:t>
                      </a:r>
                      <a:r>
                        <a:rPr lang="en-US" sz="1400" baseline="-25000" dirty="0">
                          <a:effectLst/>
                        </a:rPr>
                        <a:t>DRX</a:t>
                      </a:r>
                      <a:r>
                        <a:rPr lang="en-US" sz="1400" dirty="0">
                          <a:effectLst/>
                        </a:rPr>
                        <a:t>&gt;320</a:t>
                      </a:r>
                      <a:endParaRPr lang="sv-SE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491516005"/>
                  </a:ext>
                </a:extLst>
              </a:tr>
              <a:tr h="100330"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Measurement, with gaps</a:t>
                      </a:r>
                      <a:endParaRPr lang="sv-SE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8</a:t>
                      </a:r>
                      <a:endParaRPr lang="sv-SE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L</a:t>
                      </a:r>
                      <a:r>
                        <a:rPr lang="en-US" sz="1400" baseline="-25000">
                          <a:effectLst/>
                        </a:rPr>
                        <a:t>meas,gaps,max</a:t>
                      </a:r>
                      <a:endParaRPr lang="sv-SE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12</a:t>
                      </a:r>
                      <a:endParaRPr lang="sv-SE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Max(T</a:t>
                      </a:r>
                      <a:r>
                        <a:rPr lang="en-US" sz="1400" baseline="-25000" dirty="0">
                          <a:effectLst/>
                        </a:rPr>
                        <a:t>DRX</a:t>
                      </a:r>
                      <a:r>
                        <a:rPr lang="en-US" sz="1400" dirty="0">
                          <a:effectLst/>
                        </a:rPr>
                        <a:t>, T</a:t>
                      </a:r>
                      <a:r>
                        <a:rPr lang="en-US" sz="1400" baseline="-25000" dirty="0">
                          <a:effectLst/>
                        </a:rPr>
                        <a:t>SMTC</a:t>
                      </a:r>
                      <a:r>
                        <a:rPr lang="en-US" sz="1400" dirty="0">
                          <a:effectLst/>
                        </a:rPr>
                        <a:t>, MGRP)≤40</a:t>
                      </a:r>
                      <a:endParaRPr lang="sv-SE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366500843"/>
                  </a:ext>
                </a:extLst>
              </a:tr>
              <a:tr h="100330">
                <a:tc v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8</a:t>
                      </a:r>
                      <a:endParaRPr lang="sv-SE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40&lt; Max(T</a:t>
                      </a:r>
                      <a:r>
                        <a:rPr lang="en-US" sz="1400" baseline="-25000" dirty="0">
                          <a:effectLst/>
                        </a:rPr>
                        <a:t>DRX</a:t>
                      </a:r>
                      <a:r>
                        <a:rPr lang="en-US" sz="1400" dirty="0">
                          <a:effectLst/>
                        </a:rPr>
                        <a:t>, T</a:t>
                      </a:r>
                      <a:r>
                        <a:rPr lang="en-US" sz="1400" baseline="-25000" dirty="0">
                          <a:effectLst/>
                        </a:rPr>
                        <a:t>SMTC</a:t>
                      </a:r>
                      <a:r>
                        <a:rPr lang="en-US" sz="1400" dirty="0">
                          <a:effectLst/>
                        </a:rPr>
                        <a:t>, MGRP)≤320</a:t>
                      </a:r>
                      <a:endParaRPr lang="sv-SE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926097953"/>
                  </a:ext>
                </a:extLst>
              </a:tr>
              <a:tr h="100330">
                <a:tc v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5</a:t>
                      </a:r>
                      <a:endParaRPr lang="sv-SE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T</a:t>
                      </a:r>
                      <a:r>
                        <a:rPr lang="en-US" sz="1400" baseline="-25000" dirty="0">
                          <a:effectLst/>
                        </a:rPr>
                        <a:t>DRX</a:t>
                      </a:r>
                      <a:r>
                        <a:rPr lang="en-US" sz="1400" dirty="0">
                          <a:effectLst/>
                        </a:rPr>
                        <a:t>&gt;320</a:t>
                      </a:r>
                      <a:endParaRPr lang="sv-SE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588772892"/>
                  </a:ext>
                </a:extLst>
              </a:tr>
            </a:tbl>
          </a:graphicData>
        </a:graphic>
      </p:graphicFrame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C7162FC4-C028-4595-ABB4-2A721AB087FE}"/>
              </a:ext>
            </a:extLst>
          </p:cNvPr>
          <p:cNvSpPr txBox="1">
            <a:spLocks/>
          </p:cNvSpPr>
          <p:nvPr/>
        </p:nvSpPr>
        <p:spPr>
          <a:xfrm>
            <a:off x="708991" y="3826564"/>
            <a:ext cx="10515600" cy="2890886"/>
          </a:xfrm>
          <a:prstGeom prst="rect">
            <a:avLst/>
          </a:prstGeom>
        </p:spPr>
        <p:txBody>
          <a:bodyPr vert="horz" lIns="91440" tIns="45720" rIns="91440" bIns="45720" rtlCol="0">
            <a:normAutofit fontScale="77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en-US" dirty="0"/>
              <a:t>The time period during which an inter-frequency cell is allowed to be undetectable to still continue with the current measurement report after becoming detectable is extended for NR-U to T1</a:t>
            </a:r>
            <a:endParaRPr lang="sv-SE" sz="2000" dirty="0"/>
          </a:p>
          <a:p>
            <a:pPr lvl="1"/>
            <a:r>
              <a:rPr lang="en-US" dirty="0"/>
              <a:t>T1 = [8] or [10] seconds</a:t>
            </a:r>
            <a:endParaRPr lang="sv-SE" sz="1800" dirty="0"/>
          </a:p>
          <a:p>
            <a:pPr lvl="0"/>
            <a:r>
              <a:rPr lang="en-US" dirty="0"/>
              <a:t>A note is added in the measurement requirements tables that the number of consecutive SSB occasions not available at the UE due to DL LBT failure at </a:t>
            </a:r>
            <a:r>
              <a:rPr lang="en-US" dirty="0" err="1"/>
              <a:t>gNB</a:t>
            </a:r>
            <a:r>
              <a:rPr lang="en-US" dirty="0"/>
              <a:t> is further limited by the known cell requirement, with a reference to the place in TS 38.133 where it is defined</a:t>
            </a:r>
            <a:endParaRPr lang="sv-SE" sz="2000" dirty="0"/>
          </a:p>
          <a:p>
            <a:pPr lvl="0"/>
            <a:r>
              <a:rPr lang="en-US" dirty="0"/>
              <a:t>Agree on further details for inter-frequency measurement requirements as shown in the tables in Section 2.2</a:t>
            </a:r>
            <a:endParaRPr lang="sv-SE" sz="2000" dirty="0"/>
          </a:p>
        </p:txBody>
      </p:sp>
    </p:spTree>
    <p:extLst>
      <p:ext uri="{BB962C8B-B14F-4D97-AF65-F5344CB8AC3E}">
        <p14:creationId xmlns:p14="http://schemas.microsoft.com/office/powerpoint/2010/main" val="45506656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F168FF-48E6-4639-981C-FA97612918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837510"/>
          </a:xfrm>
        </p:spPr>
        <p:txBody>
          <a:bodyPr/>
          <a:lstStyle/>
          <a:p>
            <a:r>
              <a:rPr lang="sv-SE" dirty="0"/>
              <a:t>SFTD Measurements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5E4D6F-3261-416A-816D-8F5A869D58E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8783" y="1401420"/>
            <a:ext cx="11449878" cy="5277678"/>
          </a:xfrm>
        </p:spPr>
        <p:txBody>
          <a:bodyPr>
            <a:normAutofit/>
          </a:bodyPr>
          <a:lstStyle/>
          <a:p>
            <a:pPr lvl="0"/>
            <a:r>
              <a:rPr lang="en-US" sz="2000" dirty="0"/>
              <a:t>EN-DC SFTD</a:t>
            </a:r>
          </a:p>
          <a:p>
            <a:pPr lvl="1"/>
            <a:r>
              <a:rPr lang="en-US" sz="2000" dirty="0"/>
              <a:t>add specification text on that time difference between frame timing acquisition for </a:t>
            </a:r>
            <a:r>
              <a:rPr lang="en-US" sz="2000" dirty="0" err="1"/>
              <a:t>PCell</a:t>
            </a:r>
            <a:r>
              <a:rPr lang="en-US" sz="2000" dirty="0"/>
              <a:t> and </a:t>
            </a:r>
            <a:r>
              <a:rPr lang="en-US" sz="2000" dirty="0" err="1"/>
              <a:t>PSCell</a:t>
            </a:r>
            <a:r>
              <a:rPr lang="en-US" sz="2000" dirty="0"/>
              <a:t>, respectively, shall fulfill |t1-t2| &lt; max(40ms, SMTC)</a:t>
            </a:r>
          </a:p>
          <a:p>
            <a:pPr lvl="1"/>
            <a:r>
              <a:rPr lang="en-US" sz="2000" dirty="0"/>
              <a:t>the maximum number of LBT failures during a measurement, NLBT-</a:t>
            </a:r>
            <a:r>
              <a:rPr lang="en-US" sz="2000" dirty="0" err="1"/>
              <a:t>fail,max</a:t>
            </a:r>
            <a:r>
              <a:rPr lang="en-US" sz="2000" dirty="0"/>
              <a:t>, is based on the corresponding thresholds for intra-frequency measurements, and e.g. defined as follows:</a:t>
            </a:r>
          </a:p>
          <a:p>
            <a:pPr lvl="2"/>
            <a:r>
              <a:rPr lang="en-GB" dirty="0"/>
              <a:t>N</a:t>
            </a:r>
            <a:r>
              <a:rPr lang="en-GB" baseline="-25000" dirty="0"/>
              <a:t>LBT-</a:t>
            </a:r>
            <a:r>
              <a:rPr lang="en-GB" baseline="-25000" dirty="0" err="1"/>
              <a:t>fail,max</a:t>
            </a:r>
            <a:r>
              <a:rPr lang="en-US" dirty="0"/>
              <a:t>=[7] for max(T</a:t>
            </a:r>
            <a:r>
              <a:rPr lang="en-US" baseline="-25000" dirty="0"/>
              <a:t>DRX</a:t>
            </a:r>
            <a:r>
              <a:rPr lang="en-US" dirty="0"/>
              <a:t>, T</a:t>
            </a:r>
            <a:r>
              <a:rPr lang="en-US" baseline="-25000" dirty="0"/>
              <a:t>SMTC</a:t>
            </a:r>
            <a:r>
              <a:rPr lang="en-US" dirty="0"/>
              <a:t>)≤40</a:t>
            </a:r>
          </a:p>
          <a:p>
            <a:pPr lvl="2"/>
            <a:r>
              <a:rPr lang="en-GB" dirty="0"/>
              <a:t>N</a:t>
            </a:r>
            <a:r>
              <a:rPr lang="en-GB" baseline="-25000" dirty="0"/>
              <a:t>LBT-</a:t>
            </a:r>
            <a:r>
              <a:rPr lang="en-GB" baseline="-25000" dirty="0" err="1"/>
              <a:t>fail,max</a:t>
            </a:r>
            <a:r>
              <a:rPr lang="en-US" dirty="0"/>
              <a:t>=[5] for 40&lt;max(T</a:t>
            </a:r>
            <a:r>
              <a:rPr lang="en-US" baseline="-25000" dirty="0"/>
              <a:t>DRX</a:t>
            </a:r>
            <a:r>
              <a:rPr lang="en-US" dirty="0"/>
              <a:t>, T</a:t>
            </a:r>
            <a:r>
              <a:rPr lang="en-US" baseline="-25000" dirty="0"/>
              <a:t>SMTC</a:t>
            </a:r>
            <a:r>
              <a:rPr lang="en-US" dirty="0"/>
              <a:t>)≤320</a:t>
            </a:r>
          </a:p>
          <a:p>
            <a:pPr lvl="2"/>
            <a:r>
              <a:rPr lang="en-GB" dirty="0"/>
              <a:t>N</a:t>
            </a:r>
            <a:r>
              <a:rPr lang="en-GB" baseline="-25000" dirty="0"/>
              <a:t>LBT-</a:t>
            </a:r>
            <a:r>
              <a:rPr lang="en-GB" baseline="-25000" dirty="0" err="1"/>
              <a:t>fail,max</a:t>
            </a:r>
            <a:r>
              <a:rPr lang="en-US" dirty="0"/>
              <a:t>=[3] for T</a:t>
            </a:r>
            <a:r>
              <a:rPr lang="en-US" baseline="-25000" dirty="0"/>
              <a:t>DRX</a:t>
            </a:r>
            <a:r>
              <a:rPr lang="en-US" dirty="0"/>
              <a:t>&gt;320</a:t>
            </a:r>
          </a:p>
          <a:p>
            <a:pPr lvl="0"/>
            <a:endParaRPr lang="en-US" sz="2000" dirty="0"/>
          </a:p>
          <a:p>
            <a:pPr lvl="0"/>
            <a:r>
              <a:rPr lang="en-US" sz="2000" dirty="0"/>
              <a:t>Inter-RAT SFTD</a:t>
            </a:r>
          </a:p>
          <a:p>
            <a:pPr lvl="1"/>
            <a:r>
              <a:rPr lang="en-US" sz="2000" dirty="0"/>
              <a:t>upon expiry of </a:t>
            </a:r>
            <a:r>
              <a:rPr lang="en-US" sz="2000" dirty="0" err="1"/>
              <a:t>Tmeasure_SFTD_LBT_max</a:t>
            </a:r>
            <a:r>
              <a:rPr lang="en-US" sz="2000" dirty="0"/>
              <a:t> = [10]× Tmeasure_SFTD1 the UE abandons the measurement</a:t>
            </a:r>
          </a:p>
          <a:p>
            <a:pPr lvl="1"/>
            <a:r>
              <a:rPr lang="en-US" sz="2000" dirty="0"/>
              <a:t>the reporting delay requirement is based on that the UE shall be capable of reporting SFTD at earliest upon having received the SFTD measurement configuration, and at latest X ms after the start of a period with Y consecutively transmitted SSBs. Values of X and Y depend on the configuration in use, and are for further investigation</a:t>
            </a:r>
          </a:p>
          <a:p>
            <a:pPr lvl="0"/>
            <a:endParaRPr lang="sv-SE" sz="2000" dirty="0"/>
          </a:p>
        </p:txBody>
      </p:sp>
    </p:spTree>
    <p:extLst>
      <p:ext uri="{BB962C8B-B14F-4D97-AF65-F5344CB8AC3E}">
        <p14:creationId xmlns:p14="http://schemas.microsoft.com/office/powerpoint/2010/main" val="412285374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F168FF-48E6-4639-981C-FA97612918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837510"/>
          </a:xfrm>
        </p:spPr>
        <p:txBody>
          <a:bodyPr/>
          <a:lstStyle/>
          <a:p>
            <a:r>
              <a:rPr lang="sv-SE" dirty="0"/>
              <a:t>UL LBT and Measurement Reporting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5E4D6F-3261-416A-816D-8F5A869D58E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7626" y="1381539"/>
            <a:ext cx="11449878" cy="5277678"/>
          </a:xfrm>
        </p:spPr>
        <p:txBody>
          <a:bodyPr>
            <a:normAutofit fontScale="85000" lnSpcReduction="20000"/>
          </a:bodyPr>
          <a:lstStyle/>
          <a:p>
            <a:pPr lvl="0"/>
            <a:r>
              <a:rPr lang="en-US" dirty="0"/>
              <a:t>For event triggered reporting and when the measurement reporting delay was agreed to be extended, it is extended by min(</a:t>
            </a:r>
            <a:r>
              <a:rPr lang="en-US" dirty="0">
                <a:sym typeface="Symbol" panose="05050102010706020507" pitchFamily="18" charset="2"/>
              </a:rPr>
              <a:t></a:t>
            </a:r>
            <a:r>
              <a:rPr lang="en-US" baseline="-25000" dirty="0"/>
              <a:t>UL</a:t>
            </a:r>
            <a:r>
              <a:rPr lang="en-US" dirty="0"/>
              <a:t>,</a:t>
            </a:r>
            <a:r>
              <a:rPr lang="en-US" dirty="0">
                <a:sym typeface="Symbol" panose="05050102010706020507" pitchFamily="18" charset="2"/>
              </a:rPr>
              <a:t></a:t>
            </a:r>
            <a:r>
              <a:rPr lang="en-US" baseline="-25000" dirty="0"/>
              <a:t> </a:t>
            </a:r>
            <a:r>
              <a:rPr lang="en-US" baseline="-25000" dirty="0" err="1"/>
              <a:t>UL,max</a:t>
            </a:r>
            <a:r>
              <a:rPr lang="en-US" dirty="0"/>
              <a:t>), where </a:t>
            </a:r>
            <a:r>
              <a:rPr lang="en-US" dirty="0">
                <a:sym typeface="Symbol" panose="05050102010706020507" pitchFamily="18" charset="2"/>
              </a:rPr>
              <a:t></a:t>
            </a:r>
            <a:r>
              <a:rPr lang="en-US" baseline="-25000" dirty="0"/>
              <a:t>UL</a:t>
            </a:r>
            <a:r>
              <a:rPr lang="en-US" dirty="0"/>
              <a:t> is the time period from the time of the first reporting attempt failed due to UL CCA failure until the time of the successful reporting attempt</a:t>
            </a:r>
            <a:endParaRPr lang="sv-SE" sz="2000" dirty="0"/>
          </a:p>
          <a:p>
            <a:pPr lvl="1"/>
            <a:r>
              <a:rPr lang="en-US" dirty="0">
                <a:sym typeface="Symbol" panose="05050102010706020507" pitchFamily="18" charset="2"/>
              </a:rPr>
              <a:t></a:t>
            </a:r>
            <a:r>
              <a:rPr lang="en-US" baseline="-25000" dirty="0"/>
              <a:t> </a:t>
            </a:r>
            <a:r>
              <a:rPr lang="en-US" baseline="-25000" dirty="0" err="1"/>
              <a:t>UL,max</a:t>
            </a:r>
            <a:r>
              <a:rPr lang="en-US" dirty="0"/>
              <a:t> is TBD</a:t>
            </a:r>
            <a:endParaRPr lang="sv-SE" sz="1800" dirty="0"/>
          </a:p>
          <a:p>
            <a:pPr lvl="1"/>
            <a:r>
              <a:rPr lang="en-US" dirty="0"/>
              <a:t>Upon exceeding </a:t>
            </a:r>
            <a:r>
              <a:rPr lang="en-US" dirty="0">
                <a:sym typeface="Symbol" panose="05050102010706020507" pitchFamily="18" charset="2"/>
              </a:rPr>
              <a:t></a:t>
            </a:r>
            <a:r>
              <a:rPr lang="en-US" baseline="-25000" dirty="0"/>
              <a:t> </a:t>
            </a:r>
            <a:r>
              <a:rPr lang="en-US" baseline="-25000" dirty="0" err="1"/>
              <a:t>UL,max</a:t>
            </a:r>
            <a:r>
              <a:rPr lang="en-US" dirty="0"/>
              <a:t>, the UE may abandon the measurement report.</a:t>
            </a:r>
            <a:endParaRPr lang="sv-SE" sz="1800" dirty="0"/>
          </a:p>
          <a:p>
            <a:pPr lvl="0"/>
            <a:r>
              <a:rPr lang="en-US" dirty="0"/>
              <a:t>The event-triggered measurement reporting delay can be further extended to account for DL LBT failures, in the same way as in the measurement period requirements.</a:t>
            </a:r>
            <a:endParaRPr lang="sv-SE" sz="2000" dirty="0"/>
          </a:p>
          <a:p>
            <a:pPr lvl="0"/>
            <a:r>
              <a:rPr lang="en-GB" dirty="0"/>
              <a:t>For periodic measurement reporting, the UE measurement reporting delay can be extended by </a:t>
            </a:r>
            <a:r>
              <a:rPr lang="en-US" dirty="0"/>
              <a:t>min(</a:t>
            </a:r>
            <a:r>
              <a:rPr lang="en-US" dirty="0">
                <a:sym typeface="Symbol" panose="05050102010706020507" pitchFamily="18" charset="2"/>
              </a:rPr>
              <a:t></a:t>
            </a:r>
            <a:r>
              <a:rPr lang="en-US" baseline="-25000" dirty="0"/>
              <a:t>UL</a:t>
            </a:r>
            <a:r>
              <a:rPr lang="en-US" dirty="0"/>
              <a:t>,</a:t>
            </a:r>
            <a:r>
              <a:rPr lang="en-US" dirty="0">
                <a:sym typeface="Symbol" panose="05050102010706020507" pitchFamily="18" charset="2"/>
              </a:rPr>
              <a:t></a:t>
            </a:r>
            <a:r>
              <a:rPr lang="en-US" baseline="-25000" dirty="0"/>
              <a:t> </a:t>
            </a:r>
            <a:r>
              <a:rPr lang="en-US" baseline="-25000" dirty="0" err="1"/>
              <a:t>UL,max</a:t>
            </a:r>
            <a:r>
              <a:rPr lang="en-US" dirty="0"/>
              <a:t>), where </a:t>
            </a:r>
            <a:r>
              <a:rPr lang="en-US" dirty="0">
                <a:sym typeface="Symbol" panose="05050102010706020507" pitchFamily="18" charset="2"/>
              </a:rPr>
              <a:t></a:t>
            </a:r>
            <a:r>
              <a:rPr lang="en-US" baseline="-25000" dirty="0"/>
              <a:t> UL</a:t>
            </a:r>
            <a:r>
              <a:rPr lang="en-US" dirty="0"/>
              <a:t> is the time period from the time of the failed periodic reporting occasion due to UL CCA failure until the time of the successful reporting attempt, and </a:t>
            </a:r>
            <a:r>
              <a:rPr lang="en-US" dirty="0">
                <a:sym typeface="Symbol" panose="05050102010706020507" pitchFamily="18" charset="2"/>
              </a:rPr>
              <a:t></a:t>
            </a:r>
            <a:r>
              <a:rPr lang="en-US" baseline="-25000" dirty="0"/>
              <a:t> </a:t>
            </a:r>
            <a:r>
              <a:rPr lang="en-US" baseline="-25000" dirty="0" err="1"/>
              <a:t>UL,max</a:t>
            </a:r>
            <a:r>
              <a:rPr lang="en-US" dirty="0"/>
              <a:t> is the length of one measurement report period</a:t>
            </a:r>
            <a:r>
              <a:rPr lang="en-GB" dirty="0"/>
              <a:t>. No extension for UL </a:t>
            </a:r>
            <a:r>
              <a:rPr lang="x-none" dirty="0"/>
              <a:t>channel access category 1</a:t>
            </a:r>
            <a:r>
              <a:rPr lang="en-GB" dirty="0"/>
              <a:t>.</a:t>
            </a:r>
            <a:endParaRPr lang="sv-SE" sz="2000" dirty="0"/>
          </a:p>
          <a:p>
            <a:pPr lvl="0" hangingPunct="0"/>
            <a:r>
              <a:rPr lang="en-US" dirty="0"/>
              <a:t>For event-triggered periodic reporting, the impact of UL LBT failure is accounted for in the same way as for periodic reporting.</a:t>
            </a:r>
            <a:endParaRPr lang="sv-SE" sz="2000" dirty="0"/>
          </a:p>
          <a:p>
            <a:pPr lvl="0"/>
            <a:r>
              <a:rPr lang="en-US" dirty="0"/>
              <a:t>For the first report, the event-triggered periodic measurement reporting delay can be further extended to account for DL LBT failures, in the same way as for event-triggered reporting</a:t>
            </a:r>
            <a:endParaRPr lang="sv-SE" sz="2000" dirty="0"/>
          </a:p>
        </p:txBody>
      </p:sp>
    </p:spTree>
    <p:extLst>
      <p:ext uri="{BB962C8B-B14F-4D97-AF65-F5344CB8AC3E}">
        <p14:creationId xmlns:p14="http://schemas.microsoft.com/office/powerpoint/2010/main" val="245315602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F168FF-48E6-4639-981C-FA97612918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837510"/>
          </a:xfrm>
        </p:spPr>
        <p:txBody>
          <a:bodyPr>
            <a:normAutofit fontScale="90000"/>
          </a:bodyPr>
          <a:lstStyle/>
          <a:p>
            <a:r>
              <a:rPr lang="sv-SE" dirty="0"/>
              <a:t>UL LBT and Measurement Reporting: </a:t>
            </a:r>
            <a:br>
              <a:rPr lang="sv-SE" dirty="0"/>
            </a:br>
            <a:r>
              <a:rPr lang="sv-SE" dirty="0"/>
              <a:t>Specification Impact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5E4D6F-3261-416A-816D-8F5A869D58E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7626" y="1381539"/>
            <a:ext cx="11449878" cy="5277678"/>
          </a:xfrm>
        </p:spPr>
        <p:txBody>
          <a:bodyPr>
            <a:normAutofit fontScale="62500" lnSpcReduction="20000"/>
          </a:bodyPr>
          <a:lstStyle/>
          <a:p>
            <a:pPr lvl="0"/>
            <a:r>
              <a:rPr lang="en-GB" dirty="0"/>
              <a:t>For event-triggered reporting:</a:t>
            </a:r>
            <a:endParaRPr lang="sv-SE" sz="2000" dirty="0"/>
          </a:p>
          <a:p>
            <a:pPr lvl="1"/>
            <a:r>
              <a:rPr lang="en-GB" dirty="0"/>
              <a:t>“From the time when the even-triggered reporting fails due to UL CCA failure for the first time, the </a:t>
            </a:r>
            <a:r>
              <a:rPr lang="en-US" dirty="0"/>
              <a:t>UE measurement reporting delay can be extended by min(</a:t>
            </a:r>
            <a:r>
              <a:rPr lang="en-US" dirty="0">
                <a:sym typeface="Symbol" panose="05050102010706020507" pitchFamily="18" charset="2"/>
              </a:rPr>
              <a:t></a:t>
            </a:r>
            <a:r>
              <a:rPr lang="en-US" baseline="-25000" dirty="0"/>
              <a:t>UL</a:t>
            </a:r>
            <a:r>
              <a:rPr lang="en-US" dirty="0"/>
              <a:t>,</a:t>
            </a:r>
            <a:r>
              <a:rPr lang="en-US" dirty="0">
                <a:sym typeface="Symbol" panose="05050102010706020507" pitchFamily="18" charset="2"/>
              </a:rPr>
              <a:t></a:t>
            </a:r>
            <a:r>
              <a:rPr lang="en-US" baseline="-25000" dirty="0"/>
              <a:t> </a:t>
            </a:r>
            <a:r>
              <a:rPr lang="en-US" baseline="-25000" dirty="0" err="1"/>
              <a:t>UL,max</a:t>
            </a:r>
            <a:r>
              <a:rPr lang="en-US" dirty="0"/>
              <a:t>), where </a:t>
            </a:r>
            <a:r>
              <a:rPr lang="en-US" dirty="0">
                <a:sym typeface="Symbol" panose="05050102010706020507" pitchFamily="18" charset="2"/>
              </a:rPr>
              <a:t></a:t>
            </a:r>
            <a:r>
              <a:rPr lang="en-US" baseline="-25000" dirty="0"/>
              <a:t> UL</a:t>
            </a:r>
            <a:r>
              <a:rPr lang="en-US" dirty="0"/>
              <a:t> is the time period from the time of the first reporting attempt failed due to UL CCA failure until the time of the successful reporting attempt, and </a:t>
            </a:r>
            <a:r>
              <a:rPr lang="en-US" dirty="0">
                <a:sym typeface="Symbol" panose="05050102010706020507" pitchFamily="18" charset="2"/>
              </a:rPr>
              <a:t></a:t>
            </a:r>
            <a:r>
              <a:rPr lang="en-US" baseline="-25000" dirty="0" err="1"/>
              <a:t>UL,max</a:t>
            </a:r>
            <a:r>
              <a:rPr lang="en-US" dirty="0"/>
              <a:t> is TBD. Upon exceeding </a:t>
            </a:r>
            <a:r>
              <a:rPr lang="en-US" dirty="0">
                <a:sym typeface="Symbol" panose="05050102010706020507" pitchFamily="18" charset="2"/>
              </a:rPr>
              <a:t></a:t>
            </a:r>
            <a:r>
              <a:rPr lang="en-US" baseline="-25000" dirty="0" err="1"/>
              <a:t>UL,max</a:t>
            </a:r>
            <a:r>
              <a:rPr lang="en-US" dirty="0"/>
              <a:t>, the UE may abandon the measurement report. No extension is allowed for UL channel access category 1 [reference TBD].</a:t>
            </a:r>
            <a:endParaRPr lang="sv-SE" sz="1800" dirty="0"/>
          </a:p>
          <a:p>
            <a:pPr lvl="1"/>
            <a:r>
              <a:rPr lang="en-US" dirty="0"/>
              <a:t>Editor’s note: The impact of DL LBT failure is TBD, based on the same approach as in the measurement period requirements.”</a:t>
            </a:r>
            <a:endParaRPr lang="sv-SE" sz="1600" dirty="0"/>
          </a:p>
          <a:p>
            <a:pPr lvl="0"/>
            <a:r>
              <a:rPr lang="en-US" dirty="0"/>
              <a:t>For periodic reporting:</a:t>
            </a:r>
            <a:endParaRPr lang="sv-SE" sz="2000" dirty="0"/>
          </a:p>
          <a:p>
            <a:pPr lvl="1"/>
            <a:r>
              <a:rPr lang="en-US" dirty="0"/>
              <a:t>“</a:t>
            </a:r>
            <a:r>
              <a:rPr lang="en-GB" dirty="0"/>
              <a:t>From the time when the periodic reporting fails due to UL CCA failure, the UE measurement reporting delay can be extended by </a:t>
            </a:r>
            <a:r>
              <a:rPr lang="en-US" dirty="0"/>
              <a:t>min(</a:t>
            </a:r>
            <a:r>
              <a:rPr lang="en-US" dirty="0">
                <a:sym typeface="Symbol" panose="05050102010706020507" pitchFamily="18" charset="2"/>
              </a:rPr>
              <a:t></a:t>
            </a:r>
            <a:r>
              <a:rPr lang="en-US" baseline="-25000" dirty="0"/>
              <a:t>UL</a:t>
            </a:r>
            <a:r>
              <a:rPr lang="en-US" dirty="0"/>
              <a:t>,</a:t>
            </a:r>
            <a:r>
              <a:rPr lang="en-US" dirty="0">
                <a:sym typeface="Symbol" panose="05050102010706020507" pitchFamily="18" charset="2"/>
              </a:rPr>
              <a:t></a:t>
            </a:r>
            <a:r>
              <a:rPr lang="en-US" baseline="-25000" dirty="0"/>
              <a:t> </a:t>
            </a:r>
            <a:r>
              <a:rPr lang="en-US" baseline="-25000" dirty="0" err="1"/>
              <a:t>UL,max</a:t>
            </a:r>
            <a:r>
              <a:rPr lang="en-US" dirty="0"/>
              <a:t>), where </a:t>
            </a:r>
            <a:r>
              <a:rPr lang="en-US" dirty="0">
                <a:sym typeface="Symbol" panose="05050102010706020507" pitchFamily="18" charset="2"/>
              </a:rPr>
              <a:t></a:t>
            </a:r>
            <a:r>
              <a:rPr lang="en-US" baseline="-25000" dirty="0"/>
              <a:t> UL</a:t>
            </a:r>
            <a:r>
              <a:rPr lang="en-US" dirty="0"/>
              <a:t> is the time period from the time of the failed periodic reporting occasion due to UL CCA failure until the time of the successful reporting attempt, and </a:t>
            </a:r>
            <a:r>
              <a:rPr lang="en-US" dirty="0">
                <a:sym typeface="Symbol" panose="05050102010706020507" pitchFamily="18" charset="2"/>
              </a:rPr>
              <a:t></a:t>
            </a:r>
            <a:r>
              <a:rPr lang="en-US" baseline="-25000" dirty="0"/>
              <a:t> </a:t>
            </a:r>
            <a:r>
              <a:rPr lang="en-US" baseline="-25000" dirty="0" err="1"/>
              <a:t>UL,max</a:t>
            </a:r>
            <a:r>
              <a:rPr lang="en-US" dirty="0"/>
              <a:t> is the length of one measurement report period</a:t>
            </a:r>
            <a:r>
              <a:rPr lang="en-GB" dirty="0"/>
              <a:t>. No extension is allowed for UL </a:t>
            </a:r>
            <a:r>
              <a:rPr lang="x-none" dirty="0"/>
              <a:t>channel access category 1</a:t>
            </a:r>
            <a:r>
              <a:rPr lang="en-GB" dirty="0"/>
              <a:t>.</a:t>
            </a:r>
            <a:r>
              <a:rPr lang="en-US" dirty="0"/>
              <a:t>”</a:t>
            </a:r>
            <a:endParaRPr lang="sv-SE" sz="1800" dirty="0"/>
          </a:p>
          <a:p>
            <a:pPr lvl="0"/>
            <a:r>
              <a:rPr lang="en-GB" dirty="0"/>
              <a:t>For event-triggered periodic reporting:</a:t>
            </a:r>
            <a:endParaRPr lang="sv-SE" sz="2000" dirty="0"/>
          </a:p>
          <a:p>
            <a:pPr lvl="1"/>
            <a:r>
              <a:rPr lang="en-US" dirty="0"/>
              <a:t>“</a:t>
            </a:r>
            <a:r>
              <a:rPr lang="en-GB" dirty="0"/>
              <a:t>From the time when the event-triggered periodic reporting fails due to UL CCA failure, the UE measurement reporting delay can be extended by </a:t>
            </a:r>
            <a:r>
              <a:rPr lang="en-US" dirty="0"/>
              <a:t>min(</a:t>
            </a:r>
            <a:r>
              <a:rPr lang="en-US" dirty="0">
                <a:sym typeface="Symbol" panose="05050102010706020507" pitchFamily="18" charset="2"/>
              </a:rPr>
              <a:t></a:t>
            </a:r>
            <a:r>
              <a:rPr lang="en-US" baseline="-25000" dirty="0"/>
              <a:t>UL</a:t>
            </a:r>
            <a:r>
              <a:rPr lang="en-US" dirty="0"/>
              <a:t>,</a:t>
            </a:r>
            <a:r>
              <a:rPr lang="en-US" dirty="0">
                <a:sym typeface="Symbol" panose="05050102010706020507" pitchFamily="18" charset="2"/>
              </a:rPr>
              <a:t></a:t>
            </a:r>
            <a:r>
              <a:rPr lang="en-US" baseline="-25000" dirty="0"/>
              <a:t> </a:t>
            </a:r>
            <a:r>
              <a:rPr lang="en-US" baseline="-25000" dirty="0" err="1"/>
              <a:t>UL,max</a:t>
            </a:r>
            <a:r>
              <a:rPr lang="en-US" dirty="0"/>
              <a:t>), where </a:t>
            </a:r>
            <a:r>
              <a:rPr lang="en-US" dirty="0">
                <a:sym typeface="Symbol" panose="05050102010706020507" pitchFamily="18" charset="2"/>
              </a:rPr>
              <a:t></a:t>
            </a:r>
            <a:r>
              <a:rPr lang="en-US" baseline="-25000" dirty="0"/>
              <a:t> UL</a:t>
            </a:r>
            <a:r>
              <a:rPr lang="en-US" dirty="0"/>
              <a:t> is the time period from the time of the failed periodic reporting occasion due to UL CCA failure until the time of the successful reporting attempt, and </a:t>
            </a:r>
            <a:r>
              <a:rPr lang="en-US" dirty="0">
                <a:sym typeface="Symbol" panose="05050102010706020507" pitchFamily="18" charset="2"/>
              </a:rPr>
              <a:t></a:t>
            </a:r>
            <a:r>
              <a:rPr lang="en-US" baseline="-25000" dirty="0"/>
              <a:t> </a:t>
            </a:r>
            <a:r>
              <a:rPr lang="en-US" baseline="-25000" dirty="0" err="1"/>
              <a:t>UL,max</a:t>
            </a:r>
            <a:r>
              <a:rPr lang="en-US" dirty="0"/>
              <a:t> is the length of one measurement report period</a:t>
            </a:r>
            <a:r>
              <a:rPr lang="en-GB" dirty="0"/>
              <a:t>. No extension is allowed for UL </a:t>
            </a:r>
            <a:r>
              <a:rPr lang="x-none" dirty="0"/>
              <a:t>channel access category 1</a:t>
            </a:r>
            <a:r>
              <a:rPr lang="en-GB" dirty="0"/>
              <a:t>.</a:t>
            </a:r>
            <a:endParaRPr lang="sv-SE" sz="1800" dirty="0"/>
          </a:p>
          <a:p>
            <a:pPr lvl="1"/>
            <a:r>
              <a:rPr lang="en-US" dirty="0"/>
              <a:t>Editor’s note: For the first report, the impact of DL LBT failure is TBD, based on the same approach as in the measurement period requirements.”</a:t>
            </a:r>
            <a:endParaRPr lang="sv-SE" sz="1600" dirty="0"/>
          </a:p>
          <a:p>
            <a:pPr lvl="0"/>
            <a:r>
              <a:rPr lang="en-GB" dirty="0"/>
              <a:t>The measurement reporting requirements are to be captured in:</a:t>
            </a:r>
            <a:endParaRPr lang="sv-SE" sz="2000" dirty="0"/>
          </a:p>
          <a:p>
            <a:pPr lvl="1"/>
            <a:r>
              <a:rPr lang="en-GB" dirty="0"/>
              <a:t>TS 38.133</a:t>
            </a:r>
            <a:endParaRPr lang="sv-SE" sz="1800" dirty="0"/>
          </a:p>
          <a:p>
            <a:pPr lvl="2"/>
            <a:r>
              <a:rPr lang="en-GB" dirty="0"/>
              <a:t>DL and UL impact: sections 9.2A.4 (intra-frequency), 9.3A.5 (inter-frequency)</a:t>
            </a:r>
            <a:endParaRPr lang="sv-SE" sz="1600" dirty="0"/>
          </a:p>
          <a:p>
            <a:pPr lvl="2"/>
            <a:r>
              <a:rPr lang="sv-SE" dirty="0"/>
              <a:t>UL impact only: sections 9.4.2.4 (inter-RAT NR-E-UTRA FDD), 9.4.3.4 (inter-RAT NR-E-UTRA TDD)</a:t>
            </a:r>
            <a:endParaRPr lang="sv-SE" sz="1600" dirty="0"/>
          </a:p>
          <a:p>
            <a:pPr lvl="1"/>
            <a:r>
              <a:rPr lang="en-US" dirty="0"/>
              <a:t>TS 36.133</a:t>
            </a:r>
            <a:endParaRPr lang="sv-SE" sz="1800" dirty="0"/>
          </a:p>
          <a:p>
            <a:pPr lvl="2"/>
            <a:r>
              <a:rPr lang="en-US" dirty="0"/>
              <a:t>DL impact only: section 8.1.2.4.21 (E-UTRA FDD -NR)</a:t>
            </a:r>
            <a:endParaRPr lang="sv-SE" sz="1600" dirty="0"/>
          </a:p>
          <a:p>
            <a:pPr lvl="2"/>
            <a:r>
              <a:rPr lang="en-US" dirty="0"/>
              <a:t>DL and UL (for reporting on NR </a:t>
            </a:r>
            <a:r>
              <a:rPr lang="en-US" dirty="0" err="1"/>
              <a:t>PSCell</a:t>
            </a:r>
            <a:r>
              <a:rPr lang="en-US" dirty="0"/>
              <a:t> only) impact: 8.17.4A.1.3 (NR measurements in EN-DC, for reporting on NR </a:t>
            </a:r>
            <a:r>
              <a:rPr lang="en-US" dirty="0" err="1"/>
              <a:t>PSCell</a:t>
            </a:r>
            <a:r>
              <a:rPr lang="en-US" dirty="0"/>
              <a:t> only)</a:t>
            </a:r>
            <a:endParaRPr lang="sv-SE" sz="1600" dirty="0"/>
          </a:p>
          <a:p>
            <a:pPr lvl="1" hangingPunct="0">
              <a:spcAft>
                <a:spcPts val="900"/>
              </a:spcAft>
            </a:pPr>
            <a:endParaRPr lang="sv-SE" sz="2400" dirty="0">
              <a:latin typeface="Calibri (Body)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2664503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F168FF-48E6-4639-981C-FA97612918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837510"/>
          </a:xfrm>
        </p:spPr>
        <p:txBody>
          <a:bodyPr>
            <a:normAutofit/>
          </a:bodyPr>
          <a:lstStyle/>
          <a:p>
            <a:r>
              <a:rPr lang="sv-SE" dirty="0"/>
              <a:t>Measurement Reporting Criteria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5E4D6F-3261-416A-816D-8F5A869D58E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7626" y="1381539"/>
            <a:ext cx="11449878" cy="5277678"/>
          </a:xfrm>
        </p:spPr>
        <p:txBody>
          <a:bodyPr>
            <a:normAutofit fontScale="92500" lnSpcReduction="10000"/>
          </a:bodyPr>
          <a:lstStyle/>
          <a:p>
            <a:pPr lvl="0"/>
            <a:r>
              <a:rPr lang="en-US" dirty="0"/>
              <a:t>For 6 GHz, for UE capable of and configured with wideband operation with CCA, 1 report for RSSI and channel occupancy measurements is capable of minimum 1 RSSI measurement and 1 channel occupancy measurement per </a:t>
            </a:r>
            <a:r>
              <a:rPr lang="en-US" dirty="0" err="1"/>
              <a:t>subband</a:t>
            </a:r>
            <a:endParaRPr lang="sv-SE" sz="2000" dirty="0"/>
          </a:p>
          <a:p>
            <a:pPr lvl="0"/>
            <a:r>
              <a:rPr lang="en-US" dirty="0"/>
              <a:t>For 5 GHz and 6 GHz, for UE not capable of or not configured with wideband operation with CCA, 1 report for RSSI and channel occupancy measurements is capable of minimum 1 RSSI measurement and 1 channel occupancy measurement per carrier frequency with CCA</a:t>
            </a:r>
            <a:endParaRPr lang="sv-SE" sz="2000" dirty="0"/>
          </a:p>
          <a:p>
            <a:pPr lvl="0"/>
            <a:r>
              <a:rPr lang="en-US" dirty="0"/>
              <a:t>For 6 GHz, for UE capable of and configured with wideband operation with CCA, clarify (e.g., in a note in the reporting criteria table) that each 1 reporting criterion is capable of respective measurements per </a:t>
            </a:r>
            <a:r>
              <a:rPr lang="en-US" dirty="0" err="1"/>
              <a:t>subband</a:t>
            </a:r>
            <a:endParaRPr lang="sv-SE" sz="2000" dirty="0"/>
          </a:p>
          <a:p>
            <a:pPr lvl="0"/>
            <a:r>
              <a:rPr lang="en-US" dirty="0"/>
              <a:t>For 5 GHz and 6 GHz, for UE not capable of or not configured with wideband operation with CCA, clarify (e.g., in a note in the reporting criteria table) that each 1 reporting criterion is capable of respective measurements per carrier frequency with CCA</a:t>
            </a:r>
            <a:endParaRPr lang="sv-SE" sz="2000" dirty="0"/>
          </a:p>
          <a:p>
            <a:pPr lvl="1" hangingPunct="0">
              <a:spcAft>
                <a:spcPts val="900"/>
              </a:spcAft>
            </a:pPr>
            <a:endParaRPr lang="sv-SE" sz="2400" dirty="0">
              <a:latin typeface="Calibri (Body)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5941338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F168FF-48E6-4639-981C-FA97612918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837510"/>
          </a:xfrm>
        </p:spPr>
        <p:txBody>
          <a:bodyPr/>
          <a:lstStyle/>
          <a:p>
            <a:r>
              <a:rPr lang="sv-SE" dirty="0"/>
              <a:t>Paging Interruption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5E4D6F-3261-416A-816D-8F5A869D58E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7626" y="1361661"/>
            <a:ext cx="11449878" cy="5277678"/>
          </a:xfrm>
        </p:spPr>
        <p:txBody>
          <a:bodyPr>
            <a:normAutofit/>
          </a:bodyPr>
          <a:lstStyle/>
          <a:p>
            <a:r>
              <a:rPr lang="en-GB" dirty="0"/>
              <a:t>Paging interruption delay requirements are defined for NR-U UEs in IDLE/INACTIVE state by taking into account the extended time needed to acquire the MIB and SIB1 due to LBT failure based on the simulation study</a:t>
            </a:r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367607996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F168FF-48E6-4639-981C-FA97612918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837510"/>
          </a:xfrm>
        </p:spPr>
        <p:txBody>
          <a:bodyPr/>
          <a:lstStyle/>
          <a:p>
            <a:r>
              <a:rPr lang="sv-SE" dirty="0"/>
              <a:t>DL BWP Switching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DB5E4D6F-3261-416A-816D-8F5A869D58EC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387626" y="1361661"/>
                <a:ext cx="11449878" cy="5277678"/>
              </a:xfrm>
            </p:spPr>
            <p:txBody>
              <a:bodyPr>
                <a:normAutofit/>
              </a:bodyPr>
              <a:lstStyle/>
              <a:p>
                <a:pPr fontAlgn="base" hangingPunct="0"/>
                <a:r>
                  <a:rPr lang="en-GB" dirty="0"/>
                  <a:t>The UE shall be able to receive PDSCH on the new DL BWP in the first available downlink slot occurring immediately after the DL BWP switching</a:t>
                </a:r>
                <a:endParaRPr lang="sv-SE" dirty="0"/>
              </a:p>
              <a:p>
                <a:pPr lvl="0"/>
                <a:r>
                  <a:rPr lang="en-GB" dirty="0"/>
                  <a:t>For DCI-based or timer-based UL BWP switching, the UE is not expected to receive the PDSCH on the new DL BWP after K slots starting from slot </a:t>
                </a:r>
                <a:r>
                  <a:rPr lang="en-US" i="1" dirty="0"/>
                  <a:t>n</a:t>
                </a:r>
                <a:r>
                  <a:rPr lang="en-US" dirty="0"/>
                  <a:t>+</a:t>
                </a:r>
                <a:r>
                  <a:rPr lang="en-GB" dirty="0" err="1"/>
                  <a:t>T</a:t>
                </a:r>
                <a:r>
                  <a:rPr lang="en-GB" baseline="-25000" dirty="0" err="1"/>
                  <a:t>BWPswitchDelay</a:t>
                </a:r>
                <a:r>
                  <a:rPr lang="en-GB" dirty="0"/>
                  <a:t>; where K=</a:t>
                </a:r>
                <a:r>
                  <a:rPr lang="en-GB" dirty="0" err="1"/>
                  <a:t>L</a:t>
                </a:r>
                <a:r>
                  <a:rPr lang="en-GB" baseline="-25000" dirty="0" err="1"/>
                  <a:t>max</a:t>
                </a:r>
                <a:r>
                  <a:rPr lang="en-GB" dirty="0"/>
                  <a:t>*T</a:t>
                </a:r>
                <a:r>
                  <a:rPr lang="en-GB" baseline="-25000" dirty="0"/>
                  <a:t>SSB </a:t>
                </a:r>
                <a:r>
                  <a:rPr lang="en-GB" dirty="0"/>
                  <a:t>*</a:t>
                </a:r>
                <a:r>
                  <a:rPr lang="en-GB" baseline="-25000" dirty="0"/>
                  <a:t>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sv-SE" i="1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GB" i="1">
                            <a:latin typeface="Cambria Math" panose="02040503050406030204" pitchFamily="18" charset="0"/>
                          </a:rPr>
                          <m:t>𝑁</m:t>
                        </m:r>
                      </m:e>
                      <m:sub>
                        <m:r>
                          <m:rPr>
                            <m:nor/>
                          </m:rPr>
                          <a:rPr lang="en-GB"/>
                          <m:t>slot</m:t>
                        </m:r>
                      </m:sub>
                      <m:sup>
                        <m:r>
                          <m:rPr>
                            <m:nor/>
                          </m:rPr>
                          <a:rPr lang="en-GB"/>
                          <m:t>subframe</m:t>
                        </m:r>
                        <m:r>
                          <a:rPr lang="en-GB" i="1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GB" i="1">
                            <a:latin typeface="Cambria Math" panose="02040503050406030204" pitchFamily="18" charset="0"/>
                          </a:rPr>
                          <m:t>𝜇</m:t>
                        </m:r>
                      </m:sup>
                    </m:sSubSup>
                  </m:oMath>
                </a14:m>
                <a:r>
                  <a:rPr lang="en-GB" dirty="0"/>
                  <a:t> and </a:t>
                </a:r>
                <a:r>
                  <a:rPr lang="en-GB" dirty="0" err="1"/>
                  <a:t>L</a:t>
                </a:r>
                <a:r>
                  <a:rPr lang="en-GB" baseline="-25000" dirty="0" err="1"/>
                  <a:t>max</a:t>
                </a:r>
                <a:r>
                  <a:rPr lang="en-GB" dirty="0"/>
                  <a:t> depends on SSB periodicity (T</a:t>
                </a:r>
                <a:r>
                  <a:rPr lang="en-GB" baseline="-25000" dirty="0"/>
                  <a:t>SSB</a:t>
                </a:r>
                <a:r>
                  <a:rPr lang="en-GB" dirty="0"/>
                  <a:t>)</a:t>
                </a:r>
                <a:endParaRPr lang="sv-SE" dirty="0"/>
              </a:p>
              <a:p>
                <a:pPr lvl="0"/>
                <a:r>
                  <a:rPr lang="en-GB" dirty="0"/>
                  <a:t>For RRC-based UL BWP switching, the UE is not expected to receive the PDSCH on the new DL BWP after K slots starting from slot </a:t>
                </a:r>
                <a:r>
                  <a:rPr lang="en-US" i="1" dirty="0"/>
                  <a:t>n</a:t>
                </a:r>
                <a:r>
                  <a:rPr lang="en-US" dirty="0"/>
                  <a:t>+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sv-SE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sv-SE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sSub>
                              <m:sSubPr>
                                <m:ctrlPr>
                                  <a:rPr lang="sv-SE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𝑇</m:t>
                                </m:r>
                              </m:e>
                              <m:sub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𝑅𝑅𝐶𝑝𝑟𝑜𝑐𝑒𝑠𝑠𝑖𝑛𝑔𝐷𝑒𝑙𝑎𝑦</m:t>
                                </m:r>
                              </m:sub>
                            </m:sSub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+</m:t>
                            </m:r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𝑇</m:t>
                            </m:r>
                          </m:e>
                          <m:sub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𝐵𝑊𝑃𝑠𝑤𝑖𝑡𝑐h𝐷𝑒𝑙𝑎𝑦𝑅𝑅𝐶</m:t>
                            </m:r>
                          </m:sub>
                        </m:sSub>
                      </m:num>
                      <m:den>
                        <m:r>
                          <a:rPr lang="en-US" i="1">
                            <a:latin typeface="Cambria Math" panose="02040503050406030204" pitchFamily="18" charset="0"/>
                          </a:rPr>
                          <m:t>𝑁𝑅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𝑆𝑙𝑜𝑡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𝑙𝑒𝑛𝑔𝑡h</m:t>
                        </m:r>
                      </m:den>
                    </m:f>
                  </m:oMath>
                </a14:m>
                <a:r>
                  <a:rPr lang="en-GB" dirty="0"/>
                  <a:t>; where K = </a:t>
                </a:r>
                <a:r>
                  <a:rPr lang="en-GB" dirty="0" err="1"/>
                  <a:t>L</a:t>
                </a:r>
                <a:r>
                  <a:rPr lang="en-GB" baseline="-25000" dirty="0" err="1"/>
                  <a:t>max</a:t>
                </a:r>
                <a:r>
                  <a:rPr lang="en-GB" dirty="0"/>
                  <a:t> *T</a:t>
                </a:r>
                <a:r>
                  <a:rPr lang="en-GB" baseline="-25000" dirty="0"/>
                  <a:t>SSB </a:t>
                </a:r>
                <a:r>
                  <a:rPr lang="en-GB" dirty="0"/>
                  <a:t>*</a:t>
                </a:r>
                <a:r>
                  <a:rPr lang="en-GB" baseline="-25000" dirty="0"/>
                  <a:t>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sv-SE" i="1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GB" i="1">
                            <a:latin typeface="Cambria Math" panose="02040503050406030204" pitchFamily="18" charset="0"/>
                          </a:rPr>
                          <m:t>𝑁</m:t>
                        </m:r>
                      </m:e>
                      <m:sub>
                        <m:r>
                          <m:rPr>
                            <m:nor/>
                          </m:rPr>
                          <a:rPr lang="en-GB"/>
                          <m:t>slot</m:t>
                        </m:r>
                      </m:sub>
                      <m:sup>
                        <m:r>
                          <m:rPr>
                            <m:nor/>
                          </m:rPr>
                          <a:rPr lang="en-GB"/>
                          <m:t>subframe</m:t>
                        </m:r>
                        <m:r>
                          <a:rPr lang="en-GB" i="1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GB" i="1">
                            <a:latin typeface="Cambria Math" panose="02040503050406030204" pitchFamily="18" charset="0"/>
                          </a:rPr>
                          <m:t>𝜇</m:t>
                        </m:r>
                      </m:sup>
                    </m:sSubSup>
                  </m:oMath>
                </a14:m>
                <a:r>
                  <a:rPr lang="en-GB" dirty="0"/>
                  <a:t> and </a:t>
                </a:r>
                <a:r>
                  <a:rPr lang="en-GB" dirty="0" err="1"/>
                  <a:t>L</a:t>
                </a:r>
                <a:r>
                  <a:rPr lang="en-GB" baseline="-25000" dirty="0" err="1"/>
                  <a:t>max</a:t>
                </a:r>
                <a:r>
                  <a:rPr lang="en-GB" dirty="0"/>
                  <a:t> depends on SSB periodicity (T</a:t>
                </a:r>
                <a:r>
                  <a:rPr lang="en-GB" baseline="-25000" dirty="0"/>
                  <a:t>SSB</a:t>
                </a:r>
                <a:r>
                  <a:rPr lang="en-GB" dirty="0"/>
                  <a:t>)</a:t>
                </a:r>
                <a:endParaRPr lang="sv-SE" dirty="0"/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DB5E4D6F-3261-416A-816D-8F5A869D58EC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387626" y="1361661"/>
                <a:ext cx="11449878" cy="5277678"/>
              </a:xfrm>
              <a:blipFill>
                <a:blip r:embed="rId2"/>
                <a:stretch>
                  <a:fillRect l="-958" t="-1848"/>
                </a:stretch>
              </a:blipFill>
            </p:spPr>
            <p:txBody>
              <a:bodyPr/>
              <a:lstStyle/>
              <a:p>
                <a:r>
                  <a:rPr lang="sv-SE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09193930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F168FF-48E6-4639-981C-FA97612918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837510"/>
          </a:xfrm>
        </p:spPr>
        <p:txBody>
          <a:bodyPr/>
          <a:lstStyle/>
          <a:p>
            <a:r>
              <a:rPr lang="sv-SE" dirty="0"/>
              <a:t>UL BWP Switching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DB5E4D6F-3261-416A-816D-8F5A869D58EC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387626" y="1361661"/>
                <a:ext cx="11449878" cy="5277678"/>
              </a:xfrm>
            </p:spPr>
            <p:txBody>
              <a:bodyPr>
                <a:normAutofit/>
              </a:bodyPr>
              <a:lstStyle/>
              <a:p>
                <a:pPr lvl="0"/>
                <a:r>
                  <a:rPr lang="en-GB" dirty="0"/>
                  <a:t>The UE shall be able to transmit PUSCH on the new UL BWP in the first available uplink slot occurring immediately after the UL BWP switching</a:t>
                </a:r>
                <a:endParaRPr lang="sv-SE" dirty="0"/>
              </a:p>
              <a:p>
                <a:pPr lvl="0"/>
                <a:r>
                  <a:rPr lang="en-GB" dirty="0"/>
                  <a:t>For DCI-based or timer-based BWP switching, the UE is not expected to transmit the PUSCH on the new UL BWP after K slots starting from slot </a:t>
                </a:r>
                <a:r>
                  <a:rPr lang="en-US" i="1" dirty="0"/>
                  <a:t>n</a:t>
                </a:r>
                <a:r>
                  <a:rPr lang="en-US" dirty="0"/>
                  <a:t>+</a:t>
                </a:r>
                <a:r>
                  <a:rPr lang="en-GB" dirty="0" err="1"/>
                  <a:t>T</a:t>
                </a:r>
                <a:r>
                  <a:rPr lang="en-GB" baseline="-25000" dirty="0" err="1"/>
                  <a:t>BWPswitchDelay</a:t>
                </a:r>
                <a:r>
                  <a:rPr lang="en-GB" dirty="0"/>
                  <a:t>; where K=</a:t>
                </a:r>
                <a:r>
                  <a:rPr lang="en-GB" dirty="0" err="1"/>
                  <a:t>L</a:t>
                </a:r>
                <a:r>
                  <a:rPr lang="en-GB" baseline="-25000" dirty="0" err="1"/>
                  <a:t>max</a:t>
                </a:r>
                <a:r>
                  <a:rPr lang="en-GB" dirty="0"/>
                  <a:t>*T</a:t>
                </a:r>
                <a:r>
                  <a:rPr lang="en-GB" baseline="-25000" dirty="0"/>
                  <a:t>SSB </a:t>
                </a:r>
                <a:r>
                  <a:rPr lang="en-GB" dirty="0"/>
                  <a:t>*</a:t>
                </a:r>
                <a:r>
                  <a:rPr lang="en-GB" baseline="-25000" dirty="0"/>
                  <a:t>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sv-SE" i="1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GB" i="1">
                            <a:latin typeface="Cambria Math" panose="02040503050406030204" pitchFamily="18" charset="0"/>
                          </a:rPr>
                          <m:t>𝑁</m:t>
                        </m:r>
                      </m:e>
                      <m:sub>
                        <m:r>
                          <m:rPr>
                            <m:nor/>
                          </m:rPr>
                          <a:rPr lang="en-GB"/>
                          <m:t>slot</m:t>
                        </m:r>
                      </m:sub>
                      <m:sup>
                        <m:r>
                          <m:rPr>
                            <m:nor/>
                          </m:rPr>
                          <a:rPr lang="en-GB"/>
                          <m:t>subframe</m:t>
                        </m:r>
                        <m:r>
                          <a:rPr lang="en-GB" i="1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GB" i="1">
                            <a:latin typeface="Cambria Math" panose="02040503050406030204" pitchFamily="18" charset="0"/>
                          </a:rPr>
                          <m:t>𝜇</m:t>
                        </m:r>
                      </m:sup>
                    </m:sSubSup>
                  </m:oMath>
                </a14:m>
                <a:r>
                  <a:rPr lang="en-GB" dirty="0"/>
                  <a:t> and </a:t>
                </a:r>
                <a:r>
                  <a:rPr lang="en-GB" dirty="0" err="1"/>
                  <a:t>L</a:t>
                </a:r>
                <a:r>
                  <a:rPr lang="en-GB" baseline="-25000" dirty="0" err="1"/>
                  <a:t>max</a:t>
                </a:r>
                <a:r>
                  <a:rPr lang="en-GB" dirty="0"/>
                  <a:t> depends on SSB periodicity (T</a:t>
                </a:r>
                <a:r>
                  <a:rPr lang="en-GB" baseline="-25000" dirty="0"/>
                  <a:t>SSB</a:t>
                </a:r>
                <a:r>
                  <a:rPr lang="en-GB" dirty="0"/>
                  <a:t>)</a:t>
                </a:r>
                <a:endParaRPr lang="sv-SE" dirty="0"/>
              </a:p>
              <a:p>
                <a:pPr lvl="0"/>
                <a:r>
                  <a:rPr lang="en-GB" dirty="0"/>
                  <a:t>For RRC-based UL BWP switching, the UE is not expected to transmit the PUSCH on the new UL BWP after K slots starting from slot </a:t>
                </a:r>
                <a:r>
                  <a:rPr lang="en-US" i="1" dirty="0"/>
                  <a:t>n</a:t>
                </a:r>
                <a:r>
                  <a:rPr lang="en-US" dirty="0"/>
                  <a:t>+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sv-SE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sv-SE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sSub>
                              <m:sSubPr>
                                <m:ctrlPr>
                                  <a:rPr lang="sv-SE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𝑇</m:t>
                                </m:r>
                              </m:e>
                              <m:sub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𝑅𝑅𝐶𝑝𝑟𝑜𝑐𝑒𝑠𝑠𝑖𝑛𝑔𝐷𝑒𝑙𝑎𝑦</m:t>
                                </m:r>
                              </m:sub>
                            </m:sSub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+</m:t>
                            </m:r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𝑇</m:t>
                            </m:r>
                          </m:e>
                          <m:sub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𝐵𝑊𝑃𝑠𝑤𝑖𝑡𝑐h𝐷𝑒𝑙𝑎𝑦𝑅𝑅𝐶</m:t>
                            </m:r>
                          </m:sub>
                        </m:sSub>
                      </m:num>
                      <m:den>
                        <m:r>
                          <a:rPr lang="en-US" i="1">
                            <a:latin typeface="Cambria Math" panose="02040503050406030204" pitchFamily="18" charset="0"/>
                          </a:rPr>
                          <m:t>𝑁𝑅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𝑆𝑙𝑜𝑡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𝑙𝑒𝑛𝑔𝑡h</m:t>
                        </m:r>
                      </m:den>
                    </m:f>
                  </m:oMath>
                </a14:m>
                <a:r>
                  <a:rPr lang="en-GB" dirty="0"/>
                  <a:t>; where K = </a:t>
                </a:r>
                <a:r>
                  <a:rPr lang="en-GB" dirty="0" err="1"/>
                  <a:t>L</a:t>
                </a:r>
                <a:r>
                  <a:rPr lang="en-GB" baseline="-25000" dirty="0" err="1"/>
                  <a:t>max</a:t>
                </a:r>
                <a:r>
                  <a:rPr lang="en-GB" dirty="0"/>
                  <a:t> *T</a:t>
                </a:r>
                <a:r>
                  <a:rPr lang="en-GB" baseline="-25000" dirty="0"/>
                  <a:t>SSB </a:t>
                </a:r>
                <a:r>
                  <a:rPr lang="en-GB" dirty="0"/>
                  <a:t>*</a:t>
                </a:r>
                <a:r>
                  <a:rPr lang="en-GB" baseline="-25000" dirty="0"/>
                  <a:t>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sv-SE" i="1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GB" i="1">
                            <a:latin typeface="Cambria Math" panose="02040503050406030204" pitchFamily="18" charset="0"/>
                          </a:rPr>
                          <m:t>𝑁</m:t>
                        </m:r>
                      </m:e>
                      <m:sub>
                        <m:r>
                          <m:rPr>
                            <m:nor/>
                          </m:rPr>
                          <a:rPr lang="en-GB"/>
                          <m:t>slot</m:t>
                        </m:r>
                      </m:sub>
                      <m:sup>
                        <m:r>
                          <m:rPr>
                            <m:nor/>
                          </m:rPr>
                          <a:rPr lang="en-GB"/>
                          <m:t>subframe</m:t>
                        </m:r>
                        <m:r>
                          <a:rPr lang="en-GB" i="1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GB" i="1">
                            <a:latin typeface="Cambria Math" panose="02040503050406030204" pitchFamily="18" charset="0"/>
                          </a:rPr>
                          <m:t>𝜇</m:t>
                        </m:r>
                      </m:sup>
                    </m:sSubSup>
                  </m:oMath>
                </a14:m>
                <a:r>
                  <a:rPr lang="en-GB" dirty="0"/>
                  <a:t> and </a:t>
                </a:r>
                <a:r>
                  <a:rPr lang="en-GB" dirty="0" err="1"/>
                  <a:t>L</a:t>
                </a:r>
                <a:r>
                  <a:rPr lang="en-GB" baseline="-25000" dirty="0" err="1"/>
                  <a:t>max</a:t>
                </a:r>
                <a:r>
                  <a:rPr lang="en-GB" dirty="0"/>
                  <a:t> depends on SSB periodicity (T</a:t>
                </a:r>
                <a:r>
                  <a:rPr lang="en-GB" baseline="-25000" dirty="0"/>
                  <a:t>SSB</a:t>
                </a:r>
                <a:r>
                  <a:rPr lang="en-GB" dirty="0"/>
                  <a:t>)</a:t>
                </a:r>
                <a:endParaRPr lang="sv-SE" dirty="0"/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DB5E4D6F-3261-416A-816D-8F5A869D58EC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387626" y="1361661"/>
                <a:ext cx="11449878" cy="5277678"/>
              </a:xfrm>
              <a:blipFill>
                <a:blip r:embed="rId2"/>
                <a:stretch>
                  <a:fillRect l="-958" t="-1848"/>
                </a:stretch>
              </a:blipFill>
            </p:spPr>
            <p:txBody>
              <a:bodyPr/>
              <a:lstStyle/>
              <a:p>
                <a:r>
                  <a:rPr lang="sv-SE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17740958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F168FF-48E6-4639-981C-FA97612918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837510"/>
          </a:xfrm>
        </p:spPr>
        <p:txBody>
          <a:bodyPr/>
          <a:lstStyle/>
          <a:p>
            <a:r>
              <a:rPr lang="sv-SE" dirty="0"/>
              <a:t>RRC Re-establishment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5E4D6F-3261-416A-816D-8F5A869D58E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1061" y="1302030"/>
            <a:ext cx="11449878" cy="5277678"/>
          </a:xfrm>
        </p:spPr>
        <p:txBody>
          <a:bodyPr>
            <a:normAutofit/>
          </a:bodyPr>
          <a:lstStyle/>
          <a:p>
            <a:pPr lvl="0"/>
            <a:r>
              <a:rPr lang="en-US" dirty="0"/>
              <a:t>Maximum allowed number of missed SMTC cycles for cell identification of an unknown intra-frequency cell is expressed in table:</a:t>
            </a:r>
          </a:p>
          <a:p>
            <a:pPr lvl="0"/>
            <a:endParaRPr lang="en-US" dirty="0"/>
          </a:p>
          <a:p>
            <a:pPr lvl="0"/>
            <a:endParaRPr lang="en-US" dirty="0"/>
          </a:p>
          <a:p>
            <a:pPr lvl="0"/>
            <a:r>
              <a:rPr lang="en-US" dirty="0"/>
              <a:t>Maximum allowed number of missed SMTC cycles for cell identification of an unknown inter-frequency cell is expressed in table:</a:t>
            </a:r>
          </a:p>
          <a:p>
            <a:pPr lvl="0"/>
            <a:endParaRPr lang="en-US" dirty="0"/>
          </a:p>
          <a:p>
            <a:pPr lvl="0"/>
            <a:endParaRPr lang="en-US" dirty="0"/>
          </a:p>
          <a:p>
            <a:pPr lvl="0"/>
            <a:endParaRPr lang="en-US" dirty="0"/>
          </a:p>
          <a:p>
            <a:pPr lvl="0"/>
            <a:r>
              <a:rPr lang="en-US" dirty="0"/>
              <a:t>Maximum allowed number of missed PRACH occasions (K3, max) for an unknown target cell is the same as agreed for a known target cell.§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288AB016-0FAA-4DB7-8892-1867E9C2CF9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27370091"/>
              </p:ext>
            </p:extLst>
          </p:nvPr>
        </p:nvGraphicFramePr>
        <p:xfrm>
          <a:off x="1945016" y="2361340"/>
          <a:ext cx="7596547" cy="73152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490012">
                  <a:extLst>
                    <a:ext uri="{9D8B030D-6E8A-4147-A177-3AD203B41FA5}">
                      <a16:colId xmlns:a16="http://schemas.microsoft.com/office/drawing/2014/main" val="1103095992"/>
                    </a:ext>
                  </a:extLst>
                </a:gridCol>
                <a:gridCol w="5106535">
                  <a:extLst>
                    <a:ext uri="{9D8B030D-6E8A-4147-A177-3AD203B41FA5}">
                      <a16:colId xmlns:a16="http://schemas.microsoft.com/office/drawing/2014/main" val="430872122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SMTC period (T</a:t>
                      </a:r>
                      <a:r>
                        <a:rPr lang="en-GB" sz="1600" baseline="-25000" dirty="0">
                          <a:effectLst/>
                        </a:rPr>
                        <a:t>SMTC</a:t>
                      </a:r>
                      <a:r>
                        <a:rPr lang="en-GB" sz="1600" dirty="0">
                          <a:effectLst/>
                        </a:rPr>
                        <a:t>)</a:t>
                      </a:r>
                      <a:endParaRPr lang="sv-SE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Maximum allowed number of missed SMTC cycles (K</a:t>
                      </a:r>
                      <a:r>
                        <a:rPr lang="en-GB" sz="1600" baseline="-25000">
                          <a:effectLst/>
                        </a:rPr>
                        <a:t>1,max</a:t>
                      </a:r>
                      <a:r>
                        <a:rPr lang="en-GB" sz="1600">
                          <a:effectLst/>
                        </a:rPr>
                        <a:t>)</a:t>
                      </a:r>
                      <a:endParaRPr lang="sv-SE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3501417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T</a:t>
                      </a:r>
                      <a:r>
                        <a:rPr lang="en-GB" sz="1600" baseline="-25000">
                          <a:effectLst/>
                        </a:rPr>
                        <a:t>SMTC</a:t>
                      </a:r>
                      <a:r>
                        <a:rPr lang="en-GB" sz="1600">
                          <a:effectLst/>
                        </a:rPr>
                        <a:t> ≤ 40 ms</a:t>
                      </a:r>
                      <a:endParaRPr lang="sv-SE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24</a:t>
                      </a:r>
                      <a:endParaRPr lang="sv-SE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33277827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T</a:t>
                      </a:r>
                      <a:r>
                        <a:rPr lang="en-GB" sz="1600" baseline="-25000">
                          <a:effectLst/>
                        </a:rPr>
                        <a:t>SMTC</a:t>
                      </a:r>
                      <a:r>
                        <a:rPr lang="en-GB" sz="1600">
                          <a:effectLst/>
                        </a:rPr>
                        <a:t> &gt; 40 ms</a:t>
                      </a:r>
                      <a:endParaRPr lang="sv-SE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16</a:t>
                      </a:r>
                      <a:endParaRPr lang="sv-SE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419428352"/>
                  </a:ext>
                </a:extLst>
              </a:tr>
            </a:tbl>
          </a:graphicData>
        </a:graphic>
      </p:graphicFrame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2C81C12F-AE2C-4B6C-B6B7-6D8D935C122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2119255"/>
              </p:ext>
            </p:extLst>
          </p:nvPr>
        </p:nvGraphicFramePr>
        <p:xfrm>
          <a:off x="1945015" y="4470524"/>
          <a:ext cx="7596547" cy="73152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487834">
                  <a:extLst>
                    <a:ext uri="{9D8B030D-6E8A-4147-A177-3AD203B41FA5}">
                      <a16:colId xmlns:a16="http://schemas.microsoft.com/office/drawing/2014/main" val="498242385"/>
                    </a:ext>
                  </a:extLst>
                </a:gridCol>
                <a:gridCol w="5108713">
                  <a:extLst>
                    <a:ext uri="{9D8B030D-6E8A-4147-A177-3AD203B41FA5}">
                      <a16:colId xmlns:a16="http://schemas.microsoft.com/office/drawing/2014/main" val="698261848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SMTC period (T</a:t>
                      </a:r>
                      <a:r>
                        <a:rPr lang="en-GB" sz="1600" baseline="-25000">
                          <a:effectLst/>
                        </a:rPr>
                        <a:t>SMTC, i</a:t>
                      </a:r>
                      <a:r>
                        <a:rPr lang="en-GB" sz="1600">
                          <a:effectLst/>
                        </a:rPr>
                        <a:t>)</a:t>
                      </a:r>
                      <a:endParaRPr lang="sv-SE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Maximum allowed number of missed SMTC cycles (K</a:t>
                      </a:r>
                      <a:r>
                        <a:rPr lang="en-GB" sz="1600" baseline="-25000" dirty="0">
                          <a:effectLst/>
                        </a:rPr>
                        <a:t>2.i,max</a:t>
                      </a:r>
                      <a:r>
                        <a:rPr lang="en-GB" sz="1600" dirty="0">
                          <a:effectLst/>
                        </a:rPr>
                        <a:t>)</a:t>
                      </a:r>
                      <a:endParaRPr lang="sv-SE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49982455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T</a:t>
                      </a:r>
                      <a:r>
                        <a:rPr lang="en-GB" sz="1600" baseline="-25000">
                          <a:effectLst/>
                        </a:rPr>
                        <a:t>SMTC, i</a:t>
                      </a:r>
                      <a:r>
                        <a:rPr lang="en-GB" sz="1600">
                          <a:effectLst/>
                        </a:rPr>
                        <a:t> ≤ 40 ms</a:t>
                      </a:r>
                      <a:endParaRPr lang="sv-SE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20</a:t>
                      </a:r>
                      <a:endParaRPr lang="sv-SE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69540465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T</a:t>
                      </a:r>
                      <a:r>
                        <a:rPr lang="en-GB" sz="1600" baseline="-25000">
                          <a:effectLst/>
                        </a:rPr>
                        <a:t>SMTC, i</a:t>
                      </a:r>
                      <a:r>
                        <a:rPr lang="en-GB" sz="1600">
                          <a:effectLst/>
                        </a:rPr>
                        <a:t> &gt; 40 ms</a:t>
                      </a:r>
                      <a:endParaRPr lang="sv-SE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12</a:t>
                      </a:r>
                      <a:endParaRPr lang="sv-SE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84450567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8558252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F168FF-48E6-4639-981C-FA97612918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626" y="365126"/>
            <a:ext cx="10966174" cy="837510"/>
          </a:xfrm>
        </p:spPr>
        <p:txBody>
          <a:bodyPr>
            <a:noAutofit/>
          </a:bodyPr>
          <a:lstStyle/>
          <a:p>
            <a:r>
              <a:rPr lang="sv-SE" sz="3800" dirty="0"/>
              <a:t>SI in RRC Release with Redirection and </a:t>
            </a:r>
            <a:br>
              <a:rPr lang="sv-SE" sz="3800" dirty="0"/>
            </a:br>
            <a:r>
              <a:rPr lang="sv-SE" sz="3800" dirty="0"/>
              <a:t>RRC Re-establishment Requirements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5E4D6F-3261-416A-816D-8F5A869D58E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8661" y="1689651"/>
            <a:ext cx="11618843" cy="4949687"/>
          </a:xfrm>
        </p:spPr>
        <p:txBody>
          <a:bodyPr>
            <a:normAutofit fontScale="92500" lnSpcReduction="10000"/>
          </a:bodyPr>
          <a:lstStyle/>
          <a:p>
            <a:r>
              <a:rPr lang="en-GB" dirty="0"/>
              <a:t>Observation: SI acquisition time for RRC Release with Redirection and RRC Re-establishment procedures, T</a:t>
            </a:r>
            <a:r>
              <a:rPr lang="en-GB" baseline="-25000" dirty="0"/>
              <a:t>SI-NR</a:t>
            </a:r>
            <a:r>
              <a:rPr lang="en-GB" dirty="0"/>
              <a:t>, are given by T</a:t>
            </a:r>
            <a:r>
              <a:rPr lang="en-GB" baseline="-25000" dirty="0"/>
              <a:t>SI-NR</a:t>
            </a:r>
            <a:r>
              <a:rPr lang="en-GB" dirty="0"/>
              <a:t> = T</a:t>
            </a:r>
            <a:r>
              <a:rPr lang="en-GB" baseline="-25000" dirty="0"/>
              <a:t>MIB</a:t>
            </a:r>
            <a:r>
              <a:rPr lang="en-GB" dirty="0"/>
              <a:t> + T</a:t>
            </a:r>
            <a:r>
              <a:rPr lang="en-GB" baseline="-25000" dirty="0"/>
              <a:t>SIB1</a:t>
            </a:r>
            <a:r>
              <a:rPr lang="en-GB" dirty="0"/>
              <a:t>, where T</a:t>
            </a:r>
            <a:r>
              <a:rPr lang="en-GB" baseline="-25000" dirty="0"/>
              <a:t>MIB</a:t>
            </a:r>
            <a:r>
              <a:rPr lang="en-GB" dirty="0"/>
              <a:t> is the MIB acquisition time and T</a:t>
            </a:r>
            <a:r>
              <a:rPr lang="en-GB" baseline="-25000" dirty="0"/>
              <a:t>SIB1</a:t>
            </a:r>
            <a:r>
              <a:rPr lang="en-GB" dirty="0"/>
              <a:t> is the SIB1 acquisition time</a:t>
            </a:r>
            <a:endParaRPr lang="sv-SE" dirty="0"/>
          </a:p>
          <a:p>
            <a:r>
              <a:rPr lang="en-US" dirty="0"/>
              <a:t>Define SI acquisition time for NR-U as </a:t>
            </a:r>
            <a:r>
              <a:rPr lang="en-GB" dirty="0"/>
              <a:t>T</a:t>
            </a:r>
            <a:r>
              <a:rPr lang="en-GB" baseline="-25000" dirty="0"/>
              <a:t>SI_CCA</a:t>
            </a:r>
            <a:r>
              <a:rPr lang="en-GB" dirty="0"/>
              <a:t> = T</a:t>
            </a:r>
            <a:r>
              <a:rPr lang="en-GB" baseline="-25000" dirty="0"/>
              <a:t>MIB_CCA</a:t>
            </a:r>
            <a:r>
              <a:rPr lang="en-GB" dirty="0"/>
              <a:t> + T</a:t>
            </a:r>
            <a:r>
              <a:rPr lang="en-GB" baseline="-25000" dirty="0"/>
              <a:t>SIB1_CCA</a:t>
            </a:r>
            <a:r>
              <a:rPr lang="en-GB" dirty="0"/>
              <a:t>, where T</a:t>
            </a:r>
            <a:r>
              <a:rPr lang="en-GB" baseline="-25000" dirty="0"/>
              <a:t>MIB_CCA</a:t>
            </a:r>
            <a:r>
              <a:rPr lang="en-GB" dirty="0"/>
              <a:t> is the MIB acquisition time for NR-U and T</a:t>
            </a:r>
            <a:r>
              <a:rPr lang="en-GB" baseline="-25000" dirty="0"/>
              <a:t>SIB1_CCA</a:t>
            </a:r>
            <a:r>
              <a:rPr lang="en-GB" dirty="0"/>
              <a:t> is the SIB1 acquisition time for NR-U</a:t>
            </a:r>
            <a:endParaRPr lang="sv-SE" dirty="0"/>
          </a:p>
          <a:p>
            <a:r>
              <a:rPr lang="en-GB" dirty="0"/>
              <a:t>T</a:t>
            </a:r>
            <a:r>
              <a:rPr lang="en-GB" baseline="-25000" dirty="0"/>
              <a:t>MIB_CCA</a:t>
            </a:r>
            <a:r>
              <a:rPr lang="en-GB" dirty="0"/>
              <a:t> = T</a:t>
            </a:r>
            <a:r>
              <a:rPr lang="en-GB" baseline="-25000" dirty="0"/>
              <a:t>SMTC</a:t>
            </a:r>
            <a:r>
              <a:rPr lang="en-GB" dirty="0"/>
              <a:t> * G</a:t>
            </a:r>
            <a:r>
              <a:rPr lang="en-GB" baseline="-25000" dirty="0"/>
              <a:t>MIB</a:t>
            </a:r>
            <a:r>
              <a:rPr lang="en-GB" dirty="0"/>
              <a:t>, where T</a:t>
            </a:r>
            <a:r>
              <a:rPr lang="en-GB" baseline="-25000" dirty="0"/>
              <a:t>SMTC</a:t>
            </a:r>
            <a:r>
              <a:rPr lang="en-GB" dirty="0"/>
              <a:t> is the configured SMTC period and G</a:t>
            </a:r>
            <a:r>
              <a:rPr lang="en-GB" baseline="-25000" dirty="0"/>
              <a:t>MIB </a:t>
            </a:r>
            <a:r>
              <a:rPr lang="en-GB" dirty="0"/>
              <a:t>= N</a:t>
            </a:r>
            <a:r>
              <a:rPr lang="en-GB" baseline="-25000" dirty="0"/>
              <a:t>MIB </a:t>
            </a:r>
            <a:r>
              <a:rPr lang="en-GB" dirty="0"/>
              <a:t>+ M</a:t>
            </a:r>
            <a:r>
              <a:rPr lang="en-GB" baseline="-25000" dirty="0"/>
              <a:t>MIB_CCA-failure</a:t>
            </a:r>
            <a:r>
              <a:rPr lang="en-GB" dirty="0"/>
              <a:t>, where M</a:t>
            </a:r>
            <a:r>
              <a:rPr lang="en-GB" baseline="-25000" dirty="0"/>
              <a:t> MIB_CCA-failure</a:t>
            </a:r>
            <a:r>
              <a:rPr lang="en-GB" dirty="0"/>
              <a:t> is the number of LBT failures by the time BS transmits N</a:t>
            </a:r>
            <a:r>
              <a:rPr lang="en-GB" baseline="-25000" dirty="0"/>
              <a:t>MIB</a:t>
            </a:r>
            <a:r>
              <a:rPr lang="en-GB" dirty="0"/>
              <a:t> PBCH samples</a:t>
            </a:r>
            <a:endParaRPr lang="sv-SE" dirty="0"/>
          </a:p>
          <a:p>
            <a:r>
              <a:rPr lang="en-US" dirty="0"/>
              <a:t>N</a:t>
            </a:r>
            <a:r>
              <a:rPr lang="en-US" baseline="-25000" dirty="0"/>
              <a:t>MIB</a:t>
            </a:r>
            <a:r>
              <a:rPr lang="en-US" dirty="0"/>
              <a:t> = 5 for NR-U</a:t>
            </a:r>
            <a:endParaRPr lang="sv-SE" dirty="0"/>
          </a:p>
          <a:p>
            <a:r>
              <a:rPr lang="en-GB" dirty="0"/>
              <a:t>T</a:t>
            </a:r>
            <a:r>
              <a:rPr lang="en-GB" baseline="-25000" dirty="0"/>
              <a:t>SIB1_CCA</a:t>
            </a:r>
            <a:r>
              <a:rPr lang="en-GB" dirty="0"/>
              <a:t> = T</a:t>
            </a:r>
            <a:r>
              <a:rPr lang="en-GB" baseline="-25000" dirty="0"/>
              <a:t>SIB1</a:t>
            </a:r>
            <a:r>
              <a:rPr lang="en-GB" dirty="0"/>
              <a:t> * G</a:t>
            </a:r>
            <a:r>
              <a:rPr lang="en-GB" baseline="-25000" dirty="0"/>
              <a:t>SIB1</a:t>
            </a:r>
            <a:r>
              <a:rPr lang="en-GB" dirty="0"/>
              <a:t>, where T</a:t>
            </a:r>
            <a:r>
              <a:rPr lang="en-GB" baseline="-25000" dirty="0"/>
              <a:t>SIB1</a:t>
            </a:r>
            <a:r>
              <a:rPr lang="en-GB" dirty="0"/>
              <a:t> is the SIB1 transmission period (=20ms for FR1) and G</a:t>
            </a:r>
            <a:r>
              <a:rPr lang="en-GB" baseline="-25000" dirty="0"/>
              <a:t>SIB1 </a:t>
            </a:r>
            <a:r>
              <a:rPr lang="en-GB" dirty="0"/>
              <a:t>= N</a:t>
            </a:r>
            <a:r>
              <a:rPr lang="en-GB" baseline="-25000" dirty="0"/>
              <a:t>SIB1 </a:t>
            </a:r>
            <a:r>
              <a:rPr lang="en-GB" dirty="0"/>
              <a:t>+ M</a:t>
            </a:r>
            <a:r>
              <a:rPr lang="en-GB" baseline="-25000" dirty="0"/>
              <a:t>SIB1_CCA-failure</a:t>
            </a:r>
            <a:r>
              <a:rPr lang="en-GB" dirty="0"/>
              <a:t>, where M</a:t>
            </a:r>
            <a:r>
              <a:rPr lang="en-GB" baseline="-25000" dirty="0"/>
              <a:t>SIB1_CCA-failure</a:t>
            </a:r>
            <a:r>
              <a:rPr lang="en-GB" dirty="0"/>
              <a:t> is the number of LBT failures by the time BS transmits N</a:t>
            </a:r>
            <a:r>
              <a:rPr lang="en-GB" baseline="-25000" dirty="0"/>
              <a:t>SIB1</a:t>
            </a:r>
            <a:r>
              <a:rPr lang="en-GB" dirty="0"/>
              <a:t> PDSCH samples for SIB1 transmission</a:t>
            </a:r>
          </a:p>
          <a:p>
            <a:r>
              <a:rPr lang="en-US" dirty="0"/>
              <a:t>RAN4 needs to study the required PDSCH samples for SIB1 acquisition</a:t>
            </a:r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186827622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F168FF-48E6-4639-981C-FA97612918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626" y="365126"/>
            <a:ext cx="10966174" cy="837510"/>
          </a:xfrm>
        </p:spPr>
        <p:txBody>
          <a:bodyPr>
            <a:noAutofit/>
          </a:bodyPr>
          <a:lstStyle/>
          <a:p>
            <a:r>
              <a:rPr lang="sv-SE" sz="3800" dirty="0"/>
              <a:t>SI in RRC Release with Redirection and </a:t>
            </a:r>
            <a:br>
              <a:rPr lang="sv-SE" sz="3800" dirty="0"/>
            </a:br>
            <a:r>
              <a:rPr lang="sv-SE" sz="3800" dirty="0"/>
              <a:t>RRC Re-establishment Requirements (cont.)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5E4D6F-3261-416A-816D-8F5A869D58E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8661" y="1451114"/>
            <a:ext cx="11618843" cy="5198164"/>
          </a:xfrm>
        </p:spPr>
        <p:txBody>
          <a:bodyPr>
            <a:normAutofit/>
          </a:bodyPr>
          <a:lstStyle/>
          <a:p>
            <a:r>
              <a:rPr lang="en-US" sz="1600" dirty="0"/>
              <a:t>Observation: Soft-combining of PDSCH may be assumed for SIB1 acquisition depending on the side condition and SIB1 transmission parameters</a:t>
            </a:r>
          </a:p>
          <a:p>
            <a:r>
              <a:rPr lang="en-US" sz="1600" dirty="0"/>
              <a:t>SIB1 acquisition time should be derived based on the assumption UE performs the soft-combining of PDSCH</a:t>
            </a:r>
          </a:p>
          <a:p>
            <a:r>
              <a:rPr lang="en-US" sz="1600" dirty="0"/>
              <a:t>RAN4 study the number of PDSCH samples with 90% of SIB1 acquisition success rate based on the simulation assumptions: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FB121073-892E-4A29-86E6-87A587E81C9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30026705"/>
              </p:ext>
            </p:extLst>
          </p:nvPr>
        </p:nvGraphicFramePr>
        <p:xfrm>
          <a:off x="490331" y="2736271"/>
          <a:ext cx="11211338" cy="391300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814506">
                  <a:extLst>
                    <a:ext uri="{9D8B030D-6E8A-4147-A177-3AD203B41FA5}">
                      <a16:colId xmlns:a16="http://schemas.microsoft.com/office/drawing/2014/main" val="1646314465"/>
                    </a:ext>
                  </a:extLst>
                </a:gridCol>
                <a:gridCol w="2659331">
                  <a:extLst>
                    <a:ext uri="{9D8B030D-6E8A-4147-A177-3AD203B41FA5}">
                      <a16:colId xmlns:a16="http://schemas.microsoft.com/office/drawing/2014/main" val="546763824"/>
                    </a:ext>
                  </a:extLst>
                </a:gridCol>
                <a:gridCol w="3737501">
                  <a:extLst>
                    <a:ext uri="{9D8B030D-6E8A-4147-A177-3AD203B41FA5}">
                      <a16:colId xmlns:a16="http://schemas.microsoft.com/office/drawing/2014/main" val="2506048409"/>
                    </a:ext>
                  </a:extLst>
                </a:gridCol>
              </a:tblGrid>
              <a:tr h="16047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Parameters</a:t>
                      </a:r>
                      <a:endParaRPr lang="sv-SE" sz="1200" b="1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Unit</a:t>
                      </a:r>
                      <a:endParaRPr lang="sv-SE" sz="1200" b="1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Value</a:t>
                      </a:r>
                      <a:endParaRPr lang="sv-SE" sz="1200" b="1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734658276"/>
                  </a:ext>
                </a:extLst>
              </a:tr>
              <a:tr h="16047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v-SE" sz="1200">
                          <a:effectLst/>
                        </a:rPr>
                        <a:t>Channel bandwidth</a:t>
                      </a:r>
                      <a:endParaRPr lang="sv-SE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v-SE" sz="1200">
                          <a:effectLst/>
                        </a:rPr>
                        <a:t>MHz</a:t>
                      </a:r>
                      <a:endParaRPr lang="sv-SE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v-SE" sz="1200">
                          <a:effectLst/>
                        </a:rPr>
                        <a:t>10</a:t>
                      </a:r>
                      <a:endParaRPr lang="sv-SE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790758133"/>
                  </a:ext>
                </a:extLst>
              </a:tr>
              <a:tr h="16047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v-SE" sz="1200">
                          <a:effectLst/>
                        </a:rPr>
                        <a:t>Number of transmitter antennas</a:t>
                      </a:r>
                      <a:endParaRPr lang="sv-SE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sv-SE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v-SE" sz="1200">
                          <a:effectLst/>
                        </a:rPr>
                        <a:t>1</a:t>
                      </a:r>
                      <a:endParaRPr lang="sv-SE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964418979"/>
                  </a:ext>
                </a:extLst>
              </a:tr>
              <a:tr h="16047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v-SE" sz="1200">
                          <a:effectLst/>
                        </a:rPr>
                        <a:t>Number of receive antennas</a:t>
                      </a:r>
                      <a:endParaRPr lang="sv-SE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sv-SE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v-SE" sz="1200">
                          <a:effectLst/>
                        </a:rPr>
                        <a:t>2</a:t>
                      </a:r>
                      <a:endParaRPr lang="sv-SE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52096843"/>
                  </a:ext>
                </a:extLst>
              </a:tr>
              <a:tr h="16047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v-SE" sz="1200">
                          <a:effectLst/>
                        </a:rPr>
                        <a:t>Allocated resource blocks for PDSCH</a:t>
                      </a:r>
                      <a:endParaRPr lang="sv-SE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sv-SE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v-SE" sz="1200">
                          <a:effectLst/>
                        </a:rPr>
                        <a:t>24</a:t>
                      </a:r>
                      <a:endParaRPr lang="sv-SE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969158030"/>
                  </a:ext>
                </a:extLst>
              </a:tr>
              <a:tr h="16047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v-SE" sz="1200">
                          <a:effectLst/>
                        </a:rPr>
                        <a:t>MCS index</a:t>
                      </a:r>
                      <a:endParaRPr lang="sv-SE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sv-SE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highlight>
                            <a:srgbClr val="FFFF00"/>
                          </a:highlight>
                        </a:rPr>
                        <a:t>7</a:t>
                      </a:r>
                      <a:endParaRPr lang="sv-SE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813761003"/>
                  </a:ext>
                </a:extLst>
              </a:tr>
              <a:tr h="16047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v-SE" sz="1200">
                          <a:effectLst/>
                        </a:rPr>
                        <a:t>Modulation</a:t>
                      </a:r>
                      <a:endParaRPr lang="sv-SE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sv-SE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v-SE" sz="1200">
                          <a:effectLst/>
                        </a:rPr>
                        <a:t>QPSK</a:t>
                      </a:r>
                      <a:endParaRPr lang="sv-SE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316475273"/>
                  </a:ext>
                </a:extLst>
              </a:tr>
              <a:tr h="16047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v-SE" sz="1200">
                          <a:effectLst/>
                        </a:rPr>
                        <a:t>Target Coding Rate</a:t>
                      </a:r>
                      <a:endParaRPr lang="sv-SE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sv-SE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highlight>
                            <a:srgbClr val="FFFF00"/>
                          </a:highlight>
                        </a:rPr>
                        <a:t>0.52</a:t>
                      </a:r>
                      <a:endParaRPr lang="sv-SE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43111015"/>
                  </a:ext>
                </a:extLst>
              </a:tr>
              <a:tr h="16047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v-SE" sz="1200">
                          <a:effectLst/>
                        </a:rPr>
                        <a:t>Number of control symbols</a:t>
                      </a:r>
                      <a:endParaRPr lang="sv-SE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sv-SE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v-SE" sz="1200">
                          <a:effectLst/>
                        </a:rPr>
                        <a:t>2</a:t>
                      </a:r>
                      <a:endParaRPr lang="sv-SE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615612201"/>
                  </a:ext>
                </a:extLst>
              </a:tr>
              <a:tr h="16047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v-SE" sz="1200">
                          <a:effectLst/>
                        </a:rPr>
                        <a:t>PDSCH mapping type</a:t>
                      </a:r>
                      <a:endParaRPr lang="sv-SE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sv-SE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v-SE" sz="1200">
                          <a:effectLst/>
                        </a:rPr>
                        <a:t>Type A</a:t>
                      </a:r>
                      <a:endParaRPr lang="sv-SE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279236543"/>
                  </a:ext>
                </a:extLst>
              </a:tr>
              <a:tr h="16047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v-SE" sz="1200">
                          <a:effectLst/>
                        </a:rPr>
                        <a:t>Information Bit Payload</a:t>
                      </a:r>
                      <a:endParaRPr lang="sv-SE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sv-SE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sv-SE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98739559"/>
                  </a:ext>
                </a:extLst>
              </a:tr>
              <a:tr h="160470">
                <a:tc>
                  <a:txBody>
                    <a:bodyPr/>
                    <a:lstStyle/>
                    <a:p>
                      <a:pPr indent="11430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v-SE" sz="1200">
                          <a:effectLst/>
                        </a:rPr>
                        <a:t>For slots with RMSI</a:t>
                      </a:r>
                      <a:endParaRPr lang="sv-SE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v-SE" sz="1200">
                          <a:effectLst/>
                        </a:rPr>
                        <a:t>Bits</a:t>
                      </a:r>
                      <a:endParaRPr lang="sv-SE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v-SE" sz="1200">
                          <a:effectLst/>
                          <a:highlight>
                            <a:srgbClr val="FFFF00"/>
                          </a:highlight>
                        </a:rPr>
                        <a:t>3124</a:t>
                      </a:r>
                      <a:endParaRPr lang="sv-SE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150242422"/>
                  </a:ext>
                </a:extLst>
              </a:tr>
              <a:tr h="16047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v-SE" sz="1200">
                          <a:effectLst/>
                        </a:rPr>
                        <a:t>Number of Code Blocks per slot</a:t>
                      </a:r>
                      <a:endParaRPr lang="sv-SE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sv-SE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v-SE" sz="1200">
                          <a:effectLst/>
                        </a:rPr>
                        <a:t>1</a:t>
                      </a:r>
                      <a:endParaRPr lang="sv-SE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156498452"/>
                  </a:ext>
                </a:extLst>
              </a:tr>
              <a:tr h="16047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v-SE" sz="1200">
                          <a:effectLst/>
                        </a:rPr>
                        <a:t>Binary Channel Bits Per slot</a:t>
                      </a:r>
                      <a:endParaRPr lang="sv-SE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sv-SE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sv-SE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439980425"/>
                  </a:ext>
                </a:extLst>
              </a:tr>
              <a:tr h="160470">
                <a:tc>
                  <a:txBody>
                    <a:bodyPr/>
                    <a:lstStyle/>
                    <a:p>
                      <a:pPr indent="11430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v-SE" sz="1200">
                          <a:effectLst/>
                        </a:rPr>
                        <a:t>For slots with RMSI</a:t>
                      </a:r>
                      <a:endParaRPr lang="sv-SE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v-SE" sz="1200">
                          <a:effectLst/>
                        </a:rPr>
                        <a:t>Bits</a:t>
                      </a:r>
                      <a:endParaRPr lang="sv-SE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v-SE" sz="1200">
                          <a:effectLst/>
                        </a:rPr>
                        <a:t>6048</a:t>
                      </a:r>
                      <a:endParaRPr lang="sv-SE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449362037"/>
                  </a:ext>
                </a:extLst>
              </a:tr>
              <a:tr h="16047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v-SE" sz="1200">
                          <a:effectLst/>
                        </a:rPr>
                        <a:t>Side condition</a:t>
                      </a:r>
                      <a:endParaRPr lang="sv-SE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v-SE" sz="1200">
                          <a:effectLst/>
                        </a:rPr>
                        <a:t>dB</a:t>
                      </a:r>
                      <a:endParaRPr lang="sv-SE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v-SE" sz="1200">
                          <a:effectLst/>
                        </a:rPr>
                        <a:t>-6</a:t>
                      </a:r>
                      <a:endParaRPr lang="sv-SE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274907767"/>
                  </a:ext>
                </a:extLst>
              </a:tr>
              <a:tr h="14921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v-SE" sz="1200">
                          <a:effectLst/>
                        </a:rPr>
                        <a:t>Propagation channel model</a:t>
                      </a:r>
                      <a:endParaRPr lang="sv-SE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v-SE" sz="1200">
                          <a:effectLst/>
                        </a:rPr>
                        <a:t> </a:t>
                      </a:r>
                      <a:endParaRPr lang="sv-SE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v-SE" sz="1200">
                          <a:effectLst/>
                        </a:rPr>
                        <a:t>AWGN, TDLA30-10, TDLB100-400, TDLC300-100</a:t>
                      </a:r>
                      <a:endParaRPr lang="sv-SE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232906374"/>
                  </a:ext>
                </a:extLst>
              </a:tr>
              <a:tr h="16047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v-SE" sz="1200">
                          <a:effectLst/>
                        </a:rPr>
                        <a:t>Soft-combining</a:t>
                      </a:r>
                      <a:endParaRPr lang="sv-SE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v-SE" sz="1200">
                          <a:effectLst/>
                        </a:rPr>
                        <a:t> </a:t>
                      </a:r>
                      <a:endParaRPr lang="sv-SE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v-SE" sz="1200">
                          <a:effectLst/>
                        </a:rPr>
                        <a:t>Disabled, Enabled (2, 4 and 8)</a:t>
                      </a:r>
                      <a:endParaRPr lang="sv-SE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155669796"/>
                  </a:ext>
                </a:extLst>
              </a:tr>
              <a:tr h="16047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v-SE" sz="1200">
                          <a:effectLst/>
                        </a:rPr>
                        <a:t>Metric</a:t>
                      </a:r>
                      <a:endParaRPr lang="sv-SE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v-SE" sz="1200">
                          <a:effectLst/>
                        </a:rPr>
                        <a:t> </a:t>
                      </a:r>
                      <a:endParaRPr lang="sv-SE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v-SE" sz="1200">
                          <a:effectLst/>
                        </a:rPr>
                        <a:t>90% of SIB1 acquisition success rate</a:t>
                      </a:r>
                      <a:endParaRPr lang="sv-SE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9636795"/>
                  </a:ext>
                </a:extLst>
              </a:tr>
              <a:tr h="329420">
                <a:tc gridSpan="3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Derived based on the PDSCH DMRS assumption: </a:t>
                      </a:r>
                      <a:r>
                        <a:rPr lang="en-US" sz="1200" dirty="0" err="1">
                          <a:effectLst/>
                        </a:rPr>
                        <a:t>dmrs</a:t>
                      </a:r>
                      <a:r>
                        <a:rPr lang="en-US" sz="1200" dirty="0">
                          <a:effectLst/>
                        </a:rPr>
                        <a:t>-</a:t>
                      </a:r>
                      <a:r>
                        <a:rPr lang="en-US" sz="1200" dirty="0" err="1">
                          <a:effectLst/>
                        </a:rPr>
                        <a:t>TypeA</a:t>
                      </a:r>
                      <a:r>
                        <a:rPr lang="en-US" sz="1200" dirty="0">
                          <a:effectLst/>
                        </a:rPr>
                        <a:t>-Position=2, </a:t>
                      </a:r>
                      <a:r>
                        <a:rPr lang="en-US" sz="1200" dirty="0" err="1">
                          <a:effectLst/>
                        </a:rPr>
                        <a:t>dmrs</a:t>
                      </a:r>
                      <a:r>
                        <a:rPr lang="en-US" sz="1200" dirty="0">
                          <a:effectLst/>
                        </a:rPr>
                        <a:t>-Type=1, </a:t>
                      </a:r>
                      <a:r>
                        <a:rPr lang="en-US" sz="1200" dirty="0" err="1">
                          <a:effectLst/>
                        </a:rPr>
                        <a:t>dmrs-AdditonalPositions</a:t>
                      </a:r>
                      <a:r>
                        <a:rPr lang="en-US" sz="1200" dirty="0">
                          <a:effectLst/>
                        </a:rPr>
                        <a:t>=2,  </a:t>
                      </a:r>
                      <a:r>
                        <a:rPr lang="en-US" sz="1200" dirty="0" err="1">
                          <a:effectLst/>
                        </a:rPr>
                        <a:t>maxLength</a:t>
                      </a:r>
                      <a:r>
                        <a:rPr lang="en-US" sz="1200" dirty="0">
                          <a:effectLst/>
                        </a:rPr>
                        <a:t>=1, Antenna port index: 1000, and Number of PDSCH DMRS CDM group(s) without data: 1.</a:t>
                      </a:r>
                      <a:endParaRPr lang="sv-SE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243339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5429257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F168FF-48E6-4639-981C-FA97612918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837510"/>
          </a:xfrm>
        </p:spPr>
        <p:txBody>
          <a:bodyPr/>
          <a:lstStyle/>
          <a:p>
            <a:r>
              <a:rPr lang="sv-SE" dirty="0"/>
              <a:t>Handover Requirements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5E4D6F-3261-416A-816D-8F5A869D58E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7626" y="1381539"/>
            <a:ext cx="11449878" cy="5277678"/>
          </a:xfrm>
        </p:spPr>
        <p:txBody>
          <a:bodyPr>
            <a:normAutofit/>
          </a:bodyPr>
          <a:lstStyle/>
          <a:p>
            <a:pPr lvl="1" hangingPunct="0">
              <a:spcAft>
                <a:spcPts val="900"/>
              </a:spcAft>
            </a:pPr>
            <a:r>
              <a:rPr lang="en-US" sz="3200" dirty="0">
                <a:latin typeface="Calibri (Body)"/>
                <a:ea typeface="SimSun" panose="02010600030101010101" pitchFamily="2" charset="-122"/>
                <a:cs typeface="Times New Roman" panose="02020603050405020304" pitchFamily="18" charset="0"/>
              </a:rPr>
              <a:t>The previous HO agreements as agreed in [R4-1910551] which depend on L1, L2 and L3 are kept, but parameters L</a:t>
            </a:r>
            <a:r>
              <a:rPr lang="en-US" sz="3200" baseline="-25000" dirty="0">
                <a:latin typeface="Calibri (Body)"/>
                <a:ea typeface="SimSun" panose="02010600030101010101" pitchFamily="2" charset="-122"/>
                <a:cs typeface="Times New Roman" panose="02020603050405020304" pitchFamily="18" charset="0"/>
              </a:rPr>
              <a:t>1,max</a:t>
            </a:r>
            <a:r>
              <a:rPr lang="en-US" sz="3200" dirty="0">
                <a:latin typeface="Calibri (Body)"/>
                <a:ea typeface="SimSun" panose="02010600030101010101" pitchFamily="2" charset="-122"/>
                <a:cs typeface="Times New Roman" panose="02020603050405020304" pitchFamily="18" charset="0"/>
              </a:rPr>
              <a:t>, L</a:t>
            </a:r>
            <a:r>
              <a:rPr lang="en-US" sz="3200" baseline="-25000" dirty="0">
                <a:latin typeface="Calibri (Body)"/>
                <a:ea typeface="SimSun" panose="02010600030101010101" pitchFamily="2" charset="-122"/>
                <a:cs typeface="Times New Roman" panose="02020603050405020304" pitchFamily="18" charset="0"/>
              </a:rPr>
              <a:t>2,max</a:t>
            </a:r>
            <a:r>
              <a:rPr lang="en-US" sz="3200" dirty="0">
                <a:latin typeface="Calibri (Body)"/>
                <a:ea typeface="SimSun" panose="02010600030101010101" pitchFamily="2" charset="-122"/>
                <a:cs typeface="Times New Roman" panose="02020603050405020304" pitchFamily="18" charset="0"/>
              </a:rPr>
              <a:t>, and L</a:t>
            </a:r>
            <a:r>
              <a:rPr lang="en-US" sz="3200" baseline="-25000" dirty="0">
                <a:latin typeface="Calibri (Body)"/>
                <a:ea typeface="SimSun" panose="02010600030101010101" pitchFamily="2" charset="-122"/>
                <a:cs typeface="Times New Roman" panose="02020603050405020304" pitchFamily="18" charset="0"/>
              </a:rPr>
              <a:t>3,max</a:t>
            </a:r>
            <a:r>
              <a:rPr lang="en-US" sz="3200" dirty="0">
                <a:latin typeface="Calibri (Body)"/>
                <a:ea typeface="SimSun" panose="02010600030101010101" pitchFamily="2" charset="-122"/>
                <a:cs typeface="Times New Roman" panose="02020603050405020304" pitchFamily="18" charset="0"/>
              </a:rPr>
              <a:t> are removed</a:t>
            </a:r>
          </a:p>
          <a:p>
            <a:pPr lvl="1" hangingPunct="0">
              <a:spcAft>
                <a:spcPts val="900"/>
              </a:spcAft>
            </a:pPr>
            <a:r>
              <a:rPr lang="en-US" sz="2800" dirty="0">
                <a:latin typeface="Calibri (Body)"/>
                <a:ea typeface="SimSun" panose="02010600030101010101" pitchFamily="2" charset="-122"/>
                <a:cs typeface="v4.2.0"/>
              </a:rPr>
              <a:t>With the above, there is no need to define UE behavior when UE exceeds the T304 timer</a:t>
            </a:r>
            <a:endParaRPr lang="sv-SE" sz="2800" dirty="0">
              <a:latin typeface="Calibri (Body)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3827757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9612</TotalTime>
  <Words>4404</Words>
  <Application>Microsoft Office PowerPoint</Application>
  <PresentationFormat>Widescreen</PresentationFormat>
  <Paragraphs>387</Paragraphs>
  <Slides>26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33" baseType="lpstr">
      <vt:lpstr>Arial</vt:lpstr>
      <vt:lpstr>Calibri</vt:lpstr>
      <vt:lpstr>Calibri (Body)</vt:lpstr>
      <vt:lpstr>Calibri Light</vt:lpstr>
      <vt:lpstr>Cambria Math</vt:lpstr>
      <vt:lpstr>Times New Roman</vt:lpstr>
      <vt:lpstr>Office Theme</vt:lpstr>
      <vt:lpstr>WF on RRM Requirements for NR-U</vt:lpstr>
      <vt:lpstr>Serving Cell Evaluation and Cell Reselection</vt:lpstr>
      <vt:lpstr>Paging Interruption</vt:lpstr>
      <vt:lpstr>DL BWP Switching</vt:lpstr>
      <vt:lpstr>UL BWP Switching</vt:lpstr>
      <vt:lpstr>RRC Re-establishment</vt:lpstr>
      <vt:lpstr>SI in RRC Release with Redirection and  RRC Re-establishment Requirements</vt:lpstr>
      <vt:lpstr>SI in RRC Release with Redirection and  RRC Re-establishment Requirements (cont.)</vt:lpstr>
      <vt:lpstr>Handover Requirements</vt:lpstr>
      <vt:lpstr>SCell Activation / Deactivation</vt:lpstr>
      <vt:lpstr>SCell Activation / Deactivation (cont.)</vt:lpstr>
      <vt:lpstr>Active TCI State Switching, known state defintion</vt:lpstr>
      <vt:lpstr>Active TCI State Switching, known state requirements</vt:lpstr>
      <vt:lpstr>Active TCI State Switching, unknown state requirements</vt:lpstr>
      <vt:lpstr>PSCell Addition</vt:lpstr>
      <vt:lpstr>RLM</vt:lpstr>
      <vt:lpstr>L1-RSRP</vt:lpstr>
      <vt:lpstr>Link Recovery</vt:lpstr>
      <vt:lpstr>Independent Measurement Gaps</vt:lpstr>
      <vt:lpstr>Intra-Frequency Measurements</vt:lpstr>
      <vt:lpstr>Intra-Frequency Measurements (cont.)</vt:lpstr>
      <vt:lpstr>Inter-Frequency Measurements</vt:lpstr>
      <vt:lpstr>SFTD Measurements</vt:lpstr>
      <vt:lpstr>UL LBT and Measurement Reporting</vt:lpstr>
      <vt:lpstr>UL LBT and Measurement Reporting:  Specification Impact</vt:lpstr>
      <vt:lpstr>Measurement Reporting Criteria</vt:lpstr>
    </vt:vector>
  </TitlesOfParts>
  <Company>Qualcomm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Taemin Kim</dc:creator>
  <cp:keywords>CTPClassification=CTP_NT</cp:keywords>
  <cp:lastModifiedBy>Iana Siomina</cp:lastModifiedBy>
  <cp:revision>1520</cp:revision>
  <dcterms:created xsi:type="dcterms:W3CDTF">2016-04-13T15:12:29Z</dcterms:created>
  <dcterms:modified xsi:type="dcterms:W3CDTF">2019-11-08T19:22:14Z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1495070390</vt:lpwstr>
  </property>
  <property fmtid="{D5CDD505-2E9C-101B-9397-08002B2CF9AE}" pid="6" name="_2015_ms_pID_725343">
    <vt:lpwstr>(3)IUJRMeFfPba8mkSuIVp+lz+J5ESXOSYK92JnGMpKKMLy6dT930phYKx5dw2GSuuF7I07knUE
dDIV/HTbgaa6Ymb0JTPBTIR+l5HFWca2ydRGDz0Pu4KlIazA+8L+oSMSPbau37HA3dOX5SQL
yI4tJjHu85kANfIdDDcXA3ha0rd6JEOo2mnHTg5FiT5NhTXS+rk0rN5Q18LWhS3Yv5fxi0xX
TWBnTtcKOU6zbMOCdr</vt:lpwstr>
  </property>
  <property fmtid="{D5CDD505-2E9C-101B-9397-08002B2CF9AE}" pid="7" name="_2015_ms_pID_7253431">
    <vt:lpwstr>Z8hqzyjnUO9Yka38QbWZY5y4wATzpWhAsuNdd8N6jO0aLTX1ZYXktU
K+T27oyPj38SbyDIbws8uw29NQpv6Y68f2F662tNGcMluoPvtOuqdkGCyDP7VAzyFN/TsENV
uMHDhc/DSqvphZLAKkrh1vmalK66ZnQhsng7YGJ4qaLcER09IBhtWYzusQ6zedqwnsAi6nVd
kOzzNRhL3HCFYjqLJCp+NXvdDRKUvbOe/34k</vt:lpwstr>
  </property>
  <property fmtid="{D5CDD505-2E9C-101B-9397-08002B2CF9AE}" pid="8" name="_NewReviewCycle">
    <vt:lpwstr/>
  </property>
  <property fmtid="{D5CDD505-2E9C-101B-9397-08002B2CF9AE}" pid="9" name="_2015_ms_pID_7253432">
    <vt:lpwstr>/g==</vt:lpwstr>
  </property>
  <property fmtid="{D5CDD505-2E9C-101B-9397-08002B2CF9AE}" pid="10" name="TitusGUID">
    <vt:lpwstr>d13d0c97-1544-48d9-94ae-758c3fa742a4</vt:lpwstr>
  </property>
  <property fmtid="{D5CDD505-2E9C-101B-9397-08002B2CF9AE}" pid="11" name="CTP_TimeStamp">
    <vt:lpwstr>2018-05-24 00:15:42Z</vt:lpwstr>
  </property>
  <property fmtid="{D5CDD505-2E9C-101B-9397-08002B2CF9AE}" pid="12" name="CTP_BU">
    <vt:lpwstr>NA</vt:lpwstr>
  </property>
  <property fmtid="{D5CDD505-2E9C-101B-9397-08002B2CF9AE}" pid="13" name="CTP_IDSID">
    <vt:lpwstr>NA</vt:lpwstr>
  </property>
  <property fmtid="{D5CDD505-2E9C-101B-9397-08002B2CF9AE}" pid="14" name="CTP_WWID">
    <vt:lpwstr>NA</vt:lpwstr>
  </property>
  <property fmtid="{D5CDD505-2E9C-101B-9397-08002B2CF9AE}" pid="15" name="CTPClassification">
    <vt:lpwstr>CTP_NT</vt:lpwstr>
  </property>
</Properties>
</file>