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6" r:id="rId5"/>
    <p:sldId id="308" r:id="rId6"/>
    <p:sldId id="310" r:id="rId7"/>
    <p:sldId id="307" r:id="rId8"/>
    <p:sldId id="295" r:id="rId9"/>
    <p:sldId id="309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122" d="100"/>
          <a:sy n="122" d="100"/>
        </p:scale>
        <p:origin x="128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2300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7340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1498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err="1"/>
              <a:t>Wayforward</a:t>
            </a:r>
            <a:r>
              <a:rPr lang="en-US" altLang="ja-JP" sz="4000" dirty="0"/>
              <a:t> on </a:t>
            </a:r>
            <a:r>
              <a:rPr lang="en-US" altLang="ja-JP" sz="4000" dirty="0" smtClean="0"/>
              <a:t>dormancy </a:t>
            </a:r>
            <a:r>
              <a:rPr lang="en-US" altLang="ja-JP" sz="4000" dirty="0" err="1" smtClean="0"/>
              <a:t>behaviour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err="1" smtClean="0">
                <a:solidFill>
                  <a:schemeClr val="tx1"/>
                </a:solidFill>
              </a:rPr>
              <a:t>Mediatek</a:t>
            </a:r>
            <a:r>
              <a:rPr lang="en-US" altLang="ja-JP" dirty="0" smtClean="0">
                <a:solidFill>
                  <a:schemeClr val="tx1"/>
                </a:solidFill>
              </a:rPr>
              <a:t> </a:t>
            </a:r>
            <a:r>
              <a:rPr lang="en-US" altLang="ja-JP" dirty="0" err="1" smtClean="0">
                <a:solidFill>
                  <a:schemeClr val="tx1"/>
                </a:solidFill>
              </a:rPr>
              <a:t>inc.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RAN#93</a:t>
            </a:r>
            <a:r>
              <a:rPr lang="en-US" altLang="ja-JP" b="1" dirty="0"/>
              <a:t>	</a:t>
            </a:r>
            <a:endParaRPr lang="ja-JP" altLang="ja-JP" dirty="0"/>
          </a:p>
          <a:p>
            <a:pPr hangingPunct="0"/>
            <a:r>
              <a:rPr lang="en-US" b="1" dirty="0"/>
              <a:t>Reno, USA, 18</a:t>
            </a:r>
            <a:r>
              <a:rPr lang="en-US" b="1" baseline="30000" dirty="0"/>
              <a:t>th</a:t>
            </a:r>
            <a:r>
              <a:rPr lang="en-US" b="1" dirty="0"/>
              <a:t> – 22</a:t>
            </a:r>
            <a:r>
              <a:rPr lang="en-US" b="1" baseline="30000" dirty="0"/>
              <a:t>th</a:t>
            </a:r>
            <a:r>
              <a:rPr lang="en-US" b="1" dirty="0"/>
              <a:t> Nov., 2019        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R4-1914120</a:t>
            </a:r>
            <a:br>
              <a:rPr lang="en-US" altLang="ja-JP" b="1" dirty="0" smtClean="0"/>
            </a:br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/>
              <a:t>Background </a:t>
            </a:r>
          </a:p>
        </p:txBody>
      </p:sp>
      <p:sp>
        <p:nvSpPr>
          <p:cNvPr id="6" name="TextBox 2"/>
          <p:cNvSpPr txBox="1"/>
          <p:nvPr/>
        </p:nvSpPr>
        <p:spPr>
          <a:xfrm>
            <a:off x="494081" y="1052736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According to the RAN2 agreement, the 'dormancy' behavior implies that the UE stops monitoring PDCCH but continues other activities such as AGC and RRM measurement, CSI measurements, and beam management.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5765" y="2359388"/>
            <a:ext cx="7869560" cy="1523494"/>
          </a:xfrm>
          <a:prstGeom prst="rect">
            <a:avLst/>
          </a:prstGeom>
          <a:noFill/>
          <a:ln w="12700"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pPr hangingPunct="0">
              <a:spcAft>
                <a:spcPts val="600"/>
              </a:spcAft>
            </a:pPr>
            <a:r>
              <a:rPr lang="en-GB" dirty="0" smtClean="0"/>
              <a:t>Agreement in </a:t>
            </a:r>
            <a:r>
              <a:rPr lang="en-GB" dirty="0"/>
              <a:t>RAN2 </a:t>
            </a:r>
            <a:r>
              <a:rPr lang="en-GB" dirty="0" smtClean="0"/>
              <a:t>#106 meeting:</a:t>
            </a:r>
          </a:p>
          <a:p>
            <a:endParaRPr lang="en-GB" sz="1400" dirty="0"/>
          </a:p>
          <a:p>
            <a:r>
              <a:rPr lang="en-US" sz="1400" dirty="0" smtClean="0"/>
              <a:t>1</a:t>
            </a:r>
            <a:r>
              <a:rPr lang="en-US" sz="1400" dirty="0"/>
              <a:t>    </a:t>
            </a:r>
            <a:r>
              <a:rPr lang="en-US" sz="1400" dirty="0" err="1"/>
              <a:t>SCell</a:t>
            </a:r>
            <a:r>
              <a:rPr lang="en-US" sz="1400" dirty="0"/>
              <a:t> dormant state like LTE </a:t>
            </a:r>
            <a:r>
              <a:rPr lang="en-US" sz="1400" dirty="0" err="1"/>
              <a:t>euCA</a:t>
            </a:r>
            <a:r>
              <a:rPr lang="en-US" sz="1400" dirty="0"/>
              <a:t> will not be introduced in NR. </a:t>
            </a:r>
          </a:p>
          <a:p>
            <a:r>
              <a:rPr lang="en-US" sz="1400" dirty="0"/>
              <a:t>2    ‘dormancy’ </a:t>
            </a:r>
            <a:r>
              <a:rPr lang="en-US" sz="1400" dirty="0" err="1"/>
              <a:t>behaviour</a:t>
            </a:r>
            <a:r>
              <a:rPr lang="en-US" sz="1400" dirty="0"/>
              <a:t> will be studied as a solution for fast return to </a:t>
            </a:r>
            <a:r>
              <a:rPr lang="en-US" sz="1400" dirty="0" err="1"/>
              <a:t>SCell</a:t>
            </a:r>
            <a:r>
              <a:rPr lang="en-US" sz="1400" dirty="0"/>
              <a:t> </a:t>
            </a:r>
            <a:r>
              <a:rPr lang="en-US" sz="1400" dirty="0" err="1"/>
              <a:t>utilisation</a:t>
            </a:r>
            <a:r>
              <a:rPr lang="en-US" sz="1400" dirty="0"/>
              <a:t> for data transfer. The 'dormancy' </a:t>
            </a:r>
            <a:r>
              <a:rPr lang="en-US" sz="1400" dirty="0" err="1"/>
              <a:t>behaviour</a:t>
            </a:r>
            <a:r>
              <a:rPr lang="en-US" sz="1400" dirty="0"/>
              <a:t> implies that the UE stops monitoring PDCCH but continues other activities such as CSI measurements, AGC and beam management. RAN1/4 input required on feasibility and benefit. </a:t>
            </a:r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77072"/>
            <a:ext cx="5256584" cy="2592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9116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/>
              <a:t>Background </a:t>
            </a:r>
          </a:p>
        </p:txBody>
      </p:sp>
      <p:sp>
        <p:nvSpPr>
          <p:cNvPr id="6" name="TextBox 2"/>
          <p:cNvSpPr txBox="1"/>
          <p:nvPr/>
        </p:nvSpPr>
        <p:spPr>
          <a:xfrm>
            <a:off x="494081" y="1052736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RAN4 is </a:t>
            </a:r>
            <a:r>
              <a:rPr lang="en-US" sz="2000" strike="sngStrike" dirty="0" err="1" smtClean="0">
                <a:solidFill>
                  <a:srgbClr val="FF0000"/>
                </a:solidFill>
              </a:rPr>
              <a:t>required</a:t>
            </a:r>
            <a:r>
              <a:rPr lang="en-US" sz="2000" dirty="0" err="1" smtClean="0">
                <a:solidFill>
                  <a:srgbClr val="FF0000"/>
                </a:solidFill>
              </a:rPr>
              <a:t>requested</a:t>
            </a:r>
            <a:r>
              <a:rPr lang="en-US" sz="2000" dirty="0" smtClean="0"/>
              <a:t> </a:t>
            </a:r>
            <a:r>
              <a:rPr lang="en-US" sz="2000" dirty="0"/>
              <a:t>to </a:t>
            </a:r>
            <a:r>
              <a:rPr lang="en-US" sz="2000" dirty="0" smtClean="0"/>
              <a:t>use the BWP framework to evaluate </a:t>
            </a:r>
            <a:r>
              <a:rPr lang="en-US" sz="2000" dirty="0"/>
              <a:t>the switching delay of transitions between ‘dormancy’ and ‘non-dormancy’ </a:t>
            </a:r>
            <a:r>
              <a:rPr lang="en-US" sz="2000" dirty="0" smtClean="0"/>
              <a:t>behaviors 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735765" y="2261233"/>
            <a:ext cx="7869560" cy="1523494"/>
          </a:xfrm>
          <a:prstGeom prst="rect">
            <a:avLst/>
          </a:prstGeom>
          <a:noFill/>
          <a:ln w="12700"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pPr hangingPunct="0">
              <a:spcAft>
                <a:spcPts val="600"/>
              </a:spcAft>
            </a:pPr>
            <a:r>
              <a:rPr lang="en-GB" dirty="0"/>
              <a:t>LS to RAN4 </a:t>
            </a:r>
            <a:r>
              <a:rPr lang="en-GB" dirty="0" smtClean="0"/>
              <a:t>(R1-1909893):</a:t>
            </a:r>
          </a:p>
          <a:p>
            <a:pPr hangingPunct="0">
              <a:spcAft>
                <a:spcPts val="600"/>
              </a:spcAft>
            </a:pPr>
            <a:r>
              <a:rPr lang="en-GB" sz="1400" b="1" dirty="0"/>
              <a:t>ACTION: 	</a:t>
            </a:r>
            <a:r>
              <a:rPr lang="en-GB" sz="1400" dirty="0"/>
              <a:t>RAN1 kindly asks RAN2 to take the above information into account, and RAN4 to kindly provide </a:t>
            </a:r>
            <a:r>
              <a:rPr lang="en-GB" sz="1400" dirty="0" smtClean="0"/>
              <a:t>information </a:t>
            </a:r>
            <a:r>
              <a:rPr lang="en-GB" sz="1400" dirty="0"/>
              <a:t>on whether the existing BWP switch delay requirements are adequate, or whether different delay requirement should be defined for the transition between ‘dormancy’ and ‘non-dormancy’ behaviour in the case BWP framework is used. RAN1 would also like to kindly remind RAN4 to provide response to R1-1905912 sent in RAN1 #96b.  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735765" y="3933056"/>
            <a:ext cx="7869560" cy="2769989"/>
          </a:xfrm>
          <a:prstGeom prst="rect">
            <a:avLst/>
          </a:prstGeom>
          <a:noFill/>
          <a:ln w="12700"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pPr hangingPunct="0">
              <a:spcAft>
                <a:spcPts val="600"/>
              </a:spcAft>
            </a:pPr>
            <a:r>
              <a:rPr lang="en-GB" dirty="0" smtClean="0"/>
              <a:t>Agreements </a:t>
            </a:r>
            <a:r>
              <a:rPr lang="en-GB" dirty="0"/>
              <a:t>in RAN1 #98Bis meeting:</a:t>
            </a:r>
            <a:endParaRPr lang="en-US" dirty="0"/>
          </a:p>
          <a:p>
            <a:pPr marL="342900" marR="0" lvl="0" indent="-342900" hangingPunc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GB" sz="1400" dirty="0"/>
              <a:t>For the L1 based </a:t>
            </a:r>
            <a:r>
              <a:rPr lang="en-GB" sz="1400" dirty="0" err="1"/>
              <a:t>Scell</a:t>
            </a:r>
            <a:r>
              <a:rPr lang="en-GB" sz="1400" dirty="0"/>
              <a:t> dormancy indication sent on primary cell within active time</a:t>
            </a:r>
            <a:endParaRPr lang="en-US" sz="1400" dirty="0"/>
          </a:p>
          <a:p>
            <a:pPr marL="742950" marR="0" lvl="1" indent="-285750" hangingPunct="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GB" sz="1400" dirty="0"/>
              <a:t>UE is configured with at least two BWPs for an </a:t>
            </a:r>
            <a:r>
              <a:rPr lang="en-GB" sz="1400" dirty="0" err="1"/>
              <a:t>Scell</a:t>
            </a:r>
            <a:endParaRPr lang="en-US" sz="1400" dirty="0"/>
          </a:p>
          <a:p>
            <a:pPr marL="1143000" marR="0" lvl="2" indent="-2286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  <a:tabLst>
                <a:tab pos="1143000" algn="l"/>
              </a:tabLst>
            </a:pPr>
            <a:r>
              <a:rPr lang="en-GB" sz="1400" dirty="0"/>
              <a:t>The explicit information field in DCI indicates switching to/from dormant BWP configured for the </a:t>
            </a:r>
            <a:r>
              <a:rPr lang="en-GB" sz="1400" dirty="0" err="1"/>
              <a:t>Scell</a:t>
            </a:r>
            <a:endParaRPr lang="en-US" sz="1400" dirty="0"/>
          </a:p>
          <a:p>
            <a:pPr marL="1600200" marR="0" lvl="3" indent="-228600" hangingPunc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600200" algn="l"/>
              </a:tabLst>
            </a:pPr>
            <a:r>
              <a:rPr lang="en-GB" sz="1400" dirty="0"/>
              <a:t>FFS definition of dormant BWP</a:t>
            </a:r>
            <a:endParaRPr lang="en-US" sz="1400" dirty="0"/>
          </a:p>
          <a:p>
            <a:pPr marL="1600200" marR="0" lvl="3" indent="-228600" hangingPunc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600200" algn="l"/>
              </a:tabLst>
            </a:pPr>
            <a:r>
              <a:rPr lang="en-GB" sz="1400" dirty="0"/>
              <a:t>FFS whether or not to the same BWP switching delay to the non-dormant to dormant transition delay</a:t>
            </a:r>
            <a:endParaRPr lang="en-US" sz="1400" dirty="0"/>
          </a:p>
          <a:p>
            <a:pPr marL="742950" marR="0" lvl="1" indent="-285750" hangingPunct="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685800" algn="l"/>
              </a:tabLst>
            </a:pPr>
            <a:r>
              <a:rPr lang="en-GB" sz="1400" dirty="0"/>
              <a:t>Note: Rel15 </a:t>
            </a:r>
            <a:r>
              <a:rPr lang="en-GB" sz="1400" dirty="0" err="1"/>
              <a:t>behavior</a:t>
            </a:r>
            <a:r>
              <a:rPr lang="en-GB" sz="1400" dirty="0"/>
              <a:t> for case when 1BWP is configured for the </a:t>
            </a:r>
            <a:r>
              <a:rPr lang="en-GB" sz="1400" dirty="0" err="1"/>
              <a:t>Scell</a:t>
            </a:r>
            <a:r>
              <a:rPr lang="en-GB" sz="1400" dirty="0"/>
              <a:t> (i.e., no dormancy indication for that </a:t>
            </a:r>
            <a:r>
              <a:rPr lang="en-GB" sz="1400" dirty="0" err="1"/>
              <a:t>Scell</a:t>
            </a:r>
            <a:r>
              <a:rPr lang="en-GB" sz="1400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206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/>
              <a:t>Background </a:t>
            </a:r>
          </a:p>
        </p:txBody>
      </p:sp>
      <p:sp>
        <p:nvSpPr>
          <p:cNvPr id="6" name="TextBox 2"/>
          <p:cNvSpPr txBox="1"/>
          <p:nvPr/>
        </p:nvSpPr>
        <p:spPr>
          <a:xfrm>
            <a:off x="494081" y="105273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RAN4’s reply in #92Bis meeting 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755576" y="1700808"/>
            <a:ext cx="7869560" cy="1523494"/>
          </a:xfrm>
          <a:prstGeom prst="rect">
            <a:avLst/>
          </a:prstGeom>
          <a:noFill/>
          <a:ln w="12700"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pPr hangingPunct="0">
              <a:spcAft>
                <a:spcPts val="600"/>
              </a:spcAft>
            </a:pPr>
            <a:r>
              <a:rPr lang="en-GB" dirty="0"/>
              <a:t>LS to RAN1 </a:t>
            </a:r>
            <a:r>
              <a:rPr lang="en-GB" dirty="0" smtClean="0"/>
              <a:t>R4-1912830</a:t>
            </a:r>
            <a:r>
              <a:rPr lang="en-GB" dirty="0"/>
              <a:t>:</a:t>
            </a:r>
            <a:endParaRPr lang="en-GB" dirty="0" smtClean="0"/>
          </a:p>
          <a:p>
            <a:r>
              <a:rPr lang="en-GB" sz="1400" dirty="0"/>
              <a:t>RAN4 only discussed change in PDCCH monitoring and CSI-RS reporting configuration when changing from dormancy behaviour to non-dormancy </a:t>
            </a:r>
            <a:r>
              <a:rPr lang="en-GB" sz="1400" dirty="0" smtClean="0"/>
              <a:t>behaviour.</a:t>
            </a:r>
            <a:endParaRPr lang="en-US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RAN4 </a:t>
            </a:r>
            <a:r>
              <a:rPr lang="en-GB" sz="1400" dirty="0"/>
              <a:t>is still discussing if the existing latencies defined for DCI-based BWP switching are adequate for transition between ‘dormancy’ and ‘non-dormancy’ </a:t>
            </a:r>
            <a:r>
              <a:rPr lang="en-GB" sz="1400" dirty="0" smtClean="0"/>
              <a:t>behaviour.</a:t>
            </a:r>
            <a:endParaRPr lang="en-US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The </a:t>
            </a:r>
            <a:r>
              <a:rPr lang="en-GB" sz="1400" dirty="0"/>
              <a:t>interruption time has not been discussed.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139715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Wayforward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RAN4 to discuss how to handle the </a:t>
            </a:r>
            <a:r>
              <a:rPr lang="en-US" sz="2400" dirty="0" smtClean="0"/>
              <a:t>delay and interruption requirements for </a:t>
            </a:r>
            <a:r>
              <a:rPr lang="en-US" sz="2400" dirty="0"/>
              <a:t>transitions between ‘dormancy’ and ‘non-dormancy’ </a:t>
            </a:r>
            <a:r>
              <a:rPr lang="en-US" sz="2400" dirty="0" smtClean="0"/>
              <a:t>behaviors </a:t>
            </a:r>
            <a:r>
              <a:rPr lang="en-US" sz="2400" dirty="0"/>
              <a:t>in different </a:t>
            </a:r>
            <a:r>
              <a:rPr lang="en-US" sz="2400" dirty="0" smtClean="0"/>
              <a:t>scenarios</a:t>
            </a:r>
          </a:p>
          <a:p>
            <a:pPr lvl="1"/>
            <a:r>
              <a:rPr lang="en-US" sz="1800" dirty="0"/>
              <a:t>Whether </a:t>
            </a:r>
            <a:r>
              <a:rPr lang="en-US" sz="1800" dirty="0" smtClean="0"/>
              <a:t>to differentiate UE in “light </a:t>
            </a:r>
            <a:r>
              <a:rPr lang="en-US" sz="1800" dirty="0"/>
              <a:t>sleep mode” </a:t>
            </a:r>
            <a:r>
              <a:rPr lang="en-US" sz="1800" dirty="0" smtClean="0"/>
              <a:t>and “deep </a:t>
            </a:r>
            <a:r>
              <a:rPr lang="en-US" sz="1800" dirty="0"/>
              <a:t>sleep mode” </a:t>
            </a:r>
            <a:r>
              <a:rPr lang="en-US" sz="1800" dirty="0" smtClean="0"/>
              <a:t>during dormancy based on following factors </a:t>
            </a:r>
          </a:p>
          <a:p>
            <a:pPr lvl="2"/>
            <a:r>
              <a:rPr lang="en-US" sz="1400" dirty="0" smtClean="0"/>
              <a:t>Configured </a:t>
            </a:r>
            <a:r>
              <a:rPr lang="en-US" sz="1400" dirty="0"/>
              <a:t>CSI-RS </a:t>
            </a:r>
            <a:r>
              <a:rPr lang="en-US" sz="1400" dirty="0" smtClean="0"/>
              <a:t>periodicity</a:t>
            </a:r>
          </a:p>
          <a:p>
            <a:pPr lvl="2"/>
            <a:r>
              <a:rPr lang="en-US" sz="1400" dirty="0" smtClean="0"/>
              <a:t>Other impact factors are not precluded </a:t>
            </a:r>
            <a:endParaRPr lang="en-US" sz="1400" dirty="0"/>
          </a:p>
          <a:p>
            <a:pPr lvl="1"/>
            <a:endParaRPr lang="en-US" sz="1800" dirty="0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1079612" y="3970251"/>
            <a:ext cx="6984776" cy="239660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00741" y="6085088"/>
            <a:ext cx="3342518" cy="3228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Figure </a:t>
            </a:r>
            <a:r>
              <a:rPr lang="en-US" sz="1400" b="1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1: </a:t>
            </a:r>
            <a:r>
              <a:rPr lang="en-US" sz="1400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Options for power saving mode.</a:t>
            </a:r>
            <a:endParaRPr lang="en-US" sz="1400" b="1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537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Wayforward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</a:t>
            </a:r>
            <a:r>
              <a:rPr lang="en-US" sz="2400" dirty="0" smtClean="0"/>
              <a:t>delay </a:t>
            </a:r>
            <a:r>
              <a:rPr lang="en-US" sz="2400" dirty="0"/>
              <a:t>and interruption requirements </a:t>
            </a:r>
            <a:r>
              <a:rPr lang="en-US" sz="2400" dirty="0" smtClean="0"/>
              <a:t>as well as the corresponding UE </a:t>
            </a:r>
            <a:r>
              <a:rPr lang="en-US" sz="2400" dirty="0"/>
              <a:t>capabilities of BWP framework related features, i.e., BWP switching, MIMO layer adaptation, and dormancy </a:t>
            </a:r>
            <a:r>
              <a:rPr lang="en-US" sz="2400" dirty="0" smtClean="0"/>
              <a:t>behavior, </a:t>
            </a:r>
            <a:r>
              <a:rPr lang="en-US" sz="2400" dirty="0"/>
              <a:t>should be discussed as a </a:t>
            </a:r>
            <a:r>
              <a:rPr lang="en-US" sz="2400" dirty="0" smtClean="0"/>
              <a:t>package</a:t>
            </a:r>
          </a:p>
          <a:p>
            <a:pPr lvl="1"/>
            <a:r>
              <a:rPr lang="en-US" sz="2000" dirty="0" smtClean="0"/>
              <a:t>Whether same UE requirements can be applied when </a:t>
            </a:r>
          </a:p>
          <a:p>
            <a:pPr lvl="2"/>
            <a:r>
              <a:rPr lang="en-US" sz="1600" dirty="0" smtClean="0"/>
              <a:t>BWP, MIMO layer and </a:t>
            </a:r>
            <a:r>
              <a:rPr lang="en-US" sz="1600" dirty="0" err="1" smtClean="0"/>
              <a:t>SCell</a:t>
            </a:r>
            <a:r>
              <a:rPr lang="en-US" sz="1600" dirty="0" smtClean="0"/>
              <a:t> dormancy are changed individually in different time</a:t>
            </a:r>
            <a:endParaRPr lang="en-US" sz="1600" dirty="0"/>
          </a:p>
          <a:p>
            <a:pPr lvl="2"/>
            <a:r>
              <a:rPr lang="en-US" sz="1600" dirty="0" smtClean="0"/>
              <a:t>BWP, MIMO layer and </a:t>
            </a:r>
            <a:r>
              <a:rPr lang="en-US" sz="1600" dirty="0" err="1" smtClean="0"/>
              <a:t>SCell</a:t>
            </a:r>
            <a:r>
              <a:rPr lang="en-US" sz="1600" dirty="0" smtClean="0"/>
              <a:t> dormancy are changed in the same time</a:t>
            </a:r>
            <a:endParaRPr lang="en-US" sz="16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230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6942121D0D154CBD2D3F76445276D6" ma:contentTypeVersion="1" ma:contentTypeDescription="Create a new document." ma:contentTypeScope="" ma:versionID="b8d807968eb3d3a9868a8d83d069797b">
  <xsd:schema xmlns:xsd="http://www.w3.org/2001/XMLSchema" xmlns:xs="http://www.w3.org/2001/XMLSchema" xmlns:p="http://schemas.microsoft.com/office/2006/metadata/properties" xmlns:ns2="81c2d00d-6e98-4ecf-9fde-812538fb8530" xmlns:ns3="9238aee7-caa6-41e3-83d0-457e088803cc" xmlns:ns4="http://schemas.microsoft.com/sharepoint/v4" targetNamespace="http://schemas.microsoft.com/office/2006/metadata/properties" ma:root="true" ma:fieldsID="408fc3d172937589e39476a466dd6d59" ns2:_="" ns3:_="" ns4:_="">
    <xsd:import namespace="81c2d00d-6e98-4ecf-9fde-812538fb8530"/>
    <xsd:import namespace="9238aee7-caa6-41e3-83d0-457e088803c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c0056b5a17ee4177952a0243d3705a30" minOccurs="0"/>
                <xsd:element ref="ns3:TaxCatchAll" minOccurs="0"/>
                <xsd:element ref="ns2:n5b632f732064b10a63a3a187e825ac6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c2d00d-6e98-4ecf-9fde-812538fb8530" elementFormDefault="qualified">
    <xsd:import namespace="http://schemas.microsoft.com/office/2006/documentManagement/types"/>
    <xsd:import namespace="http://schemas.microsoft.com/office/infopath/2007/PartnerControls"/>
    <xsd:element name="c0056b5a17ee4177952a0243d3705a30" ma:index="9" nillable="true" ma:taxonomy="true" ma:internalName="c0056b5a17ee4177952a0243d3705a30" ma:taxonomyFieldName="Document_x0020_Type" ma:displayName="Document Type" ma:default="" ma:fieldId="{c0056b5a-17ee-4177-952a-0243d3705a30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n5b632f732064b10a63a3a187e825ac6" ma:index="12" nillable="true" ma:taxonomy="true" ma:internalName="n5b632f732064b10a63a3a187e825ac6" ma:taxonomyFieldName="Technical_x0020_Type" ma:displayName="Technical Type" ma:default="" ma:fieldId="{75b632f7-3206-4b10-a63a-3a187e825ac6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3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TaxCatchAll xmlns="9238aee7-caa6-41e3-83d0-457e088803cc"/>
    <n5b632f732064b10a63a3a187e825ac6 xmlns="81c2d00d-6e98-4ecf-9fde-812538fb8530">
      <Terms xmlns="http://schemas.microsoft.com/office/infopath/2007/PartnerControls"/>
    </n5b632f732064b10a63a3a187e825ac6>
    <c0056b5a17ee4177952a0243d3705a30 xmlns="81c2d00d-6e98-4ecf-9fde-812538fb8530">
      <Terms xmlns="http://schemas.microsoft.com/office/infopath/2007/PartnerControls"/>
    </c0056b5a17ee4177952a0243d3705a30>
  </documentManagement>
</p:properties>
</file>

<file path=customXml/itemProps1.xml><?xml version="1.0" encoding="utf-8"?>
<ds:datastoreItem xmlns:ds="http://schemas.openxmlformats.org/officeDocument/2006/customXml" ds:itemID="{FD506F1D-3485-42F1-B20D-225D17A3902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5AF7ED7-EFED-4C1C-8D14-01CBB967DA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c2d00d-6e98-4ecf-9fde-812538fb8530"/>
    <ds:schemaRef ds:uri="9238aee7-caa6-41e3-83d0-457e088803cc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BE7B8BC-82FC-4E05-8614-02C122873825}">
  <ds:schemaRefs>
    <ds:schemaRef ds:uri="9238aee7-caa6-41e3-83d0-457e088803c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dcmitype/"/>
    <ds:schemaRef ds:uri="http://purl.org/dc/terms/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schemas.microsoft.com/sharepoint/v4"/>
    <ds:schemaRef ds:uri="81c2d00d-6e98-4ecf-9fde-812538fb853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18091</TotalTime>
  <Words>389</Words>
  <Application>Microsoft Office PowerPoint</Application>
  <PresentationFormat>On-screen Show (4:3)</PresentationFormat>
  <Paragraphs>42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MS PGothic</vt:lpstr>
      <vt:lpstr>SimSun</vt:lpstr>
      <vt:lpstr>Arial</vt:lpstr>
      <vt:lpstr>Calibri</vt:lpstr>
      <vt:lpstr>Courier New</vt:lpstr>
      <vt:lpstr>Times New Roman</vt:lpstr>
      <vt:lpstr>Wingdings</vt:lpstr>
      <vt:lpstr>Office テーマ</vt:lpstr>
      <vt:lpstr>Wayforward on dormancy behaviour</vt:lpstr>
      <vt:lpstr>Background </vt:lpstr>
      <vt:lpstr>Background </vt:lpstr>
      <vt:lpstr>Background </vt:lpstr>
      <vt:lpstr>Wayforward</vt:lpstr>
      <vt:lpstr>Wayforward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Althea Huang (黃汀華)</cp:lastModifiedBy>
  <cp:revision>439</cp:revision>
  <dcterms:created xsi:type="dcterms:W3CDTF">2017-01-18T16:32:26Z</dcterms:created>
  <dcterms:modified xsi:type="dcterms:W3CDTF">2019-11-08T15:27:44Z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09cd94dd-fecd-4d8a-8739-e3a75d525d1a</vt:lpwstr>
  </property>
  <property fmtid="{D5CDD505-2E9C-101B-9397-08002B2CF9AE}" pid="4" name="CTP_TimeStamp">
    <vt:lpwstr>2018-03-02 12:35:13Z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NSCPROP_SA">
    <vt:lpwstr>C:\Users\Administrator\AppData\Local\Microsoft\Windows\Temporary Internet Files\Content.Outlook\B6K6BQ5R\draft R4-1801829 Wayforward on UE measurement gap for NR v9 - clean.pptx</vt:lpwstr>
  </property>
  <property fmtid="{D5CDD505-2E9C-101B-9397-08002B2CF9AE}" pid="9" name="CTPClassification">
    <vt:lpwstr>CTP_NT</vt:lpwstr>
  </property>
  <property fmtid="{D5CDD505-2E9C-101B-9397-08002B2CF9AE}" pid="10" name="ContentTypeId">
    <vt:lpwstr>0x010100186942121D0D154CBD2D3F76445276D6</vt:lpwstr>
  </property>
</Properties>
</file>