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4" r:id="rId3"/>
    <p:sldId id="265" r:id="rId4"/>
    <p:sldId id="266" r:id="rId5"/>
    <p:sldId id="268" r:id="rId6"/>
    <p:sldId id="267"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02"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2019-11-08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99033"/>
            <a:ext cx="8640960" cy="923330"/>
          </a:xfrm>
          <a:prstGeom prst="rect">
            <a:avLst/>
          </a:prstGeom>
        </p:spPr>
        <p:txBody>
          <a:bodyPr wrap="square">
            <a:spAutoFit/>
          </a:bodyPr>
          <a:lstStyle/>
          <a:p>
            <a:pPr hangingPunct="0"/>
            <a:r>
              <a:rPr lang="en-GB" altLang="zh-CN" b="1" dirty="0" smtClean="0"/>
              <a:t>3GPP TSG-RAN WG4 Meeting  #</a:t>
            </a:r>
            <a:r>
              <a:rPr lang="en-US" altLang="zh-CN" b="1" dirty="0" smtClean="0"/>
              <a:t>93</a:t>
            </a:r>
            <a:r>
              <a:rPr lang="en-GB" altLang="zh-CN" b="1" dirty="0" smtClean="0"/>
              <a:t>	                                                      </a:t>
            </a:r>
            <a:r>
              <a:rPr lang="en-GB" altLang="zh-CN" b="1" dirty="0" smtClean="0"/>
              <a:t>R4-1913871</a:t>
            </a:r>
            <a:endParaRPr lang="en-US" altLang="zh-CN" b="1" dirty="0" smtClean="0"/>
          </a:p>
          <a:p>
            <a:r>
              <a:rPr lang="en-US" altLang="zh-CN" b="1" dirty="0"/>
              <a:t>Reno, USA, 18</a:t>
            </a:r>
            <a:r>
              <a:rPr lang="en-US" altLang="zh-CN" b="1" baseline="30000" dirty="0"/>
              <a:t>th</a:t>
            </a:r>
            <a:r>
              <a:rPr lang="en-US" altLang="zh-CN" b="1" dirty="0"/>
              <a:t> – 22</a:t>
            </a:r>
            <a:r>
              <a:rPr lang="en-US" altLang="zh-CN" b="1" baseline="30000" dirty="0"/>
              <a:t>nd</a:t>
            </a:r>
            <a:r>
              <a:rPr lang="en-US" altLang="zh-CN" b="1" dirty="0"/>
              <a:t> Nov, 2019</a:t>
            </a:r>
            <a:endParaRPr lang="zh-CN" altLang="zh-CN" dirty="0"/>
          </a:p>
          <a:p>
            <a:pPr hangingPunct="0"/>
            <a:r>
              <a:rPr lang="en-GB" altLang="zh-CN" b="1" dirty="0" smtClean="0"/>
              <a:t>Agenda </a:t>
            </a:r>
            <a:r>
              <a:rPr lang="en-GB" altLang="zh-CN" b="1" dirty="0" smtClean="0"/>
              <a:t>Item: </a:t>
            </a:r>
            <a:r>
              <a:rPr lang="en-GB" altLang="zh-CN" b="1" dirty="0" smtClean="0"/>
              <a:t>9.17.1</a:t>
            </a:r>
            <a:endParaRPr lang="en-US" altLang="zh-CN" b="1" dirty="0"/>
          </a:p>
        </p:txBody>
      </p:sp>
      <p:sp>
        <p:nvSpPr>
          <p:cNvPr id="5" name="Title 1"/>
          <p:cNvSpPr txBox="1">
            <a:spLocks/>
          </p:cNvSpPr>
          <p:nvPr/>
        </p:nvSpPr>
        <p:spPr>
          <a:xfrm>
            <a:off x="755576" y="1640986"/>
            <a:ext cx="7056784" cy="273994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0" i="0" u="none" strike="noStrike" kern="1200" cap="none" spc="0" normalizeH="0" baseline="0" noProof="0" dirty="0" smtClean="0">
                <a:ln>
                  <a:noFill/>
                </a:ln>
                <a:solidFill>
                  <a:schemeClr val="tx1"/>
                </a:solidFill>
                <a:effectLst/>
                <a:uLnTx/>
                <a:uFillTx/>
                <a:latin typeface="+mj-lt"/>
                <a:ea typeface="+mj-ea"/>
                <a:cs typeface="+mj-cs"/>
              </a:rPr>
              <a:t>WF </a:t>
            </a:r>
            <a:r>
              <a:rPr kumimoji="0" lang="en-US" altLang="zh-CN" sz="4800" b="0" i="0" u="none" strike="noStrike" kern="1200" cap="none" spc="0" normalizeH="0" baseline="0" noProof="0" dirty="0" smtClean="0">
                <a:ln>
                  <a:noFill/>
                </a:ln>
                <a:solidFill>
                  <a:schemeClr val="tx1"/>
                </a:solidFill>
                <a:effectLst/>
                <a:uLnTx/>
                <a:uFillTx/>
                <a:latin typeface="+mj-lt"/>
                <a:ea typeface="+mj-ea"/>
                <a:cs typeface="+mj-cs"/>
              </a:rPr>
              <a:t>on RRM </a:t>
            </a:r>
            <a:r>
              <a:rPr lang="en-US" altLang="zh-CN" sz="4800" noProof="0" dirty="0" smtClean="0">
                <a:latin typeface="+mj-lt"/>
                <a:ea typeface="+mj-ea"/>
                <a:cs typeface="+mj-cs"/>
              </a:rPr>
              <a:t>for NR HST</a:t>
            </a:r>
            <a:endParaRPr kumimoji="0" lang="en-US" sz="4800" b="0" i="0" u="none" strike="noStrike" kern="1200" cap="none" spc="0" normalizeH="0" baseline="0" noProof="0" dirty="0">
              <a:ln>
                <a:noFill/>
              </a:ln>
              <a:effectLst/>
              <a:uLnTx/>
              <a:uFillTx/>
              <a:latin typeface="+mj-lt"/>
              <a:ea typeface="+mj-ea"/>
              <a:cs typeface="+mj-cs"/>
            </a:endParaRPr>
          </a:p>
        </p:txBody>
      </p:sp>
      <p:sp>
        <p:nvSpPr>
          <p:cNvPr id="6" name="Subtitle 2"/>
          <p:cNvSpPr txBox="1">
            <a:spLocks/>
          </p:cNvSpPr>
          <p:nvPr/>
        </p:nvSpPr>
        <p:spPr>
          <a:xfrm>
            <a:off x="3635896" y="4437112"/>
            <a:ext cx="3126567" cy="958755"/>
          </a:xfrm>
          <a:prstGeom prst="rect">
            <a:avLst/>
          </a:prstGeom>
        </p:spPr>
        <p:txBody>
          <a:bodyPr vert="horz" lIns="91440" tIns="45720" rIns="91440" bIns="45720" rtlCol="0">
            <a:normAutofit/>
          </a:bodyPr>
          <a:lstStyle/>
          <a:p>
            <a:pPr marL="342900" lvl="0" indent="-342900">
              <a:spcBef>
                <a:spcPct val="20000"/>
              </a:spcBef>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CMCC</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Agreements </a:t>
            </a:r>
            <a:endParaRPr lang="zh-CN" altLang="en-US" dirty="0"/>
          </a:p>
        </p:txBody>
      </p:sp>
      <p:sp>
        <p:nvSpPr>
          <p:cNvPr id="3" name="内容占位符 2"/>
          <p:cNvSpPr>
            <a:spLocks noGrp="1"/>
          </p:cNvSpPr>
          <p:nvPr>
            <p:ph idx="1"/>
          </p:nvPr>
        </p:nvSpPr>
        <p:spPr>
          <a:xfrm>
            <a:off x="539552" y="1484784"/>
            <a:ext cx="8229600" cy="1368152"/>
          </a:xfrm>
        </p:spPr>
        <p:txBody>
          <a:bodyPr>
            <a:noAutofit/>
          </a:bodyPr>
          <a:lstStyle/>
          <a:p>
            <a:r>
              <a:rPr lang="en-US" altLang="zh-CN" sz="2800" dirty="0" smtClean="0"/>
              <a:t>Cell </a:t>
            </a:r>
            <a:r>
              <a:rPr lang="en-US" altLang="zh-CN" sz="2800" dirty="0" smtClean="0"/>
              <a:t>re-selection</a:t>
            </a:r>
            <a:endParaRPr lang="en-GB" altLang="zh-CN" dirty="0" smtClean="0"/>
          </a:p>
          <a:p>
            <a:pPr marL="742950" lvl="2" indent="-342900">
              <a:buFont typeface="Wingdings" panose="05000000000000000000" pitchFamily="2" charset="2"/>
              <a:buChar char="ü"/>
            </a:pPr>
            <a:r>
              <a:rPr lang="en-GB" altLang="zh-CN" dirty="0" smtClean="0"/>
              <a:t>the </a:t>
            </a:r>
            <a:r>
              <a:rPr lang="en-GB" altLang="zh-CN" dirty="0"/>
              <a:t>intra-frequency cell reselection requirements of NR high speed scenario are proposed to be as </a:t>
            </a:r>
            <a:r>
              <a:rPr lang="en-GB" altLang="zh-CN" dirty="0" smtClean="0"/>
              <a:t>following:</a:t>
            </a:r>
          </a:p>
          <a:p>
            <a:pPr marL="400050" lvl="2" indent="0">
              <a:buNone/>
            </a:pPr>
            <a:endParaRPr lang="en-US" altLang="zh-CN" dirty="0"/>
          </a:p>
          <a:p>
            <a:pPr marL="742950" lvl="2" indent="-342900">
              <a:buFont typeface="Wingdings" panose="05000000000000000000" pitchFamily="2" charset="2"/>
              <a:buChar char="ü"/>
            </a:pPr>
            <a:endParaRPr lang="en-US" altLang="zh-CN" sz="2800" dirty="0" smtClean="0"/>
          </a:p>
          <a:p>
            <a:pPr marL="342900" lvl="1" indent="-342900">
              <a:buFont typeface="Arial" pitchFamily="34" charset="0"/>
              <a:buChar char="•"/>
            </a:pPr>
            <a:endParaRPr lang="en-US" altLang="zh-CN" sz="1800" dirty="0" smtClean="0"/>
          </a:p>
        </p:txBody>
      </p:sp>
      <p:graphicFrame>
        <p:nvGraphicFramePr>
          <p:cNvPr id="5" name="表格 4"/>
          <p:cNvGraphicFramePr>
            <a:graphicFrameLocks noGrp="1"/>
          </p:cNvGraphicFramePr>
          <p:nvPr>
            <p:extLst>
              <p:ext uri="{D42A27DB-BD31-4B8C-83A1-F6EECF244321}">
                <p14:modId xmlns:p14="http://schemas.microsoft.com/office/powerpoint/2010/main" val="978318348"/>
              </p:ext>
            </p:extLst>
          </p:nvPr>
        </p:nvGraphicFramePr>
        <p:xfrm>
          <a:off x="1403647" y="3322161"/>
          <a:ext cx="7200801" cy="2438400"/>
        </p:xfrm>
        <a:graphic>
          <a:graphicData uri="http://schemas.openxmlformats.org/drawingml/2006/table">
            <a:tbl>
              <a:tblPr firstRow="1" firstCol="1" bandRow="1">
                <a:tableStyleId>{5940675A-B579-460E-94D1-54222C63F5DA}</a:tableStyleId>
              </a:tblPr>
              <a:tblGrid>
                <a:gridCol w="1824683"/>
                <a:gridCol w="1676346"/>
                <a:gridCol w="1722432"/>
                <a:gridCol w="1977340"/>
              </a:tblGrid>
              <a:tr h="0">
                <a:tc>
                  <a:txBody>
                    <a:bodyPr/>
                    <a:lstStyle/>
                    <a:p>
                      <a:pPr algn="ctr">
                        <a:spcAft>
                          <a:spcPts val="0"/>
                        </a:spcAft>
                      </a:pPr>
                      <a:r>
                        <a:rPr lang="en-GB" sz="1600" kern="0" dirty="0">
                          <a:effectLst/>
                          <a:latin typeface="+mn-lt"/>
                          <a:cs typeface="Times New Roman" panose="02020603050405020304" pitchFamily="18" charset="0"/>
                        </a:rPr>
                        <a:t>DRX cycle length [s]</a:t>
                      </a:r>
                      <a:endParaRPr lang="zh-CN" sz="1600" kern="100" dirty="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T</a:t>
                      </a:r>
                      <a:r>
                        <a:rPr lang="en-GB" sz="1600" kern="0" baseline="-25000">
                          <a:effectLst/>
                          <a:latin typeface="+mn-lt"/>
                          <a:cs typeface="Times New Roman" panose="02020603050405020304" pitchFamily="18" charset="0"/>
                        </a:rPr>
                        <a:t>detect,NR_Intra</a:t>
                      </a:r>
                      <a:r>
                        <a:rPr lang="en-GB" sz="1600" kern="0">
                          <a:effectLst/>
                          <a:latin typeface="+mn-lt"/>
                          <a:cs typeface="Times New Roman" panose="02020603050405020304" pitchFamily="18" charset="0"/>
                        </a:rPr>
                        <a:t> [s] (number of DRX cycles)</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T</a:t>
                      </a:r>
                      <a:r>
                        <a:rPr lang="en-GB" sz="1600" kern="0" baseline="-25000">
                          <a:effectLst/>
                          <a:latin typeface="+mn-lt"/>
                          <a:cs typeface="Times New Roman" panose="02020603050405020304" pitchFamily="18" charset="0"/>
                        </a:rPr>
                        <a:t>measure,NR_Intra</a:t>
                      </a:r>
                      <a:r>
                        <a:rPr lang="en-GB" sz="1600" kern="0">
                          <a:effectLst/>
                          <a:latin typeface="+mn-lt"/>
                          <a:cs typeface="Times New Roman" panose="02020603050405020304" pitchFamily="18" charset="0"/>
                        </a:rPr>
                        <a:t> [s] (number of DRX cycles)</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T</a:t>
                      </a:r>
                      <a:r>
                        <a:rPr lang="en-GB" sz="1600" kern="0" baseline="-25000">
                          <a:effectLst/>
                          <a:latin typeface="+mn-lt"/>
                          <a:cs typeface="Times New Roman" panose="02020603050405020304" pitchFamily="18" charset="0"/>
                        </a:rPr>
                        <a:t>evaluate,NR_Intra</a:t>
                      </a:r>
                      <a:endParaRPr lang="zh-CN" sz="1600" kern="100">
                        <a:effectLst/>
                        <a:latin typeface="+mn-lt"/>
                        <a:cs typeface="Times New Roman" panose="02020603050405020304" pitchFamily="18" charset="0"/>
                      </a:endParaRPr>
                    </a:p>
                    <a:p>
                      <a:pPr algn="ctr">
                        <a:spcAft>
                          <a:spcPts val="0"/>
                        </a:spcAft>
                      </a:pPr>
                      <a:r>
                        <a:rPr lang="en-GB" sz="1600" kern="0">
                          <a:effectLst/>
                          <a:latin typeface="+mn-lt"/>
                          <a:cs typeface="Times New Roman" panose="02020603050405020304" pitchFamily="18" charset="0"/>
                        </a:rPr>
                        <a:t>[s] (number of DRX cycles)</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a:spcAft>
                          <a:spcPts val="0"/>
                        </a:spcAft>
                      </a:pPr>
                      <a:r>
                        <a:rPr lang="en-GB" sz="1600" kern="0">
                          <a:effectLst/>
                          <a:latin typeface="+mn-lt"/>
                          <a:cs typeface="Times New Roman" panose="02020603050405020304" pitchFamily="18" charset="0"/>
                        </a:rPr>
                        <a:t>0.32</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2.56 x M2 (8 x M2)</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0.32 x M2 (1 x M2)</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0.96 x M2 (3x M2)</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a:spcAft>
                          <a:spcPts val="0"/>
                        </a:spcAft>
                      </a:pPr>
                      <a:r>
                        <a:rPr lang="en-GB" sz="1600" kern="0">
                          <a:effectLst/>
                          <a:latin typeface="+mn-lt"/>
                          <a:cs typeface="Times New Roman" panose="02020603050405020304" pitchFamily="18" charset="0"/>
                        </a:rPr>
                        <a:t>0.64</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5.12 (8)</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0.64 (1)</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1.92 (3)</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a:spcAft>
                          <a:spcPts val="0"/>
                        </a:spcAft>
                      </a:pPr>
                      <a:r>
                        <a:rPr lang="en-GB" sz="1600" kern="0" dirty="0">
                          <a:effectLst/>
                          <a:latin typeface="+mn-lt"/>
                          <a:cs typeface="Times New Roman" panose="02020603050405020304" pitchFamily="18" charset="0"/>
                        </a:rPr>
                        <a:t>1.28</a:t>
                      </a:r>
                      <a:endParaRPr lang="zh-CN" sz="1600" kern="100" dirty="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8.96 (7)</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1.28 (1)</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3.84 (3)</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a:spcAft>
                          <a:spcPts val="0"/>
                        </a:spcAft>
                      </a:pPr>
                      <a:r>
                        <a:rPr lang="en-GB" sz="1600" kern="0">
                          <a:effectLst/>
                          <a:latin typeface="+mn-lt"/>
                          <a:cs typeface="Times New Roman" panose="02020603050405020304" pitchFamily="18" charset="0"/>
                        </a:rPr>
                        <a:t>2.56</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58.88 (23)</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2.56 (1)</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kern="0">
                          <a:effectLst/>
                          <a:latin typeface="+mn-lt"/>
                          <a:cs typeface="Times New Roman" panose="02020603050405020304" pitchFamily="18" charset="0"/>
                        </a:rPr>
                        <a:t>7.68 (3)</a:t>
                      </a:r>
                      <a:endParaRPr lang="zh-CN" sz="1600" kern="100">
                        <a:effectLst/>
                        <a:latin typeface="+mn-lt"/>
                        <a:ea typeface="宋体" panose="02010600030101010101" pitchFamily="2" charset="-122"/>
                        <a:cs typeface="Times New Roman" panose="02020603050405020304" pitchFamily="18" charset="0"/>
                      </a:endParaRPr>
                    </a:p>
                  </a:txBody>
                  <a:tcPr marL="68580" marR="68580" marT="0" marB="0"/>
                </a:tc>
              </a:tr>
              <a:tr h="0">
                <a:tc gridSpan="4">
                  <a:txBody>
                    <a:bodyPr/>
                    <a:lstStyle/>
                    <a:p>
                      <a:pPr algn="ctr">
                        <a:spcAft>
                          <a:spcPts val="0"/>
                        </a:spcAft>
                      </a:pPr>
                      <a:r>
                        <a:rPr lang="en-GB" sz="1600" kern="0" dirty="0">
                          <a:effectLst/>
                          <a:latin typeface="+mn-lt"/>
                          <a:cs typeface="Times New Roman" panose="02020603050405020304" pitchFamily="18" charset="0"/>
                        </a:rPr>
                        <a:t>Note: M2 = 1.5 if SMTC periodicity of measured intra-frequency cell &gt; 20 </a:t>
                      </a:r>
                      <a:r>
                        <a:rPr lang="en-GB" sz="1600" kern="0" dirty="0" err="1">
                          <a:effectLst/>
                          <a:latin typeface="+mn-lt"/>
                          <a:cs typeface="Times New Roman" panose="02020603050405020304" pitchFamily="18" charset="0"/>
                        </a:rPr>
                        <a:t>ms</a:t>
                      </a:r>
                      <a:r>
                        <a:rPr lang="en-GB" sz="1600" kern="0" dirty="0">
                          <a:effectLst/>
                          <a:latin typeface="+mn-lt"/>
                          <a:cs typeface="Times New Roman" panose="02020603050405020304" pitchFamily="18" charset="0"/>
                        </a:rPr>
                        <a:t>; otherwise M2=1.</a:t>
                      </a:r>
                      <a:endParaRPr lang="zh-CN" sz="1600" kern="100" dirty="0">
                        <a:effectLst/>
                        <a:latin typeface="+mn-lt"/>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2787063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Agreements </a:t>
            </a:r>
            <a:endParaRPr lang="zh-CN" altLang="en-US" dirty="0"/>
          </a:p>
        </p:txBody>
      </p:sp>
      <p:sp>
        <p:nvSpPr>
          <p:cNvPr id="3" name="内容占位符 2"/>
          <p:cNvSpPr>
            <a:spLocks noGrp="1"/>
          </p:cNvSpPr>
          <p:nvPr>
            <p:ph idx="1"/>
          </p:nvPr>
        </p:nvSpPr>
        <p:spPr>
          <a:xfrm>
            <a:off x="539552" y="1628800"/>
            <a:ext cx="8229600" cy="2304256"/>
          </a:xfrm>
        </p:spPr>
        <p:txBody>
          <a:bodyPr>
            <a:noAutofit/>
          </a:bodyPr>
          <a:lstStyle/>
          <a:p>
            <a:r>
              <a:rPr lang="en-US" altLang="zh-CN" sz="2800" dirty="0" smtClean="0"/>
              <a:t>Cell </a:t>
            </a:r>
            <a:r>
              <a:rPr lang="en-US" altLang="zh-CN" sz="2800" dirty="0"/>
              <a:t>identification delay in connected state</a:t>
            </a:r>
          </a:p>
          <a:p>
            <a:pPr marL="742950" lvl="2" indent="-342900">
              <a:buFont typeface="Wingdings" panose="05000000000000000000" pitchFamily="2" charset="2"/>
              <a:buChar char="ü"/>
            </a:pPr>
            <a:r>
              <a:rPr lang="en-US" altLang="zh-CN" sz="2000" dirty="0"/>
              <a:t>F</a:t>
            </a:r>
            <a:r>
              <a:rPr lang="en-US" altLang="zh-CN" sz="2000" dirty="0" smtClean="0"/>
              <a:t>or </a:t>
            </a:r>
            <a:r>
              <a:rPr lang="en-US" altLang="zh-CN" sz="2000" dirty="0"/>
              <a:t>intra-frequency measurement, it is proposed to only consider the case of without measurement gap in Rel-16 NR HST WI</a:t>
            </a:r>
          </a:p>
          <a:p>
            <a:pPr marL="742950" lvl="2" indent="-342900">
              <a:buFont typeface="Wingdings" panose="05000000000000000000" pitchFamily="2" charset="2"/>
              <a:buChar char="ü"/>
            </a:pPr>
            <a:r>
              <a:rPr lang="en-US" altLang="zh-CN" sz="2000" dirty="0"/>
              <a:t>F</a:t>
            </a:r>
            <a:r>
              <a:rPr lang="en-US" altLang="zh-CN" sz="2000" dirty="0" smtClean="0"/>
              <a:t>or </a:t>
            </a:r>
            <a:r>
              <a:rPr lang="en-US" altLang="zh-CN" sz="2000" dirty="0"/>
              <a:t>no DRX case, the current PSS/SSS detection delay requirements, measurement delay requirements and SSB index acquiring delay requirements are applicable to the high speed scenario, and all the candidate SMTC periods can be </a:t>
            </a:r>
            <a:r>
              <a:rPr lang="en-US" altLang="zh-CN" sz="2000" dirty="0" smtClean="0"/>
              <a:t>applied</a:t>
            </a:r>
          </a:p>
          <a:p>
            <a:pPr marL="742950" lvl="2" indent="-342900">
              <a:buFont typeface="Wingdings" panose="05000000000000000000" pitchFamily="2" charset="2"/>
              <a:buChar char="ü"/>
            </a:pPr>
            <a:r>
              <a:rPr lang="zh-CN" altLang="zh-CN" sz="2000" dirty="0"/>
              <a:t> </a:t>
            </a:r>
            <a:r>
              <a:rPr lang="en-US" altLang="zh-CN" sz="2000" dirty="0"/>
              <a:t>F</a:t>
            </a:r>
            <a:r>
              <a:rPr lang="en-US" altLang="zh-CN" sz="2000" dirty="0" smtClean="0"/>
              <a:t>or </a:t>
            </a:r>
            <a:r>
              <a:rPr lang="en-US" altLang="zh-CN" sz="2000" dirty="0"/>
              <a:t>the case of DRX cycle is configured, following two options of enhancement can be further discussed:</a:t>
            </a:r>
            <a:endParaRPr lang="zh-CN" altLang="zh-CN" sz="2000" dirty="0"/>
          </a:p>
          <a:p>
            <a:pPr marL="1200150" lvl="3" indent="-342900">
              <a:buFont typeface="Arial" panose="020B0604020202020204" pitchFamily="34" charset="0"/>
              <a:buChar char="•"/>
            </a:pPr>
            <a:r>
              <a:rPr lang="en-US" altLang="zh-CN" dirty="0"/>
              <a:t>Option 1: reduce the number of measurement samples</a:t>
            </a:r>
            <a:endParaRPr lang="zh-CN" altLang="zh-CN" dirty="0"/>
          </a:p>
          <a:p>
            <a:pPr marL="1200150" lvl="3" indent="-342900">
              <a:buFont typeface="Arial" panose="020B0604020202020204" pitchFamily="34" charset="0"/>
              <a:buChar char="•"/>
            </a:pPr>
            <a:r>
              <a:rPr lang="en-US" altLang="zh-CN" dirty="0"/>
              <a:t>Option 2: reuse the current cell identification requirements and the feasible DRX cycles can be further discussed, but configuration of DRX cycle is up to network.</a:t>
            </a:r>
            <a:endParaRPr lang="zh-CN" altLang="zh-CN" dirty="0"/>
          </a:p>
        </p:txBody>
      </p:sp>
    </p:spTree>
    <p:extLst>
      <p:ext uri="{BB962C8B-B14F-4D97-AF65-F5344CB8AC3E}">
        <p14:creationId xmlns:p14="http://schemas.microsoft.com/office/powerpoint/2010/main" val="3935466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773322"/>
          </a:xfrm>
        </p:spPr>
        <p:txBody>
          <a:bodyPr/>
          <a:lstStyle/>
          <a:p>
            <a:r>
              <a:rPr lang="en-US" altLang="zh-CN" dirty="0" smtClean="0"/>
              <a:t>Agreements </a:t>
            </a:r>
            <a:endParaRPr lang="zh-CN" altLang="en-US" dirty="0"/>
          </a:p>
        </p:txBody>
      </p:sp>
      <p:sp>
        <p:nvSpPr>
          <p:cNvPr id="3" name="内容占位符 2"/>
          <p:cNvSpPr>
            <a:spLocks noGrp="1"/>
          </p:cNvSpPr>
          <p:nvPr>
            <p:ph idx="1"/>
          </p:nvPr>
        </p:nvSpPr>
        <p:spPr>
          <a:xfrm>
            <a:off x="683568" y="764704"/>
            <a:ext cx="8229600" cy="4968552"/>
          </a:xfrm>
        </p:spPr>
        <p:txBody>
          <a:bodyPr>
            <a:noAutofit/>
          </a:bodyPr>
          <a:lstStyle/>
          <a:p>
            <a:r>
              <a:rPr lang="en-US" altLang="zh-CN" sz="2400" dirty="0" smtClean="0"/>
              <a:t>NR inter-RAT measurement delay requirements </a:t>
            </a:r>
            <a:r>
              <a:rPr lang="en-US" altLang="zh-CN" sz="2400" dirty="0"/>
              <a:t>before EN-DC</a:t>
            </a:r>
            <a:endParaRPr lang="zh-CN" altLang="zh-CN" sz="2400" dirty="0"/>
          </a:p>
          <a:p>
            <a:pPr marL="742950" lvl="2" indent="-342900">
              <a:buFont typeface="Wingdings" panose="05000000000000000000" pitchFamily="2" charset="2"/>
              <a:buChar char="ü"/>
            </a:pPr>
            <a:r>
              <a:rPr lang="en-US" altLang="zh-CN" sz="1800" dirty="0"/>
              <a:t>the NR inter-RAT cell re-selection requirements before EN-DC are proposed as following:</a:t>
            </a:r>
            <a:endParaRPr lang="en-US" altLang="zh-CN" sz="1800" dirty="0"/>
          </a:p>
          <a:p>
            <a:pPr marL="742950" lvl="2" indent="-342900">
              <a:buFont typeface="Wingdings" panose="05000000000000000000" pitchFamily="2" charset="2"/>
              <a:buChar char="ü"/>
            </a:pPr>
            <a:endParaRPr lang="en-US" altLang="zh-CN" sz="1600" dirty="0" smtClean="0"/>
          </a:p>
          <a:p>
            <a:pPr marL="742950" lvl="2" indent="-342900">
              <a:buFont typeface="Wingdings" panose="05000000000000000000" pitchFamily="2" charset="2"/>
              <a:buChar char="ü"/>
            </a:pPr>
            <a:endParaRPr lang="en-US" altLang="zh-CN" sz="1600" dirty="0"/>
          </a:p>
          <a:p>
            <a:pPr marL="400050" lvl="2" indent="0">
              <a:buNone/>
            </a:pPr>
            <a:endParaRPr lang="en-US" altLang="zh-CN" sz="1600" dirty="0"/>
          </a:p>
          <a:p>
            <a:pPr marL="742950" lvl="2" indent="-342900">
              <a:buFont typeface="Wingdings" panose="05000000000000000000" pitchFamily="2" charset="2"/>
              <a:buChar char="ü"/>
            </a:pPr>
            <a:endParaRPr lang="en-US" altLang="zh-CN" sz="1600" dirty="0" smtClean="0"/>
          </a:p>
          <a:p>
            <a:pPr marL="742950" lvl="2" indent="-342900">
              <a:buFont typeface="Wingdings" panose="05000000000000000000" pitchFamily="2" charset="2"/>
              <a:buChar char="ü"/>
            </a:pPr>
            <a:endParaRPr lang="en-US" altLang="zh-CN" sz="1800" dirty="0" smtClean="0"/>
          </a:p>
          <a:p>
            <a:pPr marL="742950" lvl="2" indent="-342900">
              <a:buFont typeface="Wingdings" panose="05000000000000000000" pitchFamily="2" charset="2"/>
              <a:buChar char="ü"/>
            </a:pPr>
            <a:r>
              <a:rPr lang="en-US" altLang="zh-CN" sz="1800" dirty="0" smtClean="0"/>
              <a:t>for </a:t>
            </a:r>
            <a:r>
              <a:rPr lang="en-US" altLang="zh-CN" sz="1800" dirty="0"/>
              <a:t>NR inter-RAT measurement requirements in connected mode before EN-DC, for the case of no DRX, the current PSS/SSS detection delay requirements, measurement delay requirements and SSB index acquiring delay requirements are applicable to the high speed scenario, and all the candidate SMTC periods and all the candidate MGRP can be </a:t>
            </a:r>
            <a:r>
              <a:rPr lang="en-US" altLang="zh-CN" sz="1800" dirty="0" smtClean="0"/>
              <a:t>applied</a:t>
            </a:r>
            <a:endParaRPr lang="zh-CN" altLang="zh-CN" sz="1800" dirty="0"/>
          </a:p>
          <a:p>
            <a:pPr marL="742950" lvl="2" indent="-342900">
              <a:buFont typeface="Wingdings" panose="05000000000000000000" pitchFamily="2" charset="2"/>
              <a:buChar char="ü"/>
            </a:pPr>
            <a:r>
              <a:rPr lang="en-US" altLang="zh-CN" sz="1800" dirty="0" smtClean="0"/>
              <a:t>for </a:t>
            </a:r>
            <a:r>
              <a:rPr lang="en-US" altLang="zh-CN" sz="1800" dirty="0"/>
              <a:t>NR inter-RAT measurement requirements in connected mode before EN-DC, for the case of DRX, following two options of enhancement can be further discussed:</a:t>
            </a:r>
            <a:endParaRPr lang="zh-CN" altLang="zh-CN" sz="1800" dirty="0"/>
          </a:p>
          <a:p>
            <a:pPr marL="1200150" lvl="3" indent="-342900">
              <a:buFont typeface="Arial" panose="020B0604020202020204" pitchFamily="34" charset="0"/>
              <a:buChar char="•"/>
            </a:pPr>
            <a:r>
              <a:rPr lang="en-US" altLang="zh-CN" sz="1800" dirty="0"/>
              <a:t>Option 1: reduce the number of measurement samples</a:t>
            </a:r>
            <a:endParaRPr lang="zh-CN" altLang="zh-CN" sz="1800" dirty="0"/>
          </a:p>
          <a:p>
            <a:pPr marL="1200150" lvl="3" indent="-342900">
              <a:buFont typeface="Arial" panose="020B0604020202020204" pitchFamily="34" charset="0"/>
              <a:buChar char="•"/>
            </a:pPr>
            <a:r>
              <a:rPr lang="en-US" altLang="zh-CN" sz="1800" dirty="0"/>
              <a:t>Option 2: reuse the current cell identification requirements and the feasible DRX cycles can be further discussed, but configuration of DRX cycle is up to network.</a:t>
            </a:r>
            <a:endParaRPr lang="zh-CN" altLang="zh-CN" sz="1800" dirty="0"/>
          </a:p>
          <a:p>
            <a:pPr marL="742950" lvl="2" indent="-342900">
              <a:buFont typeface="Wingdings" panose="05000000000000000000" pitchFamily="2" charset="2"/>
              <a:buChar char="ü"/>
            </a:pPr>
            <a:endParaRPr lang="en-US" altLang="zh-CN" sz="1600" dirty="0"/>
          </a:p>
          <a:p>
            <a:pPr marL="742950" lvl="2" indent="-342900">
              <a:buFont typeface="Wingdings" panose="05000000000000000000" pitchFamily="2" charset="2"/>
              <a:buChar char="ü"/>
            </a:pPr>
            <a:endParaRPr lang="en-US" altLang="zh-CN" sz="2000" dirty="0" smtClean="0"/>
          </a:p>
          <a:p>
            <a:pPr marL="742950" lvl="2" indent="-342900">
              <a:buFont typeface="Wingdings" panose="05000000000000000000" pitchFamily="2" charset="2"/>
              <a:buChar char="ü"/>
            </a:pPr>
            <a:endParaRPr lang="en-US" altLang="zh-CN" sz="2000" dirty="0"/>
          </a:p>
          <a:p>
            <a:pPr marL="742950" lvl="2" indent="-342900">
              <a:buFont typeface="Wingdings" panose="05000000000000000000" pitchFamily="2" charset="2"/>
              <a:buChar char="ü"/>
            </a:pPr>
            <a:endParaRPr lang="en-US" altLang="zh-CN" sz="2000" dirty="0" smtClean="0"/>
          </a:p>
          <a:p>
            <a:pPr marL="742950" lvl="2" indent="-342900">
              <a:buFont typeface="Wingdings" panose="05000000000000000000" pitchFamily="2" charset="2"/>
              <a:buChar char="ü"/>
            </a:pPr>
            <a:endParaRPr lang="en-US" altLang="zh-CN" sz="2000" dirty="0" smtClean="0"/>
          </a:p>
          <a:p>
            <a:pPr marL="742950" lvl="2" indent="-342900">
              <a:buFont typeface="Wingdings" panose="05000000000000000000" pitchFamily="2" charset="2"/>
              <a:buChar char="ü"/>
            </a:pPr>
            <a:endParaRPr lang="en-US" altLang="zh-CN" sz="2000" dirty="0" smtClean="0"/>
          </a:p>
        </p:txBody>
      </p:sp>
      <p:graphicFrame>
        <p:nvGraphicFramePr>
          <p:cNvPr id="7" name="表格 6"/>
          <p:cNvGraphicFramePr>
            <a:graphicFrameLocks noGrp="1"/>
          </p:cNvGraphicFramePr>
          <p:nvPr>
            <p:extLst>
              <p:ext uri="{D42A27DB-BD31-4B8C-83A1-F6EECF244321}">
                <p14:modId xmlns:p14="http://schemas.microsoft.com/office/powerpoint/2010/main" val="3202620839"/>
              </p:ext>
            </p:extLst>
          </p:nvPr>
        </p:nvGraphicFramePr>
        <p:xfrm>
          <a:off x="1835696" y="1988840"/>
          <a:ext cx="6645423" cy="1097280"/>
        </p:xfrm>
        <a:graphic>
          <a:graphicData uri="http://schemas.openxmlformats.org/drawingml/2006/table">
            <a:tbl>
              <a:tblPr>
                <a:tableStyleId>{5940675A-B579-460E-94D1-54222C63F5DA}</a:tableStyleId>
              </a:tblPr>
              <a:tblGrid>
                <a:gridCol w="1124406"/>
                <a:gridCol w="1767682"/>
                <a:gridCol w="1792935"/>
                <a:gridCol w="1960400"/>
              </a:tblGrid>
              <a:tr h="0">
                <a:tc>
                  <a:txBody>
                    <a:bodyPr/>
                    <a:lstStyle/>
                    <a:p>
                      <a:pPr algn="ctr">
                        <a:spcAft>
                          <a:spcPts val="0"/>
                        </a:spcAft>
                      </a:pPr>
                      <a:r>
                        <a:rPr lang="en-GB" sz="1200" kern="0">
                          <a:effectLst/>
                          <a:latin typeface="+mn-lt"/>
                        </a:rPr>
                        <a:t>DRX cycle length [s]</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T</a:t>
                      </a:r>
                      <a:r>
                        <a:rPr lang="en-GB" sz="1200" kern="0" baseline="-25000">
                          <a:effectLst/>
                          <a:latin typeface="+mn-lt"/>
                        </a:rPr>
                        <a:t>detect,EUTRAN_Intra</a:t>
                      </a:r>
                      <a:r>
                        <a:rPr lang="en-GB" sz="1200" kern="0">
                          <a:effectLst/>
                          <a:latin typeface="+mn-lt"/>
                        </a:rPr>
                        <a:t> [s] (number of DRX cycles)</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T</a:t>
                      </a:r>
                      <a:r>
                        <a:rPr lang="en-GB" sz="1200" kern="0" baseline="-25000">
                          <a:effectLst/>
                          <a:latin typeface="+mn-lt"/>
                        </a:rPr>
                        <a:t>measure,EUTRAN_Intra</a:t>
                      </a:r>
                      <a:r>
                        <a:rPr lang="en-GB" sz="1200" kern="0">
                          <a:effectLst/>
                          <a:latin typeface="+mn-lt"/>
                        </a:rPr>
                        <a:t> [s] (number of DRX cycles)</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T</a:t>
                      </a:r>
                      <a:r>
                        <a:rPr lang="en-GB" sz="1200" kern="0" baseline="-25000">
                          <a:effectLst/>
                          <a:latin typeface="+mn-lt"/>
                        </a:rPr>
                        <a:t>evaluate,E-UTRAN_intra</a:t>
                      </a:r>
                      <a:endParaRPr lang="zh-CN" sz="1200" kern="100">
                        <a:effectLst/>
                        <a:latin typeface="+mn-lt"/>
                      </a:endParaRPr>
                    </a:p>
                    <a:p>
                      <a:pPr algn="ctr">
                        <a:spcAft>
                          <a:spcPts val="0"/>
                        </a:spcAft>
                      </a:pPr>
                      <a:r>
                        <a:rPr lang="en-GB" sz="1200" kern="0">
                          <a:effectLst/>
                          <a:latin typeface="+mn-lt"/>
                        </a:rPr>
                        <a:t>[s] (number of DRX cycles)</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a:spcAft>
                          <a:spcPts val="0"/>
                        </a:spcAft>
                      </a:pPr>
                      <a:r>
                        <a:rPr lang="en-GB" sz="1200" kern="0">
                          <a:effectLst/>
                          <a:latin typeface="+mn-lt"/>
                        </a:rPr>
                        <a:t>0.32</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2.56</a:t>
                      </a:r>
                      <a:r>
                        <a:rPr lang="en-GB" sz="1200" kern="100">
                          <a:effectLst/>
                          <a:latin typeface="+mn-lt"/>
                        </a:rPr>
                        <a:t> </a:t>
                      </a:r>
                      <a:r>
                        <a:rPr lang="en-GB" sz="1200" kern="0">
                          <a:effectLst/>
                          <a:latin typeface="+mn-lt"/>
                        </a:rPr>
                        <a:t>x 1.5 (8 x 1.5)</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0.32</a:t>
                      </a:r>
                      <a:r>
                        <a:rPr lang="en-GB" sz="1200" kern="100">
                          <a:effectLst/>
                          <a:latin typeface="+mn-lt"/>
                        </a:rPr>
                        <a:t> </a:t>
                      </a:r>
                      <a:r>
                        <a:rPr lang="en-GB" sz="1200" kern="0">
                          <a:effectLst/>
                          <a:latin typeface="+mn-lt"/>
                        </a:rPr>
                        <a:t>x 1.5 (1 x 1.5)</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0.96</a:t>
                      </a:r>
                      <a:r>
                        <a:rPr lang="en-GB" sz="1200" kern="100">
                          <a:effectLst/>
                          <a:latin typeface="+mn-lt"/>
                        </a:rPr>
                        <a:t> </a:t>
                      </a:r>
                      <a:r>
                        <a:rPr lang="en-GB" sz="1200" kern="0">
                          <a:effectLst/>
                          <a:latin typeface="+mn-lt"/>
                        </a:rPr>
                        <a:t>x 1.5 (3 x 1.5)</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a:spcAft>
                          <a:spcPts val="0"/>
                        </a:spcAft>
                      </a:pPr>
                      <a:r>
                        <a:rPr lang="en-GB" sz="1200" kern="0">
                          <a:effectLst/>
                          <a:latin typeface="+mn-lt"/>
                        </a:rPr>
                        <a:t>0.64</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5.12 (8)</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0.64 (1)</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1.92 (3)</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a:spcAft>
                          <a:spcPts val="0"/>
                        </a:spcAft>
                      </a:pPr>
                      <a:r>
                        <a:rPr lang="en-GB" sz="1200" kern="0">
                          <a:effectLst/>
                          <a:latin typeface="+mn-lt"/>
                        </a:rPr>
                        <a:t>1.28</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8.96(7)</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1.28 (1)</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3.84 (3)</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a:spcAft>
                          <a:spcPts val="0"/>
                        </a:spcAft>
                      </a:pPr>
                      <a:r>
                        <a:rPr lang="en-GB" sz="1200" kern="0">
                          <a:effectLst/>
                          <a:latin typeface="+mn-lt"/>
                        </a:rPr>
                        <a:t>2.56</a:t>
                      </a:r>
                      <a:r>
                        <a:rPr lang="en-GB" sz="1200" kern="0" baseline="30000">
                          <a:effectLst/>
                          <a:latin typeface="+mn-lt"/>
                        </a:rPr>
                        <a:t> Note1</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58.88 (23)</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a:effectLst/>
                          <a:latin typeface="+mn-lt"/>
                        </a:rPr>
                        <a:t>2.56 (1)</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kern="0" dirty="0">
                          <a:effectLst/>
                          <a:latin typeface="+mn-lt"/>
                        </a:rPr>
                        <a:t>7.68 (3)</a:t>
                      </a:r>
                      <a:endParaRPr lang="zh-CN" sz="1200" kern="100" dirty="0">
                        <a:effectLst/>
                        <a:latin typeface="+mn-lt"/>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2570296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773322"/>
          </a:xfrm>
        </p:spPr>
        <p:txBody>
          <a:bodyPr/>
          <a:lstStyle/>
          <a:p>
            <a:r>
              <a:rPr lang="en-US" altLang="zh-CN" dirty="0" smtClean="0"/>
              <a:t>Agreements </a:t>
            </a:r>
            <a:endParaRPr lang="zh-CN" altLang="en-US" dirty="0"/>
          </a:p>
        </p:txBody>
      </p:sp>
      <p:sp>
        <p:nvSpPr>
          <p:cNvPr id="3" name="内容占位符 2"/>
          <p:cNvSpPr>
            <a:spLocks noGrp="1"/>
          </p:cNvSpPr>
          <p:nvPr>
            <p:ph idx="1"/>
          </p:nvPr>
        </p:nvSpPr>
        <p:spPr>
          <a:xfrm>
            <a:off x="683568" y="764704"/>
            <a:ext cx="8229600" cy="4968552"/>
          </a:xfrm>
        </p:spPr>
        <p:txBody>
          <a:bodyPr>
            <a:noAutofit/>
          </a:bodyPr>
          <a:lstStyle/>
          <a:p>
            <a:r>
              <a:rPr lang="en-US" altLang="zh-CN" sz="2400" dirty="0" smtClean="0"/>
              <a:t>NR inter-RAT measurement delay requirements for SA</a:t>
            </a:r>
            <a:endParaRPr lang="zh-CN" altLang="zh-CN" sz="2400" dirty="0"/>
          </a:p>
          <a:p>
            <a:pPr marL="742950" lvl="2" indent="-342900">
              <a:buFont typeface="Wingdings" panose="05000000000000000000" pitchFamily="2" charset="2"/>
              <a:buChar char="ü"/>
            </a:pPr>
            <a:r>
              <a:rPr lang="en-US" altLang="zh-CN" sz="1800" dirty="0" smtClean="0"/>
              <a:t>the </a:t>
            </a:r>
            <a:r>
              <a:rPr lang="en-US" altLang="zh-CN" sz="1800" dirty="0"/>
              <a:t>cell re-selection requirements on LTE inter-RAT measurement for SA are proposed as following</a:t>
            </a:r>
            <a:r>
              <a:rPr lang="en-US" altLang="zh-CN" sz="1800" dirty="0" smtClean="0"/>
              <a:t>:</a:t>
            </a:r>
            <a:endParaRPr lang="en-US" altLang="zh-CN" sz="1800" dirty="0"/>
          </a:p>
          <a:p>
            <a:pPr marL="742950" lvl="2" indent="-342900">
              <a:buFont typeface="Wingdings" panose="05000000000000000000" pitchFamily="2" charset="2"/>
              <a:buChar char="ü"/>
            </a:pPr>
            <a:endParaRPr lang="en-US" altLang="zh-CN" sz="1600" dirty="0" smtClean="0"/>
          </a:p>
          <a:p>
            <a:pPr marL="742950" lvl="2" indent="-342900">
              <a:buFont typeface="Wingdings" panose="05000000000000000000" pitchFamily="2" charset="2"/>
              <a:buChar char="ü"/>
            </a:pPr>
            <a:endParaRPr lang="en-US" altLang="zh-CN" sz="1600" dirty="0"/>
          </a:p>
          <a:p>
            <a:pPr marL="400050" lvl="2" indent="0">
              <a:buNone/>
            </a:pPr>
            <a:endParaRPr lang="en-US" altLang="zh-CN" sz="1600" dirty="0"/>
          </a:p>
          <a:p>
            <a:pPr marL="742950" lvl="2" indent="-342900">
              <a:buFont typeface="Wingdings" panose="05000000000000000000" pitchFamily="2" charset="2"/>
              <a:buChar char="ü"/>
            </a:pPr>
            <a:endParaRPr lang="en-US" altLang="zh-CN" sz="1600" dirty="0" smtClean="0"/>
          </a:p>
          <a:p>
            <a:pPr marL="742950" lvl="2" indent="-342900">
              <a:buFont typeface="Wingdings" panose="05000000000000000000" pitchFamily="2" charset="2"/>
              <a:buChar char="ü"/>
            </a:pPr>
            <a:endParaRPr lang="en-US" altLang="zh-CN" sz="1800" dirty="0" smtClean="0"/>
          </a:p>
          <a:p>
            <a:pPr marL="742950" lvl="2" indent="-342900">
              <a:buFont typeface="Wingdings" panose="05000000000000000000" pitchFamily="2" charset="2"/>
              <a:buChar char="ü"/>
            </a:pPr>
            <a:r>
              <a:rPr lang="en-US" altLang="zh-CN" sz="1800" dirty="0" smtClean="0"/>
              <a:t>for </a:t>
            </a:r>
            <a:r>
              <a:rPr lang="en-US" altLang="zh-CN" sz="1800" dirty="0"/>
              <a:t>LTE inter-RAT measurement requirements in SA connected mode with no DRX, the current requirements </a:t>
            </a:r>
            <a:r>
              <a:rPr lang="en-US" altLang="zh-CN" sz="1800" dirty="0" err="1"/>
              <a:t>T</a:t>
            </a:r>
            <a:r>
              <a:rPr lang="en-US" altLang="zh-CN" sz="1800" baseline="-25000" dirty="0" err="1"/>
              <a:t>Identify,E</a:t>
            </a:r>
            <a:r>
              <a:rPr lang="en-US" altLang="zh-CN" sz="1800" baseline="-25000" dirty="0"/>
              <a:t>-UTRAN </a:t>
            </a:r>
            <a:r>
              <a:rPr lang="en-US" altLang="zh-CN" sz="1800" dirty="0"/>
              <a:t>with Tinter1 of 60ms can be reused for high speed scenario</a:t>
            </a:r>
            <a:r>
              <a:rPr lang="en-US" altLang="zh-CN" sz="1800" dirty="0" smtClean="0"/>
              <a:t>. The </a:t>
            </a:r>
            <a:r>
              <a:rPr lang="en-US" altLang="zh-CN" sz="1800" dirty="0"/>
              <a:t>current requirements </a:t>
            </a:r>
            <a:r>
              <a:rPr lang="en-US" altLang="zh-CN" sz="1800" dirty="0" err="1"/>
              <a:t>T</a:t>
            </a:r>
            <a:r>
              <a:rPr lang="en-US" altLang="zh-CN" sz="1800" baseline="-25000" dirty="0" err="1"/>
              <a:t>Identify,E</a:t>
            </a:r>
            <a:r>
              <a:rPr lang="en-US" altLang="zh-CN" sz="1800" baseline="-25000" dirty="0"/>
              <a:t>-UTRAN </a:t>
            </a:r>
            <a:r>
              <a:rPr lang="en-US" altLang="zh-CN" sz="1800" dirty="0"/>
              <a:t>with Tinter1 of 30ms need to be enhanced to support high speed scenario</a:t>
            </a:r>
            <a:endParaRPr lang="zh-CN" altLang="zh-CN" sz="1800" dirty="0"/>
          </a:p>
          <a:p>
            <a:pPr marL="742950" lvl="2" indent="-342900">
              <a:buFont typeface="Wingdings" panose="05000000000000000000" pitchFamily="2" charset="2"/>
              <a:buChar char="ü"/>
            </a:pPr>
            <a:r>
              <a:rPr lang="en-US" altLang="zh-CN" sz="1800" dirty="0"/>
              <a:t>for LTE inter-RAT measurement requirements in SA connected mode with DRX, the </a:t>
            </a:r>
            <a:r>
              <a:rPr lang="en-US" altLang="zh-CN" sz="1800" dirty="0" err="1"/>
              <a:t>T</a:t>
            </a:r>
            <a:r>
              <a:rPr lang="en-US" altLang="zh-CN" sz="1800" baseline="-25000" dirty="0" err="1"/>
              <a:t>Identify,E</a:t>
            </a:r>
            <a:r>
              <a:rPr lang="en-US" altLang="zh-CN" sz="1800" baseline="-25000" dirty="0"/>
              <a:t>-UTRAN</a:t>
            </a:r>
            <a:r>
              <a:rPr lang="en-US" altLang="zh-CN" sz="1800" dirty="0"/>
              <a:t> are proposed as </a:t>
            </a:r>
            <a:r>
              <a:rPr lang="en-US" altLang="zh-CN" sz="1800" dirty="0" smtClean="0"/>
              <a:t>following:</a:t>
            </a:r>
            <a:endParaRPr lang="en-US" altLang="zh-CN" sz="1800" dirty="0"/>
          </a:p>
          <a:p>
            <a:pPr marL="742950" lvl="2" indent="-342900">
              <a:buFont typeface="Wingdings" panose="05000000000000000000" pitchFamily="2" charset="2"/>
              <a:buChar char="ü"/>
            </a:pPr>
            <a:endParaRPr lang="en-US" altLang="zh-CN" sz="2000" dirty="0" smtClean="0"/>
          </a:p>
          <a:p>
            <a:pPr marL="742950" lvl="2" indent="-342900">
              <a:buFont typeface="Wingdings" panose="05000000000000000000" pitchFamily="2" charset="2"/>
              <a:buChar char="ü"/>
            </a:pPr>
            <a:endParaRPr lang="en-US" altLang="zh-CN" sz="2000" dirty="0"/>
          </a:p>
          <a:p>
            <a:pPr marL="742950" lvl="2" indent="-342900">
              <a:buFont typeface="Wingdings" panose="05000000000000000000" pitchFamily="2" charset="2"/>
              <a:buChar char="ü"/>
            </a:pPr>
            <a:endParaRPr lang="en-US" altLang="zh-CN" sz="2000" dirty="0" smtClean="0"/>
          </a:p>
          <a:p>
            <a:pPr marL="742950" lvl="2" indent="-342900">
              <a:buFont typeface="Wingdings" panose="05000000000000000000" pitchFamily="2" charset="2"/>
              <a:buChar char="ü"/>
            </a:pPr>
            <a:endParaRPr lang="en-US" altLang="zh-CN" sz="2000" dirty="0" smtClean="0"/>
          </a:p>
          <a:p>
            <a:pPr marL="742950" lvl="2" indent="-342900">
              <a:buFont typeface="Wingdings" panose="05000000000000000000" pitchFamily="2" charset="2"/>
              <a:buChar char="ü"/>
            </a:pPr>
            <a:endParaRPr lang="en-US" altLang="zh-CN" sz="2000" dirty="0" smtClean="0"/>
          </a:p>
        </p:txBody>
      </p:sp>
      <p:graphicFrame>
        <p:nvGraphicFramePr>
          <p:cNvPr id="5" name="表格 4"/>
          <p:cNvGraphicFramePr>
            <a:graphicFrameLocks noGrp="1"/>
          </p:cNvGraphicFramePr>
          <p:nvPr>
            <p:extLst>
              <p:ext uri="{D42A27DB-BD31-4B8C-83A1-F6EECF244321}">
                <p14:modId xmlns:p14="http://schemas.microsoft.com/office/powerpoint/2010/main" val="355182144"/>
              </p:ext>
            </p:extLst>
          </p:nvPr>
        </p:nvGraphicFramePr>
        <p:xfrm>
          <a:off x="1691680" y="1916832"/>
          <a:ext cx="5904656" cy="1280160"/>
        </p:xfrm>
        <a:graphic>
          <a:graphicData uri="http://schemas.openxmlformats.org/drawingml/2006/table">
            <a:tbl>
              <a:tblPr>
                <a:tableStyleId>{5940675A-B579-460E-94D1-54222C63F5DA}</a:tableStyleId>
              </a:tblPr>
              <a:tblGrid>
                <a:gridCol w="1086457"/>
                <a:gridCol w="1412394"/>
                <a:gridCol w="1539934"/>
                <a:gridCol w="1865871"/>
              </a:tblGrid>
              <a:tr h="0">
                <a:tc>
                  <a:txBody>
                    <a:bodyPr/>
                    <a:lstStyle/>
                    <a:p>
                      <a:pPr algn="ctr" hangingPunct="0">
                        <a:spcAft>
                          <a:spcPts val="0"/>
                        </a:spcAft>
                      </a:pPr>
                      <a:r>
                        <a:rPr lang="en-GB" sz="1200" dirty="0">
                          <a:effectLst/>
                          <a:latin typeface="+mn-lt"/>
                        </a:rPr>
                        <a:t>DRX cycle length [s]</a:t>
                      </a:r>
                      <a:endParaRPr lang="zh-CN" sz="1200" b="1" dirty="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T</a:t>
                      </a:r>
                      <a:r>
                        <a:rPr lang="en-GB" sz="1200" baseline="-25000">
                          <a:effectLst/>
                          <a:latin typeface="+mn-lt"/>
                        </a:rPr>
                        <a:t>detect,EUTRAN_Intra</a:t>
                      </a:r>
                      <a:r>
                        <a:rPr lang="en-GB" sz="1200">
                          <a:effectLst/>
                          <a:latin typeface="+mn-lt"/>
                        </a:rPr>
                        <a:t> [s] (number of DRX cycles)</a:t>
                      </a:r>
                      <a:endParaRPr lang="zh-CN" sz="1200" b="1">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T</a:t>
                      </a:r>
                      <a:r>
                        <a:rPr lang="en-GB" sz="1200" baseline="-25000">
                          <a:effectLst/>
                          <a:latin typeface="+mn-lt"/>
                        </a:rPr>
                        <a:t>measure,EUTRAN_Intra</a:t>
                      </a:r>
                      <a:r>
                        <a:rPr lang="en-GB" sz="1200">
                          <a:effectLst/>
                          <a:latin typeface="+mn-lt"/>
                        </a:rPr>
                        <a:t> [s] (number of DRX cycles)</a:t>
                      </a:r>
                      <a:endParaRPr lang="zh-CN" sz="1200" b="1">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T</a:t>
                      </a:r>
                      <a:r>
                        <a:rPr lang="en-GB" sz="1200" baseline="-25000">
                          <a:effectLst/>
                          <a:latin typeface="+mn-lt"/>
                        </a:rPr>
                        <a:t>evaluate,E-UTRAN_intra</a:t>
                      </a:r>
                      <a:endParaRPr lang="zh-CN" sz="1200">
                        <a:effectLst/>
                        <a:latin typeface="+mn-lt"/>
                      </a:endParaRPr>
                    </a:p>
                    <a:p>
                      <a:pPr algn="ctr" hangingPunct="0">
                        <a:spcAft>
                          <a:spcPts val="0"/>
                        </a:spcAft>
                      </a:pPr>
                      <a:r>
                        <a:rPr lang="en-GB" sz="1200">
                          <a:effectLst/>
                          <a:latin typeface="+mn-lt"/>
                        </a:rPr>
                        <a:t>[s] (number of DRX cycles)</a:t>
                      </a:r>
                      <a:endParaRPr lang="zh-CN" sz="1200" b="1">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Aft>
                          <a:spcPts val="0"/>
                        </a:spcAft>
                      </a:pPr>
                      <a:r>
                        <a:rPr lang="en-GB" sz="1200" dirty="0">
                          <a:effectLst/>
                          <a:latin typeface="+mn-lt"/>
                        </a:rPr>
                        <a:t>0.32</a:t>
                      </a:r>
                      <a:endParaRPr lang="zh-CN" sz="1200" dirty="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2.56 (8)</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0.32(1)</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0.96(3)</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Aft>
                          <a:spcPts val="0"/>
                        </a:spcAft>
                      </a:pPr>
                      <a:r>
                        <a:rPr lang="en-GB" sz="1200">
                          <a:effectLst/>
                          <a:latin typeface="+mn-lt"/>
                        </a:rPr>
                        <a:t>0.64</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5.12 (8)</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0.64 (1)</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1.92 (3)</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Aft>
                          <a:spcPts val="0"/>
                        </a:spcAft>
                      </a:pPr>
                      <a:r>
                        <a:rPr lang="en-GB" sz="1200">
                          <a:effectLst/>
                          <a:latin typeface="+mn-lt"/>
                        </a:rPr>
                        <a:t>1.28</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8.96 (7)</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1.28 (1)</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3.84 (3)</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Aft>
                          <a:spcPts val="0"/>
                        </a:spcAft>
                      </a:pPr>
                      <a:r>
                        <a:rPr lang="en-GB" sz="1200">
                          <a:effectLst/>
                          <a:latin typeface="+mn-lt"/>
                        </a:rPr>
                        <a:t>2.56</a:t>
                      </a:r>
                      <a:r>
                        <a:rPr lang="en-GB" sz="1200" baseline="30000">
                          <a:effectLst/>
                          <a:latin typeface="+mn-lt"/>
                        </a:rPr>
                        <a:t> Note1</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58.88 (23)</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2.56 (1)</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dirty="0">
                          <a:effectLst/>
                          <a:latin typeface="+mn-lt"/>
                        </a:rPr>
                        <a:t>7.68 (3)</a:t>
                      </a:r>
                      <a:endParaRPr lang="zh-CN" sz="1200" dirty="0">
                        <a:effectLst/>
                        <a:latin typeface="+mn-lt"/>
                        <a:ea typeface="宋体" panose="02010600030101010101" pitchFamily="2" charset="-122"/>
                        <a:cs typeface="Times New Roman" panose="02020603050405020304" pitchFamily="18" charset="0"/>
                      </a:endParaRPr>
                    </a:p>
                  </a:txBody>
                  <a:tcPr marL="68580" marR="68580" marT="0" marB="0"/>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578331158"/>
              </p:ext>
            </p:extLst>
          </p:nvPr>
        </p:nvGraphicFramePr>
        <p:xfrm>
          <a:off x="1547664" y="5206320"/>
          <a:ext cx="6726876" cy="1463040"/>
        </p:xfrm>
        <a:graphic>
          <a:graphicData uri="http://schemas.openxmlformats.org/drawingml/2006/table">
            <a:tbl>
              <a:tblPr firstRow="1" firstCol="1" bandRow="1">
                <a:tableStyleId>{5940675A-B579-460E-94D1-54222C63F5DA}</a:tableStyleId>
              </a:tblPr>
              <a:tblGrid>
                <a:gridCol w="2123002"/>
                <a:gridCol w="2305973"/>
                <a:gridCol w="2297901"/>
              </a:tblGrid>
              <a:tr h="0">
                <a:tc>
                  <a:txBody>
                    <a:bodyPr/>
                    <a:lstStyle/>
                    <a:p>
                      <a:pPr algn="ctr">
                        <a:spcAft>
                          <a:spcPts val="0"/>
                        </a:spcAft>
                      </a:pPr>
                      <a:r>
                        <a:rPr lang="en-US" sz="1200" kern="100">
                          <a:effectLst/>
                          <a:latin typeface="+mn-lt"/>
                        </a:rPr>
                        <a:t>DRX cycle length (s)</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gridSpan="2">
                  <a:txBody>
                    <a:bodyPr/>
                    <a:lstStyle/>
                    <a:p>
                      <a:pPr algn="ctr">
                        <a:spcAft>
                          <a:spcPts val="0"/>
                        </a:spcAft>
                      </a:pPr>
                      <a:r>
                        <a:rPr lang="en-US" sz="1200" kern="100">
                          <a:effectLst/>
                          <a:latin typeface="+mn-lt"/>
                        </a:rPr>
                        <a:t>T</a:t>
                      </a:r>
                      <a:r>
                        <a:rPr lang="en-US" sz="1200" kern="100" baseline="-25000">
                          <a:effectLst/>
                          <a:latin typeface="+mn-lt"/>
                        </a:rPr>
                        <a:t>Identify, E-UTRAN </a:t>
                      </a:r>
                      <a:r>
                        <a:rPr lang="en-US" sz="1200" kern="100">
                          <a:effectLst/>
                          <a:latin typeface="+mn-lt"/>
                        </a:rPr>
                        <a:t>(s) (DRX cycles)</a:t>
                      </a:r>
                      <a:endParaRPr lang="zh-CN" sz="1200" kern="100">
                        <a:effectLst/>
                        <a:latin typeface="+mn-lt"/>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r>
              <a:tr h="0">
                <a:tc>
                  <a:txBody>
                    <a:bodyPr/>
                    <a:lstStyle/>
                    <a:p>
                      <a:pPr algn="ctr" hangingPunct="0">
                        <a:spcAft>
                          <a:spcPts val="0"/>
                        </a:spcAft>
                      </a:pPr>
                      <a:r>
                        <a:rPr lang="en-GB" sz="1200">
                          <a:effectLst/>
                          <a:latin typeface="+mn-lt"/>
                        </a:rPr>
                        <a:t> </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Gap period = 40 ms, 20 ms</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Gap period = 80 ms</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Aft>
                          <a:spcPts val="0"/>
                        </a:spcAft>
                      </a:pPr>
                      <a:r>
                        <a:rPr lang="en-GB" sz="1200">
                          <a:effectLst/>
                          <a:latin typeface="+mn-lt"/>
                        </a:rPr>
                        <a:t>≤0.16</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Non-DRX requirements in clause 9.4.2.2 apply</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Non-DRX requirements in clause 9.4.2.2 apply</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Aft>
                          <a:spcPts val="0"/>
                        </a:spcAft>
                      </a:pPr>
                      <a:r>
                        <a:rPr lang="en-GB" sz="1200">
                          <a:effectLst/>
                          <a:latin typeface="+mn-lt"/>
                        </a:rPr>
                        <a:t>0.16 &lt; DRX-cycle&lt;1.28 </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Note1 (10)</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Note1 (10)</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Aft>
                          <a:spcPts val="0"/>
                        </a:spcAft>
                      </a:pPr>
                      <a:r>
                        <a:rPr lang="en-GB" sz="1200">
                          <a:effectLst/>
                          <a:latin typeface="+mn-lt"/>
                        </a:rPr>
                        <a:t>1.28</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Note1 (8)</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zh-CN" sz="1200">
                          <a:effectLst/>
                          <a:latin typeface="+mn-lt"/>
                        </a:rPr>
                        <a:t>Note1 (8)</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Aft>
                          <a:spcPts val="0"/>
                        </a:spcAft>
                      </a:pPr>
                      <a:r>
                        <a:rPr lang="en-GB" sz="1200">
                          <a:effectLst/>
                          <a:latin typeface="+mn-lt"/>
                        </a:rPr>
                        <a:t>1.28&lt; DRX-cycle ≤10.24</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Note1 (20)</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c>
                  <a:txBody>
                    <a:bodyPr/>
                    <a:lstStyle/>
                    <a:p>
                      <a:pPr algn="ctr" hangingPunct="0">
                        <a:spcAft>
                          <a:spcPts val="0"/>
                        </a:spcAft>
                      </a:pPr>
                      <a:r>
                        <a:rPr lang="en-GB" sz="1200">
                          <a:effectLst/>
                          <a:latin typeface="+mn-lt"/>
                        </a:rPr>
                        <a:t>Note1 (20)</a:t>
                      </a:r>
                      <a:endParaRPr lang="zh-CN" sz="1200">
                        <a:effectLst/>
                        <a:latin typeface="+mn-lt"/>
                        <a:ea typeface="宋体" panose="02010600030101010101" pitchFamily="2" charset="-122"/>
                        <a:cs typeface="Times New Roman" panose="02020603050405020304" pitchFamily="18" charset="0"/>
                      </a:endParaRPr>
                    </a:p>
                  </a:txBody>
                  <a:tcPr marL="68580" marR="68580" marT="0" marB="0"/>
                </a:tc>
              </a:tr>
              <a:tr h="0">
                <a:tc gridSpan="3">
                  <a:txBody>
                    <a:bodyPr/>
                    <a:lstStyle/>
                    <a:p>
                      <a:pPr marL="540385" indent="-540385" algn="just">
                        <a:spcAft>
                          <a:spcPts val="0"/>
                        </a:spcAft>
                      </a:pPr>
                      <a:r>
                        <a:rPr lang="en-US" sz="1200" kern="100" dirty="0">
                          <a:effectLst/>
                          <a:latin typeface="+mn-lt"/>
                        </a:rPr>
                        <a:t>NOTE 1:	The time depends on the DRX cycle length.</a:t>
                      </a:r>
                      <a:endParaRPr lang="zh-CN" sz="1200" kern="100" dirty="0">
                        <a:effectLst/>
                        <a:latin typeface="+mn-lt"/>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681054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Agreements </a:t>
            </a:r>
            <a:endParaRPr lang="zh-CN" altLang="en-US" dirty="0"/>
          </a:p>
        </p:txBody>
      </p:sp>
      <p:sp>
        <p:nvSpPr>
          <p:cNvPr id="3" name="内容占位符 2"/>
          <p:cNvSpPr>
            <a:spLocks noGrp="1"/>
          </p:cNvSpPr>
          <p:nvPr>
            <p:ph idx="1"/>
          </p:nvPr>
        </p:nvSpPr>
        <p:spPr>
          <a:xfrm>
            <a:off x="539552" y="1628800"/>
            <a:ext cx="8229600" cy="2304256"/>
          </a:xfrm>
        </p:spPr>
        <p:txBody>
          <a:bodyPr>
            <a:noAutofit/>
          </a:bodyPr>
          <a:lstStyle/>
          <a:p>
            <a:r>
              <a:rPr lang="en-US" altLang="zh-CN" sz="2800" dirty="0" smtClean="0"/>
              <a:t>signaling</a:t>
            </a:r>
            <a:endParaRPr lang="en-US" altLang="zh-CN" sz="2800" dirty="0"/>
          </a:p>
          <a:p>
            <a:pPr marL="742950" lvl="2" indent="-342900">
              <a:buFont typeface="Wingdings" panose="05000000000000000000" pitchFamily="2" charset="2"/>
              <a:buChar char="ü"/>
            </a:pPr>
            <a:r>
              <a:rPr lang="en-US" altLang="zh-CN" dirty="0" smtClean="0"/>
              <a:t>RRM </a:t>
            </a:r>
            <a:r>
              <a:rPr lang="en-US" altLang="zh-CN" dirty="0"/>
              <a:t>requirements </a:t>
            </a:r>
            <a:r>
              <a:rPr lang="en-US" altLang="zh-CN" dirty="0"/>
              <a:t>are specified for the target velocity of  </a:t>
            </a:r>
            <a:r>
              <a:rPr lang="en-US" altLang="zh-CN" dirty="0"/>
              <a:t>500km/h, and network assistance signaling and UE capability signaling are introduced for velocity of </a:t>
            </a:r>
            <a:r>
              <a:rPr lang="en-US" altLang="zh-CN" dirty="0" smtClean="0"/>
              <a:t>500km/h</a:t>
            </a:r>
            <a:endParaRPr lang="zh-CN" altLang="zh-CN" dirty="0"/>
          </a:p>
          <a:p>
            <a:pPr marL="742950" lvl="2" indent="-342900">
              <a:buFont typeface="Wingdings" panose="05000000000000000000" pitchFamily="2" charset="2"/>
              <a:buChar char="ü"/>
            </a:pPr>
            <a:endParaRPr lang="en-US" altLang="zh-CN" dirty="0"/>
          </a:p>
        </p:txBody>
      </p:sp>
    </p:spTree>
    <p:extLst>
      <p:ext uri="{BB962C8B-B14F-4D97-AF65-F5344CB8AC3E}">
        <p14:creationId xmlns:p14="http://schemas.microsoft.com/office/powerpoint/2010/main" val="120245779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622</TotalTime>
  <Words>796</Words>
  <Application>Microsoft Office PowerPoint</Application>
  <PresentationFormat>全屏显示(4:3)</PresentationFormat>
  <Paragraphs>130</Paragraphs>
  <Slides>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宋体</vt:lpstr>
      <vt:lpstr>Arial</vt:lpstr>
      <vt:lpstr>Calibri</vt:lpstr>
      <vt:lpstr>Times New Roman</vt:lpstr>
      <vt:lpstr>Wingdings</vt:lpstr>
      <vt:lpstr>Office 主题</vt:lpstr>
      <vt:lpstr>PowerPoint 演示文稿</vt:lpstr>
      <vt:lpstr>Agreements </vt:lpstr>
      <vt:lpstr>Agreements </vt:lpstr>
      <vt:lpstr>Agreements </vt:lpstr>
      <vt:lpstr>Agreements </vt:lpstr>
      <vt:lpstr>Agreements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cmri</dc:creator>
  <cp:lastModifiedBy>陈晶晶</cp:lastModifiedBy>
  <cp:revision>72</cp:revision>
  <dcterms:created xsi:type="dcterms:W3CDTF">2018-01-09T09:10:37Z</dcterms:created>
  <dcterms:modified xsi:type="dcterms:W3CDTF">2019-11-08T09:26:34Z</dcterms:modified>
</cp:coreProperties>
</file>