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1"/>
  </p:sldMasterIdLst>
  <p:notesMasterIdLst>
    <p:notesMasterId r:id="rId12"/>
  </p:notesMasterIdLst>
  <p:sldIdLst>
    <p:sldId id="260" r:id="rId2"/>
    <p:sldId id="580" r:id="rId3"/>
    <p:sldId id="581" r:id="rId4"/>
    <p:sldId id="585" r:id="rId5"/>
    <p:sldId id="582" r:id="rId6"/>
    <p:sldId id="584" r:id="rId7"/>
    <p:sldId id="586" r:id="rId8"/>
    <p:sldId id="588" r:id="rId9"/>
    <p:sldId id="589" r:id="rId10"/>
    <p:sldId id="26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ngmeiying" initials="y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E12"/>
    <a:srgbClr val="00CC00"/>
    <a:srgbClr val="1915FF"/>
    <a:srgbClr val="B2B2B2"/>
    <a:srgbClr val="10386B"/>
    <a:srgbClr val="004597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9" autoAdjust="0"/>
    <p:restoredTop sz="89377" autoAdjust="0"/>
  </p:normalViewPr>
  <p:slideViewPr>
    <p:cSldViewPr>
      <p:cViewPr varScale="1">
        <p:scale>
          <a:sx n="77" d="100"/>
          <a:sy n="77" d="100"/>
        </p:scale>
        <p:origin x="-1718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75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607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2276475"/>
            <a:ext cx="8712967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MIMO layer adaptation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5856" y="4365104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2019/11/05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overview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08912" cy="4536504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Arial" pitchFamily="34" charset="0"/>
              </a:rPr>
              <a:t>Motivation </a:t>
            </a:r>
          </a:p>
          <a:p>
            <a:pPr lvl="1"/>
            <a:r>
              <a:rPr lang="en-US" altLang="zh-CN" dirty="0">
                <a:latin typeface="Arial" pitchFamily="34" charset="0"/>
              </a:rPr>
              <a:t>For evaluation on power consumption of MIMO layer adaption with different transition time </a:t>
            </a:r>
          </a:p>
          <a:p>
            <a:pPr lvl="1"/>
            <a:endParaRPr lang="en-US" altLang="zh-CN" dirty="0" smtClean="0">
              <a:latin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</a:rPr>
              <a:t>Simulation methodology and assumption</a:t>
            </a:r>
          </a:p>
          <a:p>
            <a:pPr lvl="1"/>
            <a:r>
              <a:rPr lang="en-US" altLang="zh-CN" dirty="0">
                <a:latin typeface="Arial" pitchFamily="34" charset="0"/>
              </a:rPr>
              <a:t>UE power modeling</a:t>
            </a:r>
            <a:endParaRPr lang="zh-CN" altLang="en-US" dirty="0">
              <a:latin typeface="Arial" pitchFamily="34" charset="0"/>
            </a:endParaRPr>
          </a:p>
          <a:p>
            <a:pPr lvl="1"/>
            <a:r>
              <a:rPr lang="en-US" altLang="zh-CN" dirty="0">
                <a:latin typeface="Arial" pitchFamily="34" charset="0"/>
              </a:rPr>
              <a:t>Traffic modeling and DRX configuration</a:t>
            </a:r>
          </a:p>
          <a:p>
            <a:pPr lvl="1"/>
            <a:r>
              <a:rPr lang="en-US" altLang="zh-CN" dirty="0">
                <a:latin typeface="Arial" pitchFamily="34" charset="0"/>
              </a:rPr>
              <a:t>General assumption</a:t>
            </a:r>
          </a:p>
          <a:p>
            <a:pPr lvl="1"/>
            <a:endParaRPr lang="en-US" altLang="zh-CN" dirty="0" smtClean="0">
              <a:latin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</a:rPr>
              <a:t>Simulation results</a:t>
            </a:r>
          </a:p>
          <a:p>
            <a:pPr lvl="1"/>
            <a:r>
              <a:rPr lang="en-US" altLang="zh-CN" dirty="0" smtClean="0">
                <a:latin typeface="Arial" pitchFamily="34" charset="0"/>
              </a:rPr>
              <a:t>Observation: For </a:t>
            </a:r>
            <a:r>
              <a:rPr lang="en-US" altLang="zh-CN" dirty="0">
                <a:latin typeface="Arial" pitchFamily="34" charset="0"/>
              </a:rPr>
              <a:t>FTP3 with different MIMO layer adaption time</a:t>
            </a:r>
            <a:r>
              <a:rPr lang="en-US" altLang="zh-CN" dirty="0" smtClean="0">
                <a:latin typeface="Arial" pitchFamily="34" charset="0"/>
              </a:rPr>
              <a:t>, from 5slots to 2slots,  </a:t>
            </a:r>
            <a:r>
              <a:rPr lang="en-US" altLang="zh-CN" dirty="0">
                <a:solidFill>
                  <a:srgbClr val="FF0000"/>
                </a:solidFill>
                <a:latin typeface="Arial" pitchFamily="34" charset="0"/>
              </a:rPr>
              <a:t>2.86% </a:t>
            </a:r>
            <a:r>
              <a:rPr lang="en-US" altLang="zh-CN" dirty="0">
                <a:latin typeface="Arial" pitchFamily="34" charset="0"/>
              </a:rPr>
              <a:t>and </a:t>
            </a:r>
            <a:r>
              <a:rPr lang="en-US" altLang="zh-CN" dirty="0">
                <a:solidFill>
                  <a:srgbClr val="FF0000"/>
                </a:solidFill>
                <a:latin typeface="Arial" pitchFamily="34" charset="0"/>
              </a:rPr>
              <a:t>0.95%</a:t>
            </a:r>
            <a:r>
              <a:rPr lang="en-US" altLang="zh-CN" dirty="0">
                <a:latin typeface="Arial" pitchFamily="34" charset="0"/>
              </a:rPr>
              <a:t> could be got for deep sleep mode and light sleep mode respectively.</a:t>
            </a:r>
            <a:endParaRPr lang="zh-CN" altLang="en-US" dirty="0">
              <a:latin typeface="Arial" pitchFamily="34" charset="0"/>
            </a:endParaRPr>
          </a:p>
          <a:p>
            <a:pPr lvl="1"/>
            <a:endParaRPr lang="en-US" altLang="zh-CN" dirty="0" smtClean="0">
              <a:latin typeface="Arial" pitchFamily="34" charset="0"/>
            </a:endParaRPr>
          </a:p>
          <a:p>
            <a:pPr lvl="1"/>
            <a:endParaRPr lang="en-US" altLang="zh-CN" dirty="0" smtClean="0">
              <a:latin typeface="Arial" pitchFamily="34" charset="0"/>
            </a:endParaRPr>
          </a:p>
          <a:p>
            <a:pPr lvl="1"/>
            <a:endParaRPr lang="en-US" altLang="zh-CN" dirty="0" smtClean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34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For evaluation on power consumption of </a:t>
            </a:r>
            <a:r>
              <a:rPr lang="en-US" altLang="zh-CN" dirty="0">
                <a:latin typeface="Arial" pitchFamily="34" charset="0"/>
              </a:rPr>
              <a:t>MIMO layer </a:t>
            </a:r>
            <a:r>
              <a:rPr lang="en-US" altLang="zh-CN" dirty="0" smtClean="0">
                <a:latin typeface="Arial" pitchFamily="34" charset="0"/>
              </a:rPr>
              <a:t>adaption with different transition </a:t>
            </a:r>
            <a:r>
              <a:rPr lang="en-US" altLang="zh-CN" dirty="0">
                <a:latin typeface="Arial" pitchFamily="34" charset="0"/>
              </a:rPr>
              <a:t>time </a:t>
            </a:r>
            <a:endParaRPr lang="en-US" altLang="zh-CN" dirty="0" smtClean="0">
              <a:latin typeface="Arial" pitchFamily="34" charset="0"/>
            </a:endParaRPr>
          </a:p>
          <a:p>
            <a:pPr lvl="1"/>
            <a:r>
              <a:rPr lang="en-US" altLang="zh-CN" dirty="0" smtClean="0">
                <a:latin typeface="Arial" pitchFamily="34" charset="0"/>
              </a:rPr>
              <a:t>Option1</a:t>
            </a:r>
            <a:r>
              <a:rPr lang="en-US" altLang="zh-CN" dirty="0" smtClean="0">
                <a:latin typeface="Arial" pitchFamily="34" charset="0"/>
              </a:rPr>
              <a:t>: with 5slot transition time</a:t>
            </a:r>
          </a:p>
          <a:p>
            <a:pPr lvl="1"/>
            <a:r>
              <a:rPr lang="en-US" altLang="zh-CN" dirty="0" smtClean="0">
                <a:latin typeface="Arial" pitchFamily="34" charset="0"/>
              </a:rPr>
              <a:t>Option2: with 2slot transition time</a:t>
            </a:r>
          </a:p>
          <a:p>
            <a:endParaRPr lang="en-US" altLang="zh-CN" dirty="0" smtClean="0">
              <a:latin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</a:rPr>
              <a:t>Observation: whether option2 with 2slots transition time could get performance gain comparing with 5slots transition time.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965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methodology and </a:t>
            </a:r>
            <a:r>
              <a:rPr lang="en-US" altLang="zh-CN" dirty="0" smtClean="0"/>
              <a:t>assumptions(1/5)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Arial" pitchFamily="34" charset="0"/>
              </a:rPr>
              <a:t>UE power modeling</a:t>
            </a:r>
            <a:endParaRPr lang="zh-CN" altLang="en-US" dirty="0">
              <a:latin typeface="Arial" pitchFamily="34" charset="0"/>
            </a:endParaRPr>
          </a:p>
          <a:p>
            <a:r>
              <a:rPr lang="en-US" altLang="zh-CN" dirty="0">
                <a:latin typeface="Arial" pitchFamily="34" charset="0"/>
              </a:rPr>
              <a:t>Traffic </a:t>
            </a:r>
            <a:r>
              <a:rPr lang="en-US" altLang="zh-CN" dirty="0" smtClean="0">
                <a:latin typeface="Arial" pitchFamily="34" charset="0"/>
              </a:rPr>
              <a:t>modeling and DRX configuration</a:t>
            </a:r>
          </a:p>
          <a:p>
            <a:r>
              <a:rPr lang="en-US" altLang="zh-CN" dirty="0" smtClean="0">
                <a:latin typeface="Arial" pitchFamily="34" charset="0"/>
              </a:rPr>
              <a:t>General assumption</a:t>
            </a:r>
            <a:endParaRPr lang="en-US" altLang="zh-CN" dirty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58" y="3573016"/>
            <a:ext cx="675322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66881" y="2982956"/>
            <a:ext cx="3057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UE procedure for evaluation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069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methodology and assumptions(2/5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UE power modeling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542349"/>
              </p:ext>
            </p:extLst>
          </p:nvPr>
        </p:nvGraphicFramePr>
        <p:xfrm>
          <a:off x="683568" y="1772816"/>
          <a:ext cx="7632848" cy="410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144"/>
                <a:gridCol w="4638457"/>
                <a:gridCol w="1853247"/>
              </a:tblGrid>
              <a:tr h="26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Power State</a:t>
                      </a:r>
                      <a:endParaRPr lang="zh-CN" sz="1400" b="1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Characteristics</a:t>
                      </a:r>
                      <a:endParaRPr lang="zh-CN" sz="1400" b="1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Relative Power </a:t>
                      </a:r>
                      <a:endParaRPr lang="zh-CN" sz="1400" b="1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</a:tr>
              <a:tr h="6074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Deep Sleep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Time interval for the sleep should be larger than the total transition time entering and leaving this state. Accurate timing may not be maintained.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b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(Optional: 0.5)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</a:tr>
              <a:tr h="433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Light Sleep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Time interval for the sleep should be larger than the total transition time entering and leaving this state. 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</a:tr>
              <a:tr h="433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Micro sleep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Immediate transition is assumed for power saving study purpose from or to a non-sleep state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 anchor="ctr"/>
                </a:tc>
              </a:tr>
              <a:tr h="433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PDCCH-only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No PDSCH and same-slot scheduling; this includes time for PDCCH decoding and any micro-sleep within the slot.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 anchor="ctr"/>
                </a:tc>
              </a:tr>
              <a:tr h="781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SSB or </a:t>
                      </a:r>
                      <a:b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CSI-RS proc.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SSB can be used for fine time-frequency sync. and RSRP measurement of the serving/camping cell. TRS is the considered CSI-RS for sync. FFS the power scaling for processing other configurations of CSI-RS.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 anchor="ctr"/>
                </a:tc>
              </a:tr>
              <a:tr h="433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PDCCH + PDSCH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PDCCH + PDSCH. ACK/NACK in long PUCCH is modeled by UL power state. 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300 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976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methodology and assumptions(3/5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UE power modeling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graphicFrame>
        <p:nvGraphicFramePr>
          <p:cNvPr id="6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459359"/>
              </p:ext>
            </p:extLst>
          </p:nvPr>
        </p:nvGraphicFramePr>
        <p:xfrm>
          <a:off x="1043608" y="1700808"/>
          <a:ext cx="6984775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821"/>
                <a:gridCol w="2629661"/>
                <a:gridCol w="295229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Sleep type</a:t>
                      </a:r>
                      <a:endParaRPr lang="zh-CN" sz="1400" b="1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Additional transition energy:</a:t>
                      </a:r>
                      <a:endParaRPr lang="zh-CN" sz="14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(Relative power x  </a:t>
                      </a:r>
                      <a:r>
                        <a:rPr lang="en-US" sz="1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ms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endParaRPr lang="zh-CN" sz="1400" b="1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Total transition time </a:t>
                      </a:r>
                      <a:endParaRPr lang="zh-CN" sz="1400" b="1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Deep sleep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450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20 ms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Light sleep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100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6 ms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Micro sleep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0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itchFamily="34" charset="0"/>
                          <a:cs typeface="Arial" pitchFamily="34" charset="0"/>
                        </a:rPr>
                        <a:t>0 ms* </a:t>
                      </a:r>
                      <a:endParaRPr lang="zh-CN" sz="14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*	Immediate transition is assumed for power saving study purpose from or to a non-sleep state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95874"/>
              </p:ext>
            </p:extLst>
          </p:nvPr>
        </p:nvGraphicFramePr>
        <p:xfrm>
          <a:off x="683568" y="4035916"/>
          <a:ext cx="8136904" cy="49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1723"/>
                <a:gridCol w="3253131"/>
                <a:gridCol w="330205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Antenna scaling (DL)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2Rx power is 0.7x 4Rx power for FR1</a:t>
                      </a:r>
                      <a:endParaRPr lang="zh-CN" sz="14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1Rx power is 0.7x 2Rx power for FR2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Assume </a:t>
                      </a: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same number of antenna elements per Rx chain</a:t>
                      </a:r>
                      <a:endParaRPr lang="zh-CN" sz="14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11560" y="4850576"/>
            <a:ext cx="83529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 smtClean="0"/>
              <a:t>BWP transition power consumption:</a:t>
            </a:r>
          </a:p>
          <a:p>
            <a:r>
              <a:rPr lang="en-GB" altLang="zh-CN" sz="1400" dirty="0" smtClean="0"/>
              <a:t>For </a:t>
            </a:r>
            <a:r>
              <a:rPr lang="en-GB" altLang="zh-CN" sz="1400" dirty="0"/>
              <a:t>evaluation, when BWP transition duration is one slot or longer, the slot-average power level is 50 power </a:t>
            </a:r>
            <a:r>
              <a:rPr lang="en-GB" altLang="zh-CN" sz="1400" dirty="0" smtClean="0"/>
              <a:t>units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250660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methodology and assumptions(4/5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Traffic modeling and DRX configuration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44915"/>
              </p:ext>
            </p:extLst>
          </p:nvPr>
        </p:nvGraphicFramePr>
        <p:xfrm>
          <a:off x="827584" y="2060848"/>
          <a:ext cx="7416824" cy="2398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9462"/>
                <a:gridCol w="4897362"/>
              </a:tblGrid>
              <a:tr h="292533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itchFamily="34" charset="0"/>
                          <a:cs typeface="Arial" pitchFamily="34" charset="0"/>
                        </a:rPr>
                        <a:t>FTP traffic</a:t>
                      </a:r>
                      <a:endParaRPr lang="zh-CN" sz="1600" b="1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63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Model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FTP model 3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263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itchFamily="34" charset="0"/>
                          <a:cs typeface="Arial" pitchFamily="34" charset="0"/>
                        </a:rPr>
                        <a:t>Packet size</a:t>
                      </a:r>
                      <a:endParaRPr lang="zh-CN" sz="160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0.5 Mbytes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26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Mean inter-arrival time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200 </a:t>
                      </a:r>
                      <a:r>
                        <a:rPr lang="en-GB" sz="16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ms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26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DRX setting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Period = 160 </a:t>
                      </a:r>
                      <a:r>
                        <a:rPr lang="en-GB" sz="16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ms</a:t>
                      </a:r>
                      <a:endParaRPr lang="zh-CN" sz="16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Inactivity timer = 100 </a:t>
                      </a:r>
                      <a:r>
                        <a:rPr lang="en-GB" sz="16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ms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265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MAC-CE</a:t>
                      </a:r>
                      <a:endParaRPr lang="zh-CN" sz="1600" b="1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Arial" pitchFamily="34" charset="0"/>
                          <a:ea typeface="Malgun Gothic"/>
                          <a:cs typeface="Arial" pitchFamily="34" charset="0"/>
                        </a:rPr>
                        <a:t>Enable MAC-CE when data transmission is finished</a:t>
                      </a:r>
                      <a:endParaRPr lang="zh-CN" sz="1600" dirty="0">
                        <a:effectLst/>
                        <a:latin typeface="Arial" pitchFamily="34" charset="0"/>
                        <a:ea typeface="Malgun Gothic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450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methodology and assumptions(5/5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General assumption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167437"/>
              </p:ext>
            </p:extLst>
          </p:nvPr>
        </p:nvGraphicFramePr>
        <p:xfrm>
          <a:off x="539552" y="1988840"/>
          <a:ext cx="7920880" cy="3535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2536"/>
                <a:gridCol w="4478344"/>
              </a:tblGrid>
              <a:tr h="19050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Assumptions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Scenario</a:t>
                      </a:r>
                      <a:r>
                        <a:rPr lang="en-US" altLang="zh-CN" sz="1400" baseline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ITU </a:t>
                      </a:r>
                      <a:r>
                        <a:rPr lang="en-GB" sz="14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UMi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cs typeface="Arial" pitchFamily="34" charset="0"/>
                        </a:rPr>
                        <a:t>Channel tracking time and CSI measurement</a:t>
                      </a:r>
                      <a:endParaRPr lang="zh-CN" sz="14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based </a:t>
                      </a: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on </a:t>
                      </a: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CRS-RS, </a:t>
                      </a:r>
                      <a:r>
                        <a:rPr lang="en-GB" altLang="zh-CN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CSI-RS period</a:t>
                      </a:r>
                      <a:r>
                        <a:rPr lang="en-US" altLang="zh-CN" sz="1400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10ms</a:t>
                      </a:r>
                      <a:endParaRPr lang="zh-CN" altLang="zh-CN" sz="1400" dirty="0" smtClean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cs typeface="Arial" pitchFamily="34" charset="0"/>
                        </a:rPr>
                        <a:t>TDD configuration</a:t>
                      </a:r>
                      <a:endParaRPr lang="zh-CN" sz="14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DSUUD, </a:t>
                      </a: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SCS=30KHz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400" dirty="0" smtClean="0"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Bandwidth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100MHz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UL transmission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Disable, UL slot is assumed as micro-sleep and ideal feedback for ACK, CSI.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Transmission rate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Transmission rate is based on DU scenario SE with 256 transmission antenna, </a:t>
                      </a:r>
                      <a:r>
                        <a:rPr lang="en-GB" sz="1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gNB</a:t>
                      </a: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: (</a:t>
                      </a:r>
                      <a:r>
                        <a:rPr lang="en-GB" sz="1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M,N,P,Mg,Ng</a:t>
                      </a: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Mp,Np</a:t>
                      </a:r>
                      <a:r>
                        <a:rPr lang="en-GB" sz="1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 = (16,8,2,1,1;2,8).10UE is dropped within one TRP.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UE antenna configuration</a:t>
                      </a:r>
                      <a:endParaRPr lang="zh-CN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 MIMO layer for PDSCH+PDCCH detection </a:t>
                      </a:r>
                      <a:r>
                        <a:rPr lang="en-US" altLang="zh-CN" sz="1400" baseline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or PDSCH only transmission;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baseline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 MIMO layer for PDCCH-only detection</a:t>
                      </a:r>
                      <a:endParaRPr lang="en-US" altLang="zh-CN" sz="1400" dirty="0" smtClean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712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5007175"/>
              </p:ext>
            </p:extLst>
          </p:nvPr>
        </p:nvGraphicFramePr>
        <p:xfrm>
          <a:off x="1043608" y="1916832"/>
          <a:ext cx="7056785" cy="1272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8860"/>
                <a:gridCol w="943526"/>
                <a:gridCol w="1081123"/>
                <a:gridCol w="943526"/>
                <a:gridCol w="1159750"/>
              </a:tblGrid>
              <a:tr h="35814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Sleep mode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FTP3(deep sleep)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FTP3(light sleep)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812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MIMO layer adaption time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5slots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2slots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5slots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2slots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4724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Power consumption per slot(power unit/slot)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17.702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17.1953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32.8099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32.4997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performance gain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2.86%</a:t>
                      </a:r>
                      <a:endParaRPr lang="en-US" altLang="zh-CN" sz="1400" b="0" i="0" u="none" strike="noStrike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zh-CN" sz="1400" u="none" strike="noStrike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0.95%</a:t>
                      </a:r>
                      <a:endParaRPr lang="en-US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11560" y="442868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Observation: </a:t>
            </a:r>
          </a:p>
          <a:p>
            <a:r>
              <a:rPr lang="en-US" altLang="zh-CN" dirty="0" smtClean="0"/>
              <a:t>For FTP3 with different MIMO layer adaption time, </a:t>
            </a:r>
            <a:r>
              <a:rPr lang="en-US" altLang="zh-CN" dirty="0"/>
              <a:t>from 5slots to 2slots, </a:t>
            </a:r>
            <a:r>
              <a:rPr lang="en-US" altLang="zh-CN" dirty="0" smtClean="0"/>
              <a:t>2.86% and 0.95% could be got for deep sleep mode and light sleep mode respectively.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128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166375</TotalTime>
  <Words>617</Words>
  <Application>Microsoft Office PowerPoint</Application>
  <PresentationFormat>全屏显示(4:3)</PresentationFormat>
  <Paragraphs>133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MIMO layer adaptation</vt:lpstr>
      <vt:lpstr>overview</vt:lpstr>
      <vt:lpstr>Motivation </vt:lpstr>
      <vt:lpstr>Simulation methodology and assumptions(1/5)</vt:lpstr>
      <vt:lpstr>Simulation methodology and assumptions(2/5)</vt:lpstr>
      <vt:lpstr>Simulation methodology and assumptions(3/5)</vt:lpstr>
      <vt:lpstr>Simulation methodology and assumptions(4/5)</vt:lpstr>
      <vt:lpstr>Simulation methodology and assumptions(5/5)</vt:lpstr>
      <vt:lpstr>Simulation results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7400</cp:revision>
  <dcterms:created xsi:type="dcterms:W3CDTF">2014-01-09T07:41:21Z</dcterms:created>
  <dcterms:modified xsi:type="dcterms:W3CDTF">2019-11-08T12:01:24Z</dcterms:modified>
</cp:coreProperties>
</file>