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3" r:id="rId3"/>
    <p:sldId id="264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22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11/8/2019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err="1" smtClean="0"/>
              <a:t>gNB</a:t>
            </a:r>
            <a:r>
              <a:rPr lang="en-US" dirty="0" smtClean="0"/>
              <a:t> requirements for NR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Intel, </a:t>
            </a:r>
            <a:r>
              <a:rPr lang="en-US" dirty="0" smtClean="0"/>
              <a:t>….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b="1" dirty="0" smtClean="0"/>
              <a:t>R4-191</a:t>
            </a:r>
            <a:r>
              <a:rPr lang="en-US" altLang="zh-CN" b="1" dirty="0" smtClean="0"/>
              <a:t>3464</a:t>
            </a:r>
            <a:endParaRPr lang="en-US" altLang="zh-CN" b="1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850" y="199033"/>
            <a:ext cx="50618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/>
              <a:t>3GPP TSG-RAN WG4 Meeting #</a:t>
            </a:r>
            <a:r>
              <a:rPr lang="en-US" altLang="zh-CN" b="1" dirty="0" smtClean="0"/>
              <a:t>93</a:t>
            </a:r>
            <a:r>
              <a:rPr lang="en-US" altLang="zh-CN" b="1" dirty="0"/>
              <a:t>							 </a:t>
            </a:r>
            <a:r>
              <a:rPr lang="en-US" altLang="zh-CN" b="1" dirty="0" smtClean="0"/>
              <a:t>Reno</a:t>
            </a:r>
            <a:r>
              <a:rPr lang="en-US" altLang="zh-CN" b="1" dirty="0"/>
              <a:t>, USA, 18th – 22nd Nov, 2019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748391"/>
          </a:xfrm>
        </p:spPr>
        <p:txBody>
          <a:bodyPr>
            <a:normAutofit/>
          </a:bodyPr>
          <a:lstStyle/>
          <a:p>
            <a:r>
              <a:rPr lang="en-US" altLang="zh-CN" dirty="0"/>
              <a:t>In </a:t>
            </a:r>
            <a:r>
              <a:rPr lang="en-US" altLang="zh-CN" dirty="0" smtClean="0"/>
              <a:t>RAN4#92b, </a:t>
            </a:r>
            <a:r>
              <a:rPr lang="en-US" altLang="zh-CN" dirty="0"/>
              <a:t>RAN4 </a:t>
            </a:r>
            <a:r>
              <a:rPr lang="en-US" altLang="zh-CN" dirty="0" smtClean="0"/>
              <a:t>agreed on </a:t>
            </a:r>
            <a:r>
              <a:rPr lang="en-GB" altLang="zh-CN" dirty="0" err="1" smtClean="0"/>
              <a:t>gNB</a:t>
            </a:r>
            <a:r>
              <a:rPr lang="en-GB" altLang="zh-CN" dirty="0" smtClean="0"/>
              <a:t> </a:t>
            </a:r>
            <a:r>
              <a:rPr lang="en-GB" altLang="zh-CN" dirty="0"/>
              <a:t>measurement requirements</a:t>
            </a:r>
            <a:endParaRPr lang="zh-CN" altLang="zh-CN" dirty="0"/>
          </a:p>
          <a:p>
            <a:pPr lvl="1"/>
            <a:r>
              <a:rPr lang="en-US" altLang="zh-CN" dirty="0"/>
              <a:t>Further discuss whether and how to define </a:t>
            </a:r>
            <a:r>
              <a:rPr lang="en-US" altLang="zh-CN" dirty="0" err="1"/>
              <a:t>gNB</a:t>
            </a:r>
            <a:r>
              <a:rPr lang="en-US" altLang="zh-CN" dirty="0"/>
              <a:t> measurement requirements</a:t>
            </a:r>
            <a:endParaRPr lang="zh-CN" altLang="zh-CN" dirty="0"/>
          </a:p>
          <a:p>
            <a:pPr lvl="1"/>
            <a:r>
              <a:rPr lang="en-US" altLang="zh-CN" dirty="0"/>
              <a:t>Open questions</a:t>
            </a:r>
            <a:endParaRPr lang="zh-CN" altLang="zh-CN" dirty="0"/>
          </a:p>
          <a:p>
            <a:pPr lvl="2"/>
            <a:r>
              <a:rPr lang="en-US" altLang="zh-CN" dirty="0"/>
              <a:t>Necessity of requirements </a:t>
            </a:r>
            <a:endParaRPr lang="zh-CN" altLang="zh-CN" dirty="0"/>
          </a:p>
          <a:p>
            <a:pPr lvl="2"/>
            <a:r>
              <a:rPr lang="en-US" altLang="zh-CN" dirty="0"/>
              <a:t>Applicability to different BS types</a:t>
            </a:r>
            <a:endParaRPr lang="zh-CN" altLang="zh-CN" dirty="0"/>
          </a:p>
          <a:p>
            <a:pPr lvl="2"/>
            <a:r>
              <a:rPr lang="en-GB" altLang="zh-CN" dirty="0"/>
              <a:t>Requirements types (e.g. UL RTOA, UL SRS-RSRP, </a:t>
            </a:r>
            <a:r>
              <a:rPr lang="en-GB" altLang="zh-CN" dirty="0" err="1"/>
              <a:t>gNB</a:t>
            </a:r>
            <a:r>
              <a:rPr lang="en-GB" altLang="zh-CN" dirty="0"/>
              <a:t> Rx-</a:t>
            </a:r>
            <a:r>
              <a:rPr lang="en-GB" altLang="zh-CN" dirty="0" err="1"/>
              <a:t>Tx</a:t>
            </a:r>
            <a:r>
              <a:rPr lang="en-GB" altLang="zh-CN" dirty="0"/>
              <a:t> time difference, </a:t>
            </a:r>
            <a:r>
              <a:rPr lang="en-GB" altLang="zh-CN" dirty="0" err="1"/>
              <a:t>AoA</a:t>
            </a:r>
            <a:r>
              <a:rPr lang="en-GB" altLang="zh-CN" dirty="0"/>
              <a:t> and </a:t>
            </a:r>
            <a:r>
              <a:rPr lang="en-GB" altLang="zh-CN" dirty="0" err="1"/>
              <a:t>ZoA</a:t>
            </a:r>
            <a:r>
              <a:rPr lang="en-GB" altLang="zh-CN" dirty="0"/>
              <a:t>)</a:t>
            </a:r>
            <a:r>
              <a:rPr lang="en-US" altLang="zh-CN" dirty="0" smtClean="0"/>
              <a:t>. </a:t>
            </a:r>
            <a:endParaRPr lang="zh-CN" altLang="zh-CN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 synchronization error for OTDOA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1049001" cy="5067354"/>
          </a:xfrm>
        </p:spPr>
        <p:txBody>
          <a:bodyPr>
            <a:normAutofit/>
          </a:bodyPr>
          <a:lstStyle/>
          <a:p>
            <a:pPr hangingPunct="0"/>
            <a:r>
              <a:rPr lang="en-US" altLang="zh-CN" b="1" i="1" dirty="0" smtClean="0"/>
              <a:t>RAN4 can further </a:t>
            </a:r>
            <a:r>
              <a:rPr lang="en-US" altLang="zh-CN" b="1" i="1" dirty="0"/>
              <a:t>discuss the feasibility of two alternatives to resolve the impacts due to the imperfect cell phase synchronization on the positioning performance (e.g. OTDOA).</a:t>
            </a:r>
            <a:endParaRPr lang="zh-CN" altLang="zh-CN" dirty="0"/>
          </a:p>
          <a:p>
            <a:pPr lvl="1" hangingPunct="0"/>
            <a:r>
              <a:rPr lang="en-US" altLang="zh-CN" b="1" i="1" dirty="0"/>
              <a:t>Alt.1: Introduce new requirements of cell-phase synchronization error for networks or</a:t>
            </a:r>
            <a:endParaRPr lang="zh-CN" altLang="zh-CN" dirty="0"/>
          </a:p>
          <a:p>
            <a:pPr lvl="1" hangingPunct="0"/>
            <a:r>
              <a:rPr lang="en-US" altLang="zh-CN" b="1" i="1" dirty="0"/>
              <a:t>Alt2: Rely on additional signaling of either transmission time difference error (i.e. offset in transmission time among cells) or transmission time synchronization accuracy</a:t>
            </a:r>
            <a:endParaRPr lang="zh-CN" altLang="zh-CN" dirty="0"/>
          </a:p>
          <a:p>
            <a:pPr lvl="1" hangingPunct="0"/>
            <a:endParaRPr lang="en-US" altLang="zh-CN" b="1" i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45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 err="1" smtClean="0"/>
              <a:t>gNB</a:t>
            </a:r>
            <a:r>
              <a:rPr lang="en-GB" altLang="zh-CN" dirty="0" smtClean="0"/>
              <a:t> measurement reporting 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1109609"/>
                <a:ext cx="11049001" cy="5067354"/>
              </a:xfrm>
            </p:spPr>
            <p:txBody>
              <a:bodyPr>
                <a:normAutofit/>
              </a:bodyPr>
              <a:lstStyle/>
              <a:p>
                <a:pPr hangingPunct="0"/>
                <a:r>
                  <a:rPr lang="en-GB" altLang="zh-CN" b="1" i="1" dirty="0"/>
                  <a:t>UL RTOA reporting granularity is determined by equation </a:t>
                </a:r>
                <a14:m>
                  <m:oMath xmlns:m="http://schemas.openxmlformats.org/officeDocument/2006/math">
                    <m:r>
                      <a:rPr lang="en-GB" altLang="zh-CN" b="1" i="1"/>
                      <m:t>(</m:t>
                    </m:r>
                    <m:r>
                      <a:rPr lang="en-GB" altLang="zh-CN" b="1" i="1"/>
                      <m:t>𝟒𝟎𝟎</m:t>
                    </m:r>
                    <m:r>
                      <a:rPr lang="en-GB" altLang="zh-CN" b="1" i="1"/>
                      <m:t>𝑴𝑯𝒛</m:t>
                    </m:r>
                    <m:r>
                      <a:rPr lang="en-GB" altLang="zh-CN" b="1" i="1"/>
                      <m:t>/</m:t>
                    </m:r>
                    <m:sSub>
                      <m:sSubPr>
                        <m:ctrlPr>
                          <a:rPr lang="zh-CN" altLang="zh-CN" b="1" i="1"/>
                        </m:ctrlPr>
                      </m:sSubPr>
                      <m:e>
                        <m:r>
                          <a:rPr lang="en-GB" altLang="zh-CN" b="1" i="1"/>
                          <m:t>𝑩𝑾</m:t>
                        </m:r>
                      </m:e>
                      <m:sub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GB" altLang="zh-CN" b="1" i="1"/>
                              <m:t>𝑺𝑹𝑺</m:t>
                            </m:r>
                          </m:num>
                          <m:den>
                            <m:r>
                              <a:rPr lang="en-GB" altLang="zh-CN" b="1" i="1"/>
                              <m:t>𝑷𝑹𝑺</m:t>
                            </m:r>
                          </m:den>
                        </m:f>
                      </m:sub>
                    </m:sSub>
                    <m:r>
                      <a:rPr lang="en-GB" altLang="zh-CN" b="1" i="1"/>
                      <m:t>)∙</m:t>
                    </m:r>
                    <m:sSub>
                      <m:sSubPr>
                        <m:ctrlPr>
                          <a:rPr lang="zh-CN" altLang="zh-CN" b="1" i="1"/>
                        </m:ctrlPr>
                      </m:sSubPr>
                      <m:e>
                        <m:r>
                          <a:rPr lang="en-GB" altLang="zh-CN" b="1" i="1"/>
                          <m:t>𝑻</m:t>
                        </m:r>
                      </m:e>
                      <m:sub>
                        <m:r>
                          <a:rPr lang="en-GB" altLang="zh-CN" b="1" i="1"/>
                          <m:t>𝒄</m:t>
                        </m:r>
                      </m:sub>
                    </m:sSub>
                    <m:r>
                      <a:rPr lang="en-GB" altLang="zh-CN" b="1" i="1"/>
                      <m:t>/</m:t>
                    </m:r>
                    <m:r>
                      <a:rPr lang="en-GB" altLang="zh-CN" b="1" i="1"/>
                      <m:t>𝟐</m:t>
                    </m:r>
                  </m:oMath>
                </a14:m>
                <a:r>
                  <a:rPr lang="en-GB" altLang="zh-CN" b="1" i="1" dirty="0"/>
                  <a:t>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b="1" i="1"/>
                        </m:ctrlPr>
                      </m:sSubPr>
                      <m:e>
                        <m:r>
                          <a:rPr lang="en-GB" altLang="zh-CN" b="1" i="1"/>
                          <m:t>𝑩𝑾</m:t>
                        </m:r>
                      </m:e>
                      <m:sub>
                        <m:r>
                          <a:rPr lang="en-GB" altLang="zh-CN" b="1" i="1"/>
                          <m:t>𝑺𝑹𝑺</m:t>
                        </m:r>
                        <m:r>
                          <a:rPr lang="en-GB" altLang="zh-CN" b="1" i="1"/>
                          <m:t>/</m:t>
                        </m:r>
                        <m:r>
                          <a:rPr lang="en-GB" altLang="zh-CN" b="1" i="1"/>
                          <m:t>𝑷𝑹𝑺</m:t>
                        </m:r>
                      </m:sub>
                    </m:sSub>
                  </m:oMath>
                </a14:m>
                <a:r>
                  <a:rPr lang="en-GB" altLang="zh-CN" b="1" i="1" dirty="0"/>
                  <a:t>  is the CBW in MHz selected from the set [5, 10, 20, 25, 40, 50, 80, 100, 200, 400] MHz and closest to the configured bandwidth of UL SRS/PRS </a:t>
                </a:r>
                <a:r>
                  <a:rPr lang="en-GB" altLang="zh-CN" b="1" i="1" dirty="0" smtClean="0"/>
                  <a:t>transmission.</a:t>
                </a:r>
              </a:p>
              <a:p>
                <a:pPr hangingPunct="0"/>
                <a:r>
                  <a:rPr lang="en-US" altLang="zh-CN" b="1" i="1" dirty="0"/>
                  <a:t>The following granularity is used for </a:t>
                </a:r>
                <a:r>
                  <a:rPr lang="en-US" altLang="zh-CN" b="1" i="1" dirty="0" err="1"/>
                  <a:t>AoA</a:t>
                </a:r>
                <a:r>
                  <a:rPr lang="en-US" altLang="zh-CN" b="1" i="1" dirty="0"/>
                  <a:t> reporting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𝟑𝟔𝟎</m:t>
                        </m:r>
                        <m:r>
                          <a:rPr lang="en-US" altLang="zh-CN" b="1" i="1"/>
                          <m:t>°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  <m:sup>
                            <m:r>
                              <a:rPr lang="en-US" altLang="zh-CN" b="1" i="1"/>
                              <m:t>𝟏𝟏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i="1" dirty="0"/>
                  <a:t>. Azimuth and Zenith </a:t>
                </a:r>
                <a:r>
                  <a:rPr lang="en-US" altLang="zh-CN" b="1" i="1" dirty="0" err="1"/>
                  <a:t>AoAs</a:t>
                </a:r>
                <a:r>
                  <a:rPr lang="en-US" altLang="zh-CN" b="1" i="1" dirty="0"/>
                  <a:t> are reported using 11 and 10 bits respectively</a:t>
                </a:r>
                <a:endParaRPr lang="zh-CN" altLang="zh-CN"/>
              </a:p>
              <a:p>
                <a:pPr hangingPunct="0"/>
                <a:r>
                  <a:rPr lang="en-GB" altLang="zh-CN" b="1" i="1" dirty="0"/>
                  <a:t>UL SRS (PRS) RSRP reporting granularity is set to 1dB. Range of values and mapping for UL SRS (PRS) RSRP reporting is TBD.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109609"/>
                <a:ext cx="11049001" cy="5067354"/>
              </a:xfrm>
              <a:blipFill rotWithShape="0">
                <a:blip r:embed="rId2"/>
                <a:stretch>
                  <a:fillRect l="-717" t="-1685" r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12773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5644</TotalTime>
  <Words>155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Calibri Light</vt:lpstr>
      <vt:lpstr>Office Theme</vt:lpstr>
      <vt:lpstr>WF on gNB requirements for NR Positioning</vt:lpstr>
      <vt:lpstr>Background</vt:lpstr>
      <vt:lpstr>NW synchronization error for OTDOA</vt:lpstr>
      <vt:lpstr>gNB measurement reporting 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keywords>CTPClassification=CTP_NT</cp:keywords>
  <cp:lastModifiedBy>Huang, Rui</cp:lastModifiedBy>
  <cp:revision>185</cp:revision>
  <dcterms:created xsi:type="dcterms:W3CDTF">2014-10-07T03:17:11Z</dcterms:created>
  <dcterms:modified xsi:type="dcterms:W3CDTF">2019-11-07T22:35:43Z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-1252022175</vt:i4>
  </property>
  <property fmtid="{D5CDD505-2E9C-101B-9397-08002B2CF9AE}" pid="3" name="_NewReviewCycle">
    <vt:lpwstr/>
  </property>
  <property fmtid="{D5CDD505-2E9C-101B-9397-08002B2CF9AE}" pid="4" name="_EmailSubject">
    <vt:lpwstr>[eD2D RRM] WF on D2D</vt:lpwstr>
  </property>
  <property fmtid="{D5CDD505-2E9C-101B-9397-08002B2CF9AE}" pid="5" name="_AuthorEmail">
    <vt:lpwstr>kgulati@qti.qualcomm.com</vt:lpwstr>
  </property>
  <property fmtid="{D5CDD505-2E9C-101B-9397-08002B2CF9AE}" pid="6" name="_AuthorEmailDisplayName">
    <vt:lpwstr>Gulati, Kapil</vt:lpwstr>
  </property>
  <property fmtid="{D5CDD505-2E9C-101B-9397-08002B2CF9AE}" pid="7" name="TitusGUID">
    <vt:lpwstr>442c2ab5-3c1f-4fb0-918d-d3c5dd1a6624</vt:lpwstr>
  </property>
  <property fmtid="{D5CDD505-2E9C-101B-9397-08002B2CF9AE}" pid="8" name="CTP_TimeStamp">
    <vt:lpwstr>2019-11-07 22:35:43Z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</Properties>
</file>