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4" r:id="rId3"/>
    <p:sldId id="265" r:id="rId4"/>
    <p:sldId id="275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3129" autoAdjust="0"/>
  </p:normalViewPr>
  <p:slideViewPr>
    <p:cSldViewPr>
      <p:cViewPr varScale="1">
        <p:scale>
          <a:sx n="106" d="100"/>
          <a:sy n="106" d="100"/>
        </p:scale>
        <p:origin x="176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UE RF requirements for adding channel BW to band n38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/>
              <a:t>Ericsson</a:t>
            </a:r>
            <a:r>
              <a:rPr lang="en-US" altLang="zh-CN"/>
              <a:t>, Qualcomm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#93           		</a:t>
            </a:r>
            <a:r>
              <a:rPr lang="en-GB" altLang="zh-CN" sz="2400" b="1"/>
              <a:t> R4-1916070 </a:t>
            </a:r>
            <a:endParaRPr lang="en-GB" altLang="zh-CN" sz="2400" b="1" dirty="0"/>
          </a:p>
          <a:p>
            <a:pPr algn="l"/>
            <a:r>
              <a:rPr lang="sv-SE" altLang="zh-CN" sz="2400" b="1" dirty="0"/>
              <a:t>Reno</a:t>
            </a:r>
            <a:r>
              <a:rPr lang="en-GB" altLang="zh-CN" sz="2400" b="1" dirty="0"/>
              <a:t>, USA, November 18-22   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Contributions and discussion on:</a:t>
            </a:r>
          </a:p>
          <a:p>
            <a:pPr lvl="1"/>
            <a:r>
              <a:rPr lang="en-US" altLang="zh-CN" sz="2400" dirty="0"/>
              <a:t> REFSENS values [1]</a:t>
            </a:r>
          </a:p>
          <a:p>
            <a:pPr lvl="1"/>
            <a:r>
              <a:rPr lang="en-US" altLang="zh-CN" sz="2400" dirty="0"/>
              <a:t>A-MPR simulation results [2], [3].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33D45-E2EE-4999-9520-0220482C3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REFSENS values: 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0D378-36D7-4D57-BBB9-388BE73BF1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Following values were agreed (RAN4#92b)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49BB266-BA53-457D-877A-E6D96AB603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025013"/>
              </p:ext>
            </p:extLst>
          </p:nvPr>
        </p:nvGraphicFramePr>
        <p:xfrm>
          <a:off x="428960" y="2511444"/>
          <a:ext cx="8463525" cy="1205589"/>
        </p:xfrm>
        <a:graphic>
          <a:graphicData uri="http://schemas.openxmlformats.org/drawingml/2006/table">
            <a:tbl>
              <a:tblPr/>
              <a:tblGrid>
                <a:gridCol w="798956">
                  <a:extLst>
                    <a:ext uri="{9D8B030D-6E8A-4147-A177-3AD203B41FA5}">
                      <a16:colId xmlns:a16="http://schemas.microsoft.com/office/drawing/2014/main" val="4157663851"/>
                    </a:ext>
                  </a:extLst>
                </a:gridCol>
                <a:gridCol w="551822">
                  <a:extLst>
                    <a:ext uri="{9D8B030D-6E8A-4147-A177-3AD203B41FA5}">
                      <a16:colId xmlns:a16="http://schemas.microsoft.com/office/drawing/2014/main" val="1111956771"/>
                    </a:ext>
                  </a:extLst>
                </a:gridCol>
                <a:gridCol w="551822">
                  <a:extLst>
                    <a:ext uri="{9D8B030D-6E8A-4147-A177-3AD203B41FA5}">
                      <a16:colId xmlns:a16="http://schemas.microsoft.com/office/drawing/2014/main" val="2597414920"/>
                    </a:ext>
                  </a:extLst>
                </a:gridCol>
                <a:gridCol w="551822">
                  <a:extLst>
                    <a:ext uri="{9D8B030D-6E8A-4147-A177-3AD203B41FA5}">
                      <a16:colId xmlns:a16="http://schemas.microsoft.com/office/drawing/2014/main" val="922531097"/>
                    </a:ext>
                  </a:extLst>
                </a:gridCol>
                <a:gridCol w="551822">
                  <a:extLst>
                    <a:ext uri="{9D8B030D-6E8A-4147-A177-3AD203B41FA5}">
                      <a16:colId xmlns:a16="http://schemas.microsoft.com/office/drawing/2014/main" val="2681717075"/>
                    </a:ext>
                  </a:extLst>
                </a:gridCol>
                <a:gridCol w="551822">
                  <a:extLst>
                    <a:ext uri="{9D8B030D-6E8A-4147-A177-3AD203B41FA5}">
                      <a16:colId xmlns:a16="http://schemas.microsoft.com/office/drawing/2014/main" val="2716195288"/>
                    </a:ext>
                  </a:extLst>
                </a:gridCol>
                <a:gridCol w="551822">
                  <a:extLst>
                    <a:ext uri="{9D8B030D-6E8A-4147-A177-3AD203B41FA5}">
                      <a16:colId xmlns:a16="http://schemas.microsoft.com/office/drawing/2014/main" val="3132268084"/>
                    </a:ext>
                  </a:extLst>
                </a:gridCol>
                <a:gridCol w="551822">
                  <a:extLst>
                    <a:ext uri="{9D8B030D-6E8A-4147-A177-3AD203B41FA5}">
                      <a16:colId xmlns:a16="http://schemas.microsoft.com/office/drawing/2014/main" val="3073973806"/>
                    </a:ext>
                  </a:extLst>
                </a:gridCol>
                <a:gridCol w="551822">
                  <a:extLst>
                    <a:ext uri="{9D8B030D-6E8A-4147-A177-3AD203B41FA5}">
                      <a16:colId xmlns:a16="http://schemas.microsoft.com/office/drawing/2014/main" val="2956414324"/>
                    </a:ext>
                  </a:extLst>
                </a:gridCol>
                <a:gridCol w="551822">
                  <a:extLst>
                    <a:ext uri="{9D8B030D-6E8A-4147-A177-3AD203B41FA5}">
                      <a16:colId xmlns:a16="http://schemas.microsoft.com/office/drawing/2014/main" val="2147290636"/>
                    </a:ext>
                  </a:extLst>
                </a:gridCol>
                <a:gridCol w="551822">
                  <a:extLst>
                    <a:ext uri="{9D8B030D-6E8A-4147-A177-3AD203B41FA5}">
                      <a16:colId xmlns:a16="http://schemas.microsoft.com/office/drawing/2014/main" val="2074517836"/>
                    </a:ext>
                  </a:extLst>
                </a:gridCol>
                <a:gridCol w="551822">
                  <a:extLst>
                    <a:ext uri="{9D8B030D-6E8A-4147-A177-3AD203B41FA5}">
                      <a16:colId xmlns:a16="http://schemas.microsoft.com/office/drawing/2014/main" val="3859120597"/>
                    </a:ext>
                  </a:extLst>
                </a:gridCol>
                <a:gridCol w="551822">
                  <a:extLst>
                    <a:ext uri="{9D8B030D-6E8A-4147-A177-3AD203B41FA5}">
                      <a16:colId xmlns:a16="http://schemas.microsoft.com/office/drawing/2014/main" val="2214730859"/>
                    </a:ext>
                  </a:extLst>
                </a:gridCol>
                <a:gridCol w="551822">
                  <a:extLst>
                    <a:ext uri="{9D8B030D-6E8A-4147-A177-3AD203B41FA5}">
                      <a16:colId xmlns:a16="http://schemas.microsoft.com/office/drawing/2014/main" val="2892881519"/>
                    </a:ext>
                  </a:extLst>
                </a:gridCol>
                <a:gridCol w="490883">
                  <a:extLst>
                    <a:ext uri="{9D8B030D-6E8A-4147-A177-3AD203B41FA5}">
                      <a16:colId xmlns:a16="http://schemas.microsoft.com/office/drawing/2014/main" val="3014306177"/>
                    </a:ext>
                  </a:extLst>
                </a:gridCol>
              </a:tblGrid>
              <a:tr h="181253">
                <a:tc gridSpan="1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 / SCS / Channel bandwidth / Duplex-mode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685976"/>
                  </a:ext>
                </a:extLst>
              </a:tr>
              <a:tr h="48057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kHz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 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  <a:b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sv-S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6047953"/>
                  </a:ext>
                </a:extLst>
              </a:tr>
              <a:tr h="181253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n38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-100.0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-96.8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-95.0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-93.8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-92.7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-91.9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TDD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47045"/>
                  </a:ext>
                </a:extLst>
              </a:tr>
              <a:tr h="181253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-97.1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-95.1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-94.0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-92.8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2308838"/>
                  </a:ext>
                </a:extLst>
              </a:tr>
              <a:tr h="181253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-97.5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-95.4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-94.2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-93.0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-92.1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40456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D3CDCC2-ED5A-4D2F-8218-67502B96FF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671849"/>
              </p:ext>
            </p:extLst>
          </p:nvPr>
        </p:nvGraphicFramePr>
        <p:xfrm>
          <a:off x="413732" y="4220040"/>
          <a:ext cx="8229596" cy="1037760"/>
        </p:xfrm>
        <a:graphic>
          <a:graphicData uri="http://schemas.openxmlformats.org/drawingml/2006/table">
            <a:tbl>
              <a:tblPr/>
              <a:tblGrid>
                <a:gridCol w="882213">
                  <a:extLst>
                    <a:ext uri="{9D8B030D-6E8A-4147-A177-3AD203B41FA5}">
                      <a16:colId xmlns:a16="http://schemas.microsoft.com/office/drawing/2014/main" val="2745425851"/>
                    </a:ext>
                  </a:extLst>
                </a:gridCol>
                <a:gridCol w="485546">
                  <a:extLst>
                    <a:ext uri="{9D8B030D-6E8A-4147-A177-3AD203B41FA5}">
                      <a16:colId xmlns:a16="http://schemas.microsoft.com/office/drawing/2014/main" val="3590961578"/>
                    </a:ext>
                  </a:extLst>
                </a:gridCol>
                <a:gridCol w="483900">
                  <a:extLst>
                    <a:ext uri="{9D8B030D-6E8A-4147-A177-3AD203B41FA5}">
                      <a16:colId xmlns:a16="http://schemas.microsoft.com/office/drawing/2014/main" val="2588221874"/>
                    </a:ext>
                  </a:extLst>
                </a:gridCol>
                <a:gridCol w="483900">
                  <a:extLst>
                    <a:ext uri="{9D8B030D-6E8A-4147-A177-3AD203B41FA5}">
                      <a16:colId xmlns:a16="http://schemas.microsoft.com/office/drawing/2014/main" val="3059869586"/>
                    </a:ext>
                  </a:extLst>
                </a:gridCol>
                <a:gridCol w="592531">
                  <a:extLst>
                    <a:ext uri="{9D8B030D-6E8A-4147-A177-3AD203B41FA5}">
                      <a16:colId xmlns:a16="http://schemas.microsoft.com/office/drawing/2014/main" val="3753571790"/>
                    </a:ext>
                  </a:extLst>
                </a:gridCol>
                <a:gridCol w="592531">
                  <a:extLst>
                    <a:ext uri="{9D8B030D-6E8A-4147-A177-3AD203B41FA5}">
                      <a16:colId xmlns:a16="http://schemas.microsoft.com/office/drawing/2014/main" val="943832005"/>
                    </a:ext>
                  </a:extLst>
                </a:gridCol>
                <a:gridCol w="592531">
                  <a:extLst>
                    <a:ext uri="{9D8B030D-6E8A-4147-A177-3AD203B41FA5}">
                      <a16:colId xmlns:a16="http://schemas.microsoft.com/office/drawing/2014/main" val="422326589"/>
                    </a:ext>
                  </a:extLst>
                </a:gridCol>
                <a:gridCol w="508589">
                  <a:extLst>
                    <a:ext uri="{9D8B030D-6E8A-4147-A177-3AD203B41FA5}">
                      <a16:colId xmlns:a16="http://schemas.microsoft.com/office/drawing/2014/main" val="3097620388"/>
                    </a:ext>
                  </a:extLst>
                </a:gridCol>
                <a:gridCol w="508589">
                  <a:extLst>
                    <a:ext uri="{9D8B030D-6E8A-4147-A177-3AD203B41FA5}">
                      <a16:colId xmlns:a16="http://schemas.microsoft.com/office/drawing/2014/main" val="1821510570"/>
                    </a:ext>
                  </a:extLst>
                </a:gridCol>
                <a:gridCol w="508589">
                  <a:extLst>
                    <a:ext uri="{9D8B030D-6E8A-4147-A177-3AD203B41FA5}">
                      <a16:colId xmlns:a16="http://schemas.microsoft.com/office/drawing/2014/main" val="276490059"/>
                    </a:ext>
                  </a:extLst>
                </a:gridCol>
                <a:gridCol w="592531">
                  <a:extLst>
                    <a:ext uri="{9D8B030D-6E8A-4147-A177-3AD203B41FA5}">
                      <a16:colId xmlns:a16="http://schemas.microsoft.com/office/drawing/2014/main" val="4276041108"/>
                    </a:ext>
                  </a:extLst>
                </a:gridCol>
                <a:gridCol w="592531">
                  <a:extLst>
                    <a:ext uri="{9D8B030D-6E8A-4147-A177-3AD203B41FA5}">
                      <a16:colId xmlns:a16="http://schemas.microsoft.com/office/drawing/2014/main" val="3263014983"/>
                    </a:ext>
                  </a:extLst>
                </a:gridCol>
                <a:gridCol w="483900">
                  <a:extLst>
                    <a:ext uri="{9D8B030D-6E8A-4147-A177-3AD203B41FA5}">
                      <a16:colId xmlns:a16="http://schemas.microsoft.com/office/drawing/2014/main" val="3843575525"/>
                    </a:ext>
                  </a:extLst>
                </a:gridCol>
                <a:gridCol w="483900">
                  <a:extLst>
                    <a:ext uri="{9D8B030D-6E8A-4147-A177-3AD203B41FA5}">
                      <a16:colId xmlns:a16="http://schemas.microsoft.com/office/drawing/2014/main" val="3769416384"/>
                    </a:ext>
                  </a:extLst>
                </a:gridCol>
                <a:gridCol w="437815">
                  <a:extLst>
                    <a:ext uri="{9D8B030D-6E8A-4147-A177-3AD203B41FA5}">
                      <a16:colId xmlns:a16="http://schemas.microsoft.com/office/drawing/2014/main" val="1413436547"/>
                    </a:ext>
                  </a:extLst>
                </a:gridCol>
              </a:tblGrid>
              <a:tr h="156570">
                <a:tc gridSpan="1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 / SCS / Channel bandwidth / Duplex mode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558532"/>
                  </a:ext>
                </a:extLst>
              </a:tr>
              <a:tr h="39787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kHz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886687"/>
                  </a:ext>
                </a:extLst>
              </a:tr>
              <a:tr h="156570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n38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TDD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059640"/>
                  </a:ext>
                </a:extLst>
              </a:tr>
              <a:tr h="15657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75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6130058"/>
                  </a:ext>
                </a:extLst>
              </a:tr>
              <a:tr h="15657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888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1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3DA33-D678-4DF3-989A-F88148789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A-MPR results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F48A16C-87C9-40DC-868E-95E47F9B46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1362252"/>
              </p:ext>
            </p:extLst>
          </p:nvPr>
        </p:nvGraphicFramePr>
        <p:xfrm>
          <a:off x="827584" y="1700808"/>
          <a:ext cx="7386278" cy="208823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38174">
                  <a:extLst>
                    <a:ext uri="{9D8B030D-6E8A-4147-A177-3AD203B41FA5}">
                      <a16:colId xmlns:a16="http://schemas.microsoft.com/office/drawing/2014/main" val="2741279525"/>
                    </a:ext>
                  </a:extLst>
                </a:gridCol>
                <a:gridCol w="1493854">
                  <a:extLst>
                    <a:ext uri="{9D8B030D-6E8A-4147-A177-3AD203B41FA5}">
                      <a16:colId xmlns:a16="http://schemas.microsoft.com/office/drawing/2014/main" val="473756504"/>
                    </a:ext>
                  </a:extLst>
                </a:gridCol>
                <a:gridCol w="1697860">
                  <a:extLst>
                    <a:ext uri="{9D8B030D-6E8A-4147-A177-3AD203B41FA5}">
                      <a16:colId xmlns:a16="http://schemas.microsoft.com/office/drawing/2014/main" val="2811193331"/>
                    </a:ext>
                  </a:extLst>
                </a:gridCol>
                <a:gridCol w="2428023">
                  <a:extLst>
                    <a:ext uri="{9D8B030D-6E8A-4147-A177-3AD203B41FA5}">
                      <a16:colId xmlns:a16="http://schemas.microsoft.com/office/drawing/2014/main" val="4164087372"/>
                    </a:ext>
                  </a:extLst>
                </a:gridCol>
                <a:gridCol w="628367">
                  <a:extLst>
                    <a:ext uri="{9D8B030D-6E8A-4147-A177-3AD203B41FA5}">
                      <a16:colId xmlns:a16="http://schemas.microsoft.com/office/drawing/2014/main" val="2250877703"/>
                    </a:ext>
                  </a:extLst>
                </a:gridCol>
              </a:tblGrid>
              <a:tr h="189839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Bandwidth, MHz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Carrier Frequency, Fc, MHz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Regions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A-MPR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883392"/>
                  </a:ext>
                </a:extLst>
              </a:tr>
              <a:tr h="37967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105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*12*SCS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05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*12*SCS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9565842"/>
                  </a:ext>
                </a:extLst>
              </a:tr>
              <a:tr h="379679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MHz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2582.5≤ F</a:t>
                      </a:r>
                      <a:r>
                        <a:rPr lang="en-US" sz="1050" kern="1200" baseline="-250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05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≤ 2602.5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&lt;18.0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≥max (0, 12*SCS*RB</a:t>
                      </a:r>
                      <a:r>
                        <a:rPr lang="en-GB" sz="1050" kern="1200" baseline="-250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 </a:t>
                      </a:r>
                      <a:r>
                        <a:rPr lang="en-GB" sz="1050" kern="12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3.6)</a:t>
                      </a:r>
                      <a:endParaRPr lang="sv-SE" sz="105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245739"/>
                  </a:ext>
                </a:extLst>
              </a:tr>
              <a:tr h="18983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≥18.0 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&lt;7.2</a:t>
                      </a:r>
                      <a:endParaRPr lang="sv-SE" sz="105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659527"/>
                  </a:ext>
                </a:extLst>
              </a:tr>
              <a:tr h="18983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≥18.0</a:t>
                      </a: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A2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22376"/>
                  </a:ext>
                </a:extLst>
              </a:tr>
              <a:tr h="379679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5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2585 ≤ F</a:t>
                      </a:r>
                      <a:r>
                        <a:rPr lang="en-US" sz="1050" kern="1200" baseline="-250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05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≤ 2600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&lt;21.6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≥max (0, 12*SCS*</a:t>
                      </a:r>
                      <a:r>
                        <a:rPr lang="en-GB" sz="1050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1050" kern="1200" baseline="-250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r>
                        <a:rPr lang="en-GB" sz="1050" kern="1200" baseline="-250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50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3.6)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500640"/>
                  </a:ext>
                </a:extLst>
              </a:tr>
              <a:tr h="18983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21.6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&lt;12.6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297890"/>
                  </a:ext>
                </a:extLst>
              </a:tr>
              <a:tr h="18983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21.6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≥12.6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A2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733210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7872FC8-D376-4147-8B1D-8E3CE8BAEE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454831"/>
              </p:ext>
            </p:extLst>
          </p:nvPr>
        </p:nvGraphicFramePr>
        <p:xfrm>
          <a:off x="1907704" y="4107838"/>
          <a:ext cx="3960439" cy="263353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969477">
                  <a:extLst>
                    <a:ext uri="{9D8B030D-6E8A-4147-A177-3AD203B41FA5}">
                      <a16:colId xmlns:a16="http://schemas.microsoft.com/office/drawing/2014/main" val="3744228754"/>
                    </a:ext>
                  </a:extLst>
                </a:gridCol>
                <a:gridCol w="995481">
                  <a:extLst>
                    <a:ext uri="{9D8B030D-6E8A-4147-A177-3AD203B41FA5}">
                      <a16:colId xmlns:a16="http://schemas.microsoft.com/office/drawing/2014/main" val="2221886610"/>
                    </a:ext>
                  </a:extLst>
                </a:gridCol>
                <a:gridCol w="995481">
                  <a:extLst>
                    <a:ext uri="{9D8B030D-6E8A-4147-A177-3AD203B41FA5}">
                      <a16:colId xmlns:a16="http://schemas.microsoft.com/office/drawing/2014/main" val="2381135012"/>
                    </a:ext>
                  </a:extLst>
                </a:gridCol>
              </a:tblGrid>
              <a:tr h="164596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Modulation/Waveform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A1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A2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517264"/>
                  </a:ext>
                </a:extLst>
              </a:tr>
              <a:tr h="32919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Outer/Inner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Outer/Inner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353200"/>
                  </a:ext>
                </a:extLst>
              </a:tr>
              <a:tr h="3291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DFT-s-OFDM PI/2 BPSK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[&lt;3]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[&lt;4]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7144893"/>
                  </a:ext>
                </a:extLst>
              </a:tr>
              <a:tr h="16459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DFT-s-OFDM QPSK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[&lt;3]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[&lt;4]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8772808"/>
                  </a:ext>
                </a:extLst>
              </a:tr>
              <a:tr h="3291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DFT-s-OFDM 16 QAM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[&lt;3]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[&lt;4]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504669"/>
                  </a:ext>
                </a:extLst>
              </a:tr>
              <a:tr h="3291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DFT-s-OFDM 64 QAM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[&lt;3]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[&lt;4]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882480"/>
                  </a:ext>
                </a:extLst>
              </a:tr>
              <a:tr h="3291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DFT-s-OFDM 256 QAM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[&lt;3]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[&lt;4]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7089477"/>
                  </a:ext>
                </a:extLst>
              </a:tr>
              <a:tr h="16459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CP-OFDM QPSK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[&lt;5]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[&lt;6]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21325"/>
                  </a:ext>
                </a:extLst>
              </a:tr>
              <a:tr h="16459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CP-OFDM 16 QAM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[&lt;5]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[&lt;6]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472689"/>
                  </a:ext>
                </a:extLst>
              </a:tr>
              <a:tr h="16459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CP-OFDM 64 QAM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[&lt;5]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[&lt;6]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7452922"/>
                  </a:ext>
                </a:extLst>
              </a:tr>
              <a:tr h="16459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CP-OFDM 256 QAM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[&lt;5]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[&lt;6]</a:t>
                      </a:r>
                      <a:endParaRPr lang="sv-SE" sz="105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5302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805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R4-1911820, </a:t>
            </a:r>
            <a:r>
              <a:rPr lang="en-US" sz="2800" dirty="0"/>
              <a:t>Band n38 - wider CBW – UE RF requirements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Ericsson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R4-1913149, </a:t>
            </a:r>
            <a:r>
              <a:rPr lang="en-US" sz="2800" dirty="0"/>
              <a:t>n38 wide BW AMPR, </a:t>
            </a:r>
            <a:r>
              <a:rPr lang="en-US" sz="2400" dirty="0"/>
              <a:t>Qualcomm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R4-1914395, </a:t>
            </a:r>
            <a:r>
              <a:rPr lang="en-US" sz="2800" dirty="0"/>
              <a:t>Band n38 – Adding wider CBW – UE RF requirements –A-MPR simulation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Ericsson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457200" indent="-457200" hangingPunct="0">
              <a:buFont typeface="+mj-lt"/>
              <a:buAutoNum type="arabicPeriod"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2444</TotalTime>
  <Words>416</Words>
  <Application>Microsoft Office PowerPoint</Application>
  <PresentationFormat>On-screen Show (4:3)</PresentationFormat>
  <Paragraphs>212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主题​​</vt:lpstr>
      <vt:lpstr>WF on UE RF requirements for adding channel BW to band n38</vt:lpstr>
      <vt:lpstr>Background</vt:lpstr>
      <vt:lpstr>REFSENS values: agreement</vt:lpstr>
      <vt:lpstr>A-MPR results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Dominique Everaere</dc:creator>
  <cp:lastModifiedBy>D. Everaere</cp:lastModifiedBy>
  <cp:revision>185</cp:revision>
  <dcterms:created xsi:type="dcterms:W3CDTF">2019-05-14T22:47:31Z</dcterms:created>
  <dcterms:modified xsi:type="dcterms:W3CDTF">2019-11-22T01:47:22Z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