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9" r:id="rId4"/>
    <p:sldId id="276" r:id="rId5"/>
    <p:sldId id="278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3129" autoAdjust="0"/>
  </p:normalViewPr>
  <p:slideViewPr>
    <p:cSldViewPr>
      <p:cViewPr varScale="1">
        <p:scale>
          <a:sx n="106" d="100"/>
          <a:sy n="106" d="100"/>
        </p:scale>
        <p:origin x="176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RF requirements for adding channel BW to band n1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>
            <a:normAutofit/>
          </a:bodyPr>
          <a:lstStyle/>
          <a:p>
            <a:r>
              <a:rPr lang="en-US" altLang="zh-CN" dirty="0"/>
              <a:t>Ericsson, Skyworks Solutions Inc., Qualcomm, Huawei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#93           		 R4-1916056</a:t>
            </a:r>
          </a:p>
          <a:p>
            <a:pPr algn="l"/>
            <a:r>
              <a:rPr lang="sv-SE" altLang="zh-CN" sz="2400" b="1" dirty="0"/>
              <a:t>Reno</a:t>
            </a:r>
            <a:r>
              <a:rPr lang="en-GB" altLang="zh-CN" sz="2400" b="1" dirty="0"/>
              <a:t>, USA, November 18-22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</a:p>
          <a:p>
            <a:pPr lvl="1"/>
            <a:r>
              <a:rPr lang="en-US" altLang="zh-CN" sz="2400" dirty="0"/>
              <a:t> REFSENS values [1], [2] </a:t>
            </a:r>
          </a:p>
          <a:p>
            <a:pPr lvl="1"/>
            <a:r>
              <a:rPr lang="en-US" altLang="zh-CN" sz="2400" dirty="0"/>
              <a:t>A-MPR results [2], [3], [4], [5].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values: Agreement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Following values are agreed: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16969B-8D18-4A18-99E0-04C2E7005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226226"/>
              </p:ext>
            </p:extLst>
          </p:nvPr>
        </p:nvGraphicFramePr>
        <p:xfrm>
          <a:off x="196279" y="3845682"/>
          <a:ext cx="8696204" cy="1412115"/>
        </p:xfrm>
        <a:graphic>
          <a:graphicData uri="http://schemas.openxmlformats.org/drawingml/2006/table">
            <a:tbl>
              <a:tblPr/>
              <a:tblGrid>
                <a:gridCol w="932233">
                  <a:extLst>
                    <a:ext uri="{9D8B030D-6E8A-4147-A177-3AD203B41FA5}">
                      <a16:colId xmlns:a16="http://schemas.microsoft.com/office/drawing/2014/main" val="1421428169"/>
                    </a:ext>
                  </a:extLst>
                </a:gridCol>
                <a:gridCol w="513076">
                  <a:extLst>
                    <a:ext uri="{9D8B030D-6E8A-4147-A177-3AD203B41FA5}">
                      <a16:colId xmlns:a16="http://schemas.microsoft.com/office/drawing/2014/main" val="2459574313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3418786595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1126754791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4031161300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601521368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1244920597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97050032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803691360"/>
                    </a:ext>
                  </a:extLst>
                </a:gridCol>
                <a:gridCol w="539164">
                  <a:extLst>
                    <a:ext uri="{9D8B030D-6E8A-4147-A177-3AD203B41FA5}">
                      <a16:colId xmlns:a16="http://schemas.microsoft.com/office/drawing/2014/main" val="3237661835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31015171"/>
                    </a:ext>
                  </a:extLst>
                </a:gridCol>
                <a:gridCol w="626127">
                  <a:extLst>
                    <a:ext uri="{9D8B030D-6E8A-4147-A177-3AD203B41FA5}">
                      <a16:colId xmlns:a16="http://schemas.microsoft.com/office/drawing/2014/main" val="1121566774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4008831946"/>
                    </a:ext>
                  </a:extLst>
                </a:gridCol>
                <a:gridCol w="511337">
                  <a:extLst>
                    <a:ext uri="{9D8B030D-6E8A-4147-A177-3AD203B41FA5}">
                      <a16:colId xmlns:a16="http://schemas.microsoft.com/office/drawing/2014/main" val="4163809931"/>
                    </a:ext>
                  </a:extLst>
                </a:gridCol>
                <a:gridCol w="457420">
                  <a:extLst>
                    <a:ext uri="{9D8B030D-6E8A-4147-A177-3AD203B41FA5}">
                      <a16:colId xmlns:a16="http://schemas.microsoft.com/office/drawing/2014/main" val="822461584"/>
                    </a:ext>
                  </a:extLst>
                </a:gridCol>
              </a:tblGrid>
              <a:tr h="213050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968113"/>
                  </a:ext>
                </a:extLst>
              </a:tr>
              <a:tr h="559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435800"/>
                  </a:ext>
                </a:extLst>
              </a:tr>
              <a:tr h="21305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462816"/>
                  </a:ext>
                </a:extLst>
              </a:tr>
              <a:tr h="2130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664063"/>
                  </a:ext>
                </a:extLst>
              </a:tr>
              <a:tr h="2130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GB" sz="1050" b="1" baseline="30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7028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836EC0-5077-4F9F-8B0E-AE4F15F3C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965384"/>
              </p:ext>
            </p:extLst>
          </p:nvPr>
        </p:nvGraphicFramePr>
        <p:xfrm>
          <a:off x="179512" y="2319738"/>
          <a:ext cx="8712973" cy="1325287"/>
        </p:xfrm>
        <a:graphic>
          <a:graphicData uri="http://schemas.openxmlformats.org/drawingml/2006/table">
            <a:tbl>
              <a:tblPr/>
              <a:tblGrid>
                <a:gridCol w="822504">
                  <a:extLst>
                    <a:ext uri="{9D8B030D-6E8A-4147-A177-3AD203B41FA5}">
                      <a16:colId xmlns:a16="http://schemas.microsoft.com/office/drawing/2014/main" val="2332810935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978821433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4253703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70027953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527553583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578224826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766795494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066036300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103328281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845025028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325628390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2689024975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590932578"/>
                    </a:ext>
                  </a:extLst>
                </a:gridCol>
                <a:gridCol w="568086">
                  <a:extLst>
                    <a:ext uri="{9D8B030D-6E8A-4147-A177-3AD203B41FA5}">
                      <a16:colId xmlns:a16="http://schemas.microsoft.com/office/drawing/2014/main" val="1494479693"/>
                    </a:ext>
                  </a:extLst>
                </a:gridCol>
                <a:gridCol w="505351">
                  <a:extLst>
                    <a:ext uri="{9D8B030D-6E8A-4147-A177-3AD203B41FA5}">
                      <a16:colId xmlns:a16="http://schemas.microsoft.com/office/drawing/2014/main" val="98956382"/>
                    </a:ext>
                  </a:extLst>
                </a:gridCol>
              </a:tblGrid>
              <a:tr h="199249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Duplex-mode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075357"/>
                  </a:ext>
                </a:extLst>
              </a:tr>
              <a:tr h="5282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129293"/>
                  </a:ext>
                </a:extLst>
              </a:tr>
              <a:tr h="19924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-90.6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230315"/>
                  </a:ext>
                </a:extLst>
              </a:tr>
              <a:tr h="1992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-90.7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230008"/>
                  </a:ext>
                </a:extLst>
              </a:tr>
              <a:tr h="1992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-90.9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031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346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9702-0A58-4C5E-8C81-D94928DF0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areas - B33-34 protection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E86E3E-7A95-4F43-9BDB-C59537FA5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508076"/>
              </p:ext>
            </p:extLst>
          </p:nvPr>
        </p:nvGraphicFramePr>
        <p:xfrm>
          <a:off x="755576" y="1484784"/>
          <a:ext cx="7488831" cy="451899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>
                  <a:extLst>
                    <a:ext uri="{9D8B030D-6E8A-4147-A177-3AD203B41FA5}">
                      <a16:colId xmlns:a16="http://schemas.microsoft.com/office/drawing/2014/main" val="353195284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770772207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86149871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523583175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4251391617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Center Frequency, Fc, MHz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Regions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06332"/>
                  </a:ext>
                </a:extLst>
              </a:tr>
              <a:tr h="69589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10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1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5534677"/>
                  </a:ext>
                </a:extLst>
              </a:tr>
              <a:tr h="330261">
                <a:tc rowSpan="2">
                  <a:txBody>
                    <a:bodyPr/>
                    <a:lstStyle/>
                    <a:p>
                      <a:pPr algn="ctr"/>
                      <a:r>
                        <a:rPr lang="sv-S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25 MHz</a:t>
                      </a: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1932.5≤ F</a:t>
                      </a:r>
                      <a:r>
                        <a:rPr lang="en-US" sz="1100" kern="12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1967.5</a:t>
                      </a:r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≥0 ]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≥9.72MHz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412501"/>
                  </a:ext>
                </a:extLst>
              </a:tr>
              <a:tr h="330261">
                <a:tc vMerge="1">
                  <a:txBody>
                    <a:bodyPr/>
                    <a:lstStyle/>
                    <a:p>
                      <a:pPr algn="ctr"/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≥18.72 ]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&lt;1.08MHz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061718"/>
                  </a:ext>
                </a:extLst>
              </a:tr>
              <a:tr h="330261">
                <a:tc rowSpan="2">
                  <a:txBody>
                    <a:bodyPr/>
                    <a:lstStyle/>
                    <a:p>
                      <a:pPr algn="ctr"/>
                      <a:r>
                        <a:rPr lang="sv-S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30 MHz</a:t>
                      </a: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1935 ≤ F</a:t>
                      </a:r>
                      <a:r>
                        <a:rPr lang="en-US" sz="1100" kern="12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1965</a:t>
                      </a:r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≥13.5MHz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A3</a:t>
                      </a:r>
                      <a:endParaRPr lang="sv-SE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248359"/>
                  </a:ext>
                </a:extLst>
              </a:tr>
              <a:tr h="3479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≥21.6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&lt;1.08MHz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891545"/>
                  </a:ext>
                </a:extLst>
              </a:tr>
              <a:tr h="34794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1940 ≤ F</a:t>
                      </a:r>
                      <a:r>
                        <a:rPr lang="en-US" sz="1100" kern="12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≥0, &lt;2.88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139876"/>
                  </a:ext>
                </a:extLst>
              </a:tr>
              <a:tr h="3479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≥2.88, &lt;17.1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≥max (0, 12*SCS*</a:t>
                      </a:r>
                      <a:r>
                        <a:rPr lang="en-GB" sz="1100" kern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100" kern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100" kern="12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- 3.6)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A3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649469"/>
                  </a:ext>
                </a:extLst>
              </a:tr>
              <a:tr h="33026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≥17.1, &lt;27.36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503934"/>
                  </a:ext>
                </a:extLst>
              </a:tr>
              <a:tr h="33026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≥27.36, &lt;34.56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cap="all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296640"/>
                  </a:ext>
                </a:extLst>
              </a:tr>
              <a:tr h="3479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≥27.36, &lt;34.56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020543"/>
                  </a:ext>
                </a:extLst>
              </a:tr>
              <a:tr h="34794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872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215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9702-0A58-4C5E-8C81-D94928DF0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areas - B39-34 protection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0E59A5-F059-43E0-B5E6-551112F3C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851338"/>
              </p:ext>
            </p:extLst>
          </p:nvPr>
        </p:nvGraphicFramePr>
        <p:xfrm>
          <a:off x="755576" y="1556792"/>
          <a:ext cx="7488833" cy="473263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29605">
                  <a:extLst>
                    <a:ext uri="{9D8B030D-6E8A-4147-A177-3AD203B41FA5}">
                      <a16:colId xmlns:a16="http://schemas.microsoft.com/office/drawing/2014/main" val="363994841"/>
                    </a:ext>
                  </a:extLst>
                </a:gridCol>
                <a:gridCol w="1472648">
                  <a:extLst>
                    <a:ext uri="{9D8B030D-6E8A-4147-A177-3AD203B41FA5}">
                      <a16:colId xmlns:a16="http://schemas.microsoft.com/office/drawing/2014/main" val="2009382435"/>
                    </a:ext>
                  </a:extLst>
                </a:gridCol>
                <a:gridCol w="2060606">
                  <a:extLst>
                    <a:ext uri="{9D8B030D-6E8A-4147-A177-3AD203B41FA5}">
                      <a16:colId xmlns:a16="http://schemas.microsoft.com/office/drawing/2014/main" val="2678480710"/>
                    </a:ext>
                  </a:extLst>
                </a:gridCol>
                <a:gridCol w="2060606">
                  <a:extLst>
                    <a:ext uri="{9D8B030D-6E8A-4147-A177-3AD203B41FA5}">
                      <a16:colId xmlns:a16="http://schemas.microsoft.com/office/drawing/2014/main" val="915703372"/>
                    </a:ext>
                  </a:extLst>
                </a:gridCol>
                <a:gridCol w="765368">
                  <a:extLst>
                    <a:ext uri="{9D8B030D-6E8A-4147-A177-3AD203B41FA5}">
                      <a16:colId xmlns:a16="http://schemas.microsoft.com/office/drawing/2014/main" val="20021636"/>
                    </a:ext>
                  </a:extLst>
                </a:gridCol>
              </a:tblGrid>
              <a:tr h="29585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sv-SE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Center Frequency, Fc, MHz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Regions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524146"/>
                  </a:ext>
                </a:extLst>
              </a:tr>
              <a:tr h="44378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1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1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885728"/>
                  </a:ext>
                </a:extLst>
              </a:tr>
              <a:tr h="30540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1932.5≤ F</a:t>
                      </a:r>
                      <a:r>
                        <a:rPr lang="en-US" sz="1100" kern="12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1967.5</a:t>
                      </a:r>
                      <a:endParaRPr lang="sv-S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≥0 ]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≥9.72 ]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078617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≥18.72 ]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&lt;1.08 ]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818537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 ≤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3.96 ]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 &lt;1.08 ]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076277"/>
                  </a:ext>
                </a:extLst>
              </a:tr>
              <a:tr h="305403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1935 ≤ F</a:t>
                      </a:r>
                      <a:r>
                        <a:rPr lang="en-US" sz="1100" kern="12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1965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≥0, &lt;2.7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492394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≥2.7, &lt;6.48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659391"/>
                  </a:ext>
                </a:extLst>
              </a:tr>
              <a:tr h="34439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≥6.48, &lt;14.4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≥max (0, 12*SCS*RB</a:t>
                      </a:r>
                      <a:r>
                        <a:rPr lang="en-GB" sz="1100" kern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3.6)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A3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975332"/>
                  </a:ext>
                </a:extLst>
              </a:tr>
              <a:tr h="17219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≥14.4, &lt;21.6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≥10.8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419776"/>
                  </a:ext>
                </a:extLst>
              </a:tr>
              <a:tr h="17219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≥21.6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≥10.8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455982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≥21.6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&lt;1.08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44474"/>
                  </a:ext>
                </a:extLst>
              </a:tr>
              <a:tr h="172196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1940 ≤ F</a:t>
                      </a:r>
                      <a:r>
                        <a:rPr lang="en-US" sz="1100" kern="12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1960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≥0, &lt;4.5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135004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≥4.5, &lt;10.44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&lt;1.08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276389"/>
                  </a:ext>
                </a:extLst>
              </a:tr>
              <a:tr h="34439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≥4.5, &lt;18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≥max (0, 12*SCS*</a:t>
                      </a:r>
                      <a:r>
                        <a:rPr lang="en-GB" sz="1100" kern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100" kern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100" kern="1200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- 3.6)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A4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477736"/>
                  </a:ext>
                </a:extLst>
              </a:tr>
              <a:tr h="17219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≥18, &lt;34.56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≥14.4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519644"/>
                  </a:ext>
                </a:extLst>
              </a:tr>
              <a:tr h="30540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≥27.36, &lt;34.56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&lt;1.08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848399"/>
                  </a:ext>
                </a:extLst>
              </a:tr>
              <a:tr h="17219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≥34.56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&gt;0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90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899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R4-1913153, n1 REFSENS, Qualcomm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R4-1915429,Experimental measurements for n1 40MHz REFSENS and n34 protection, Skyworks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R4-1913150, n1 Wide BW AMPR, Qualcomm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R4-1914393, Band n1 Wider CBW, UE A-MPR simulation results,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R4-1914588, A-MPR simulation results for n1 30 MHz, Huawei</a:t>
            </a: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4327</TotalTime>
  <Words>540</Words>
  <Application>Microsoft Office PowerPoint</Application>
  <PresentationFormat>On-screen Show (4:3)</PresentationFormat>
  <Paragraphs>258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主题​​</vt:lpstr>
      <vt:lpstr>WF on UE RF requirements for adding channel BW to band n1</vt:lpstr>
      <vt:lpstr>Background</vt:lpstr>
      <vt:lpstr>REFSENS values: Agreement </vt:lpstr>
      <vt:lpstr>A-MPR areas - B33-34 protection</vt:lpstr>
      <vt:lpstr>A-MPR areas - B39-34 protection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207</cp:revision>
  <dcterms:created xsi:type="dcterms:W3CDTF">2019-05-14T22:47:31Z</dcterms:created>
  <dcterms:modified xsi:type="dcterms:W3CDTF">2019-11-22T02:57:32Z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