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1"/>
  </p:notesMasterIdLst>
  <p:sldIdLst>
    <p:sldId id="256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56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03CF0-6E0B-4875-9977-F910DD15014E}" type="datetimeFigureOut">
              <a:rPr lang="en-US" smtClean="0"/>
              <a:t>11/21/2019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D4EB6-6904-4879-AF1A-C10C5D4B844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072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6D73-965A-4B6D-8F80-CA2902517E87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DB9D-CA64-4337-888B-DE4E88925E59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73AA-4700-4E79-A133-2D8603E19353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B3317-B36A-4639-8F4F-08EA19B370E9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A09F-62FD-4A98-AEDF-61B9315FC934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38C7-460B-4252-8BCB-269CCB2B6AE6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8C0-CD51-457D-9341-C9A110DF8BF4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3409-7C7D-4879-986C-CD9056700DA3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6706F-0BAB-4FCC-A6B6-9D2449C68EA3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E71DF-092E-4159-94B0-95A213FE7ECD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4AB6-92E0-41FB-BEEE-CAEB88C7F3AE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118B-F49E-4F5A-A26D-E438A17C868D}" type="datetime1">
              <a:rPr lang="en-US" smtClean="0"/>
              <a:t>11/21/2019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111" y="1874169"/>
            <a:ext cx="10385777" cy="1807912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Number of bands and CCs to be considered in Rel-16 NR-U WI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884905"/>
            <a:ext cx="9144000" cy="1655762"/>
          </a:xfrm>
        </p:spPr>
        <p:txBody>
          <a:bodyPr/>
          <a:lstStyle/>
          <a:p>
            <a:r>
              <a:rPr lang="en-US" dirty="0"/>
              <a:t>Ericsson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664166" y="474132"/>
            <a:ext cx="2624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/>
              <a:t>R4-1915977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4831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3GPP TSG-RAN WG4 #93</a:t>
            </a:r>
          </a:p>
          <a:p>
            <a:pPr hangingPunct="0"/>
            <a:r>
              <a:rPr lang="en-US" sz="2000" b="1" dirty="0"/>
              <a:t>Reno, USA, 18</a:t>
            </a:r>
            <a:r>
              <a:rPr lang="en-US" sz="2000" b="1" baseline="30000" dirty="0"/>
              <a:t>th</a:t>
            </a:r>
            <a:r>
              <a:rPr lang="en-US" sz="2000" b="1" dirty="0"/>
              <a:t>  Nov. – 22</a:t>
            </a:r>
            <a:r>
              <a:rPr lang="en-US" sz="2000" b="1" baseline="30000" dirty="0"/>
              <a:t>nd</a:t>
            </a:r>
            <a:r>
              <a:rPr lang="en-US" sz="2000" b="1" dirty="0"/>
              <a:t>  Nov. 2019</a:t>
            </a:r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A7714A-67BF-4C3D-8A78-AAAA77E82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Proposal: Number of bands and CCs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9043"/>
            <a:ext cx="11118448" cy="5552432"/>
          </a:xfrm>
        </p:spPr>
        <p:txBody>
          <a:bodyPr>
            <a:normAutofit lnSpcReduction="10000"/>
          </a:bodyPr>
          <a:lstStyle/>
          <a:p>
            <a:pPr marL="342900" lvl="1" indent="-342900">
              <a:spcBef>
                <a:spcPts val="0"/>
              </a:spcBef>
            </a:pPr>
            <a:r>
              <a:rPr lang="en-US" sz="2800" dirty="0"/>
              <a:t>RAN4 to focus on the following in Rel-16 work: </a:t>
            </a:r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0" lvl="1" indent="0">
              <a:spcBef>
                <a:spcPts val="0"/>
              </a:spcBef>
              <a:buNone/>
            </a:pPr>
            <a:endParaRPr lang="en-US" sz="700" b="1" i="1" dirty="0"/>
          </a:p>
          <a:p>
            <a:pPr marL="342900" lvl="1" indent="-342900">
              <a:spcBef>
                <a:spcPts val="0"/>
              </a:spcBef>
            </a:pPr>
            <a:endParaRPr lang="en-US" sz="2800" dirty="0"/>
          </a:p>
          <a:p>
            <a:pPr marL="342900" lvl="1" indent="-342900">
              <a:spcBef>
                <a:spcPts val="0"/>
              </a:spcBef>
            </a:pPr>
            <a:r>
              <a:rPr lang="en-US" sz="2800" dirty="0"/>
              <a:t>Any future band combination consisting of more than two bands or more than 5 NR-U CCs can be introduced later but will be release independent from Rel-16.</a:t>
            </a:r>
          </a:p>
          <a:p>
            <a:pPr marL="342900" lvl="1" indent="-342900">
              <a:spcBef>
                <a:spcPts val="0"/>
              </a:spcBef>
            </a:pPr>
            <a:endParaRPr lang="en-US" sz="2800" dirty="0"/>
          </a:p>
          <a:p>
            <a:pPr marL="342900" lvl="1" indent="-342900">
              <a:spcBef>
                <a:spcPts val="0"/>
              </a:spcBef>
            </a:pPr>
            <a:r>
              <a:rPr lang="en-US" sz="2800" dirty="0"/>
              <a:t>Maximum 400MHz aggregated BW is considered in DL for NR-U band</a:t>
            </a:r>
          </a:p>
          <a:p>
            <a:pPr marL="342900" lvl="1" indent="-342900">
              <a:spcBef>
                <a:spcPts val="0"/>
              </a:spcBef>
            </a:pPr>
            <a:r>
              <a:rPr lang="en-US" sz="2800" dirty="0"/>
              <a:t>Maximum 100MHz UL CBW is considered for NR-U band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2</a:t>
            </a:fld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33A96C3-811D-4790-94CD-4DE7CF0E6A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566710"/>
              </p:ext>
            </p:extLst>
          </p:nvPr>
        </p:nvGraphicFramePr>
        <p:xfrm>
          <a:off x="1458411" y="1608853"/>
          <a:ext cx="9479666" cy="2225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59478">
                  <a:extLst>
                    <a:ext uri="{9D8B030D-6E8A-4147-A177-3AD203B41FA5}">
                      <a16:colId xmlns:a16="http://schemas.microsoft.com/office/drawing/2014/main" val="3467869351"/>
                    </a:ext>
                  </a:extLst>
                </a:gridCol>
                <a:gridCol w="7620188">
                  <a:extLst>
                    <a:ext uri="{9D8B030D-6E8A-4147-A177-3AD203B41FA5}">
                      <a16:colId xmlns:a16="http://schemas.microsoft.com/office/drawing/2014/main" val="22256620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Scenario A1</a:t>
                      </a:r>
                      <a:endParaRPr lang="sv-S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2000" dirty="0" err="1">
                          <a:effectLst/>
                        </a:rPr>
                        <a:t>PCell</a:t>
                      </a:r>
                      <a:r>
                        <a:rPr lang="en-US" sz="2000" dirty="0">
                          <a:effectLst/>
                        </a:rPr>
                        <a:t> in NR + up to 5 DL </a:t>
                      </a:r>
                      <a:r>
                        <a:rPr lang="en-US" sz="2000" dirty="0" err="1">
                          <a:solidFill>
                            <a:schemeClr val="bg1"/>
                          </a:solidFill>
                          <a:effectLst/>
                        </a:rPr>
                        <a:t>SCells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</a:rPr>
                        <a:t> in NR-U</a:t>
                      </a:r>
                      <a:endParaRPr lang="sv-SE" sz="20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US" sz="2000" dirty="0" err="1">
                          <a:solidFill>
                            <a:schemeClr val="bg1"/>
                          </a:solidFill>
                          <a:effectLst/>
                        </a:rPr>
                        <a:t>PCell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</a:rPr>
                        <a:t> in NR + up to 5 DL </a:t>
                      </a:r>
                      <a:r>
                        <a:rPr lang="en-US" sz="2000" dirty="0" err="1">
                          <a:solidFill>
                            <a:schemeClr val="bg1"/>
                          </a:solidFill>
                          <a:effectLst/>
                        </a:rPr>
                        <a:t>SCells</a:t>
                      </a: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</a:rPr>
                        <a:t> in NR-U </a:t>
                      </a:r>
                      <a:r>
                        <a:rPr lang="en-US" sz="2000" dirty="0">
                          <a:effectLst/>
                        </a:rPr>
                        <a:t>+ 1 UL </a:t>
                      </a:r>
                      <a:r>
                        <a:rPr lang="en-US" sz="2000" dirty="0" err="1">
                          <a:effectLst/>
                        </a:rPr>
                        <a:t>SCell</a:t>
                      </a:r>
                      <a:r>
                        <a:rPr lang="en-US" sz="2000" dirty="0">
                          <a:effectLst/>
                        </a:rPr>
                        <a:t> in NR-U</a:t>
                      </a:r>
                      <a:endParaRPr lang="sv-S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17278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Scenario B</a:t>
                      </a:r>
                      <a:endParaRPr lang="sv-S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07000"/>
                        </a:lnSpc>
                        <a:spcAft>
                          <a:spcPts val="0"/>
                        </a:spcAft>
                        <a:buAutoNum type="arabicParenR"/>
                      </a:pP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</a:rPr>
                        <a:t>PCell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 in LTE + 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</a:rPr>
                        <a:t>PSCell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 in NR-U + up to 4 DL 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</a:rPr>
                        <a:t>SCells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 in NR-U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</a:rPr>
                        <a:t>PCell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 in LTE + 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</a:rPr>
                        <a:t>PSCell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 in NR + up to 5 DL 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</a:rPr>
                        <a:t>SCells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 in NR-U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08245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Scenario C</a:t>
                      </a:r>
                      <a:endParaRPr lang="sv-S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</a:rPr>
                        <a:t>PCell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 in NR-U + up to 4 DL 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</a:rPr>
                        <a:t>Scells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</a:rPr>
                        <a:t> in NR-U</a:t>
                      </a:r>
                      <a:endParaRPr lang="sv-SE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7132269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Note 1: </a:t>
                      </a:r>
                      <a:r>
                        <a:rPr lang="en-US" sz="2000" dirty="0" err="1">
                          <a:effectLst/>
                        </a:rPr>
                        <a:t>PCell</a:t>
                      </a:r>
                      <a:r>
                        <a:rPr lang="en-US" sz="2000" dirty="0">
                          <a:effectLst/>
                        </a:rPr>
                        <a:t> and </a:t>
                      </a:r>
                      <a:r>
                        <a:rPr lang="en-US" sz="2000" dirty="0" err="1">
                          <a:effectLst/>
                        </a:rPr>
                        <a:t>PSCell</a:t>
                      </a:r>
                      <a:r>
                        <a:rPr lang="en-US" sz="2000" dirty="0">
                          <a:effectLst/>
                        </a:rPr>
                        <a:t> have both DL and UL</a:t>
                      </a:r>
                      <a:endParaRPr lang="sv-SE" sz="20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Note 2: Both contiguous and non-contiguous DL NR-U </a:t>
                      </a:r>
                      <a:r>
                        <a:rPr lang="en-US" sz="2000" dirty="0" err="1">
                          <a:effectLst/>
                        </a:rPr>
                        <a:t>SCells</a:t>
                      </a:r>
                      <a:r>
                        <a:rPr lang="en-US" sz="2000" dirty="0">
                          <a:effectLst/>
                        </a:rPr>
                        <a:t> are allowed</a:t>
                      </a:r>
                      <a:endParaRPr lang="sv-S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6240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8937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247A8-2C4B-462B-9073-9A783690A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How to handle band combinations related to NR-U?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CE1D27-25E6-4DD9-B36A-58B49A1CC5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Ericsson to collect band combination proposals prior to RAN plenary</a:t>
            </a:r>
          </a:p>
          <a:p>
            <a:pPr lvl="1"/>
            <a:r>
              <a:rPr lang="sv-SE" dirty="0"/>
              <a:t>Interersted companies are requested to send band combination proposals on RAN4 reflector</a:t>
            </a:r>
          </a:p>
          <a:p>
            <a:pPr lvl="1"/>
            <a:r>
              <a:rPr lang="sv-SE" dirty="0"/>
              <a:t>Deadline for providing band combination proposals by Friday, 29 November 2019 23.59 UTC</a:t>
            </a:r>
          </a:p>
          <a:p>
            <a:pPr lvl="2"/>
            <a:r>
              <a:rPr lang="sv-SE" dirty="0"/>
              <a:t>RAN plenary tdoc deadline: Friday 29 November 2019</a:t>
            </a:r>
          </a:p>
          <a:p>
            <a:pPr lvl="2"/>
            <a:r>
              <a:rPr lang="sv-SE" dirty="0"/>
              <a:t>RAN plenary submissiond deadline: Monday 2 December 2019</a:t>
            </a:r>
          </a:p>
          <a:p>
            <a:endParaRPr lang="sv-SE" dirty="0"/>
          </a:p>
          <a:p>
            <a:r>
              <a:rPr lang="sv-SE" dirty="0"/>
              <a:t>The band combinations proposed for Rel-16 NR-U WI will be included in NR-U WID and to be approved in December RAN plenary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A0B86A-FE9E-4E3D-8231-6DF4DB64C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759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1A9F7-D3B3-42E1-B470-BB7BC2031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Conclusion of the Rel-16 WI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C6384C-3B3E-45EB-A4EC-5733B82C9D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If requirements related to at least one band combination is completed, then Rel-16 WI can be considered completed. </a:t>
            </a:r>
          </a:p>
          <a:p>
            <a:endParaRPr lang="sv-SE" dirty="0"/>
          </a:p>
          <a:p>
            <a:r>
              <a:rPr lang="sv-SE" dirty="0"/>
              <a:t>All remianing combinations will be worked on after the completion of this WI, however will be considered release independent from Rel-16.</a:t>
            </a:r>
          </a:p>
          <a:p>
            <a:pPr lvl="1"/>
            <a:r>
              <a:rPr lang="sv-SE" dirty="0"/>
              <a:t>How to handle the remaining band combinations after Rel-16 WI is FFS.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00B323-8E33-4AFB-BB9E-70B19E282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0338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/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487C7AB0FA344C95D548FCA1A0E6B1" ma:contentTypeVersion="13" ma:contentTypeDescription="Create a new document." ma:contentTypeScope="" ma:versionID="6bfe9b0ce82ec37e09698837bdc5f8d1">
  <xsd:schema xmlns:xsd="http://www.w3.org/2001/XMLSchema" xmlns:xs="http://www.w3.org/2001/XMLSchema" xmlns:p="http://schemas.microsoft.com/office/2006/metadata/properties" xmlns:ns3="71c5aaf6-e6ce-465b-b873-5148d2a4c105" xmlns:ns4="dca1a702-c131-4c0a-94d3-ca02808a59d1" xmlns:ns5="89a48c40-3d93-469d-b9d4-51d7ced6a166" targetNamespace="http://schemas.microsoft.com/office/2006/metadata/properties" ma:root="true" ma:fieldsID="4f71c4028e205641faea40d5d6449967" ns3:_="" ns4:_="" ns5:_="">
    <xsd:import namespace="71c5aaf6-e6ce-465b-b873-5148d2a4c105"/>
    <xsd:import namespace="dca1a702-c131-4c0a-94d3-ca02808a59d1"/>
    <xsd:import namespace="89a48c40-3d93-469d-b9d4-51d7ced6a16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a1a702-c131-4c0a-94d3-ca02808a59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a48c40-3d93-469d-b9d4-51d7ced6a16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C6B7B9B-35F3-49D9-AECF-B9C4C53FB3F5}">
  <ds:schemaRefs>
    <ds:schemaRef ds:uri="http://schemas.openxmlformats.org/package/2006/metadata/core-properties"/>
    <ds:schemaRef ds:uri="http://www.w3.org/XML/1998/namespace"/>
    <ds:schemaRef ds:uri="71c5aaf6-e6ce-465b-b873-5148d2a4c105"/>
    <ds:schemaRef ds:uri="http://purl.org/dc/elements/1.1/"/>
    <ds:schemaRef ds:uri="dca1a702-c131-4c0a-94d3-ca02808a59d1"/>
    <ds:schemaRef ds:uri="http://schemas.microsoft.com/office/infopath/2007/PartnerControls"/>
    <ds:schemaRef ds:uri="http://schemas.microsoft.com/office/2006/documentManagement/types"/>
    <ds:schemaRef ds:uri="89a48c40-3d93-469d-b9d4-51d7ced6a166"/>
    <ds:schemaRef ds:uri="http://purl.org/dc/terms/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C270EF7-6446-4222-83FE-19C919AB7A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DE10E4F-91F9-49F2-B459-9A1F93973B54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78CAA9D9-2432-4DB0-9ABC-23205DA36440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5BBD5152-AD6E-4E69-B87F-114FF98E25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dca1a702-c131-4c0a-94d3-ca02808a59d1"/>
    <ds:schemaRef ds:uri="89a48c40-3d93-469d-b9d4-51d7ced6a1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5380</TotalTime>
  <Words>346</Words>
  <Application>Microsoft Office PowerPoint</Application>
  <PresentationFormat>Widescreen</PresentationFormat>
  <Paragraphs>66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Number of bands and CCs to be considered in Rel-16 NR-U WI</vt:lpstr>
      <vt:lpstr>Proposal: Number of bands and CCs</vt:lpstr>
      <vt:lpstr>How to handle band combinations related to NR-U?</vt:lpstr>
      <vt:lpstr>Conclusion of the Rel-16 WI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Imadur Rahman</cp:lastModifiedBy>
  <cp:revision>94</cp:revision>
  <dcterms:created xsi:type="dcterms:W3CDTF">2018-08-21T06:09:04Z</dcterms:created>
  <dcterms:modified xsi:type="dcterms:W3CDTF">2019-11-21T22:43:25Z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0x01010057487C7AB0FA344C95D548FCA1A0E6B1</vt:lpwstr>
  </property>
</Properties>
</file>