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sldIdLst>
    <p:sldId id="256" r:id="rId5"/>
    <p:sldId id="263" r:id="rId6"/>
    <p:sldId id="265" r:id="rId7"/>
    <p:sldId id="266"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4" autoAdjust="0"/>
    <p:restoredTop sz="90976" autoAdjust="0"/>
  </p:normalViewPr>
  <p:slideViewPr>
    <p:cSldViewPr>
      <p:cViewPr>
        <p:scale>
          <a:sx n="69" d="100"/>
          <a:sy n="69" d="100"/>
        </p:scale>
        <p:origin x="-132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52D489C5-84EF-4EBC-A815-BFE1BE94E5D6}"/>
    <pc:docChg chg="modSld">
      <pc:chgData name="Santhan Thangarasa" userId="408d9f9c-4a2c-4dc8-a0f4-253ef568dfdf" providerId="ADAL" clId="{52D489C5-84EF-4EBC-A815-BFE1BE94E5D6}" dt="2019-11-22T20:55:42.685" v="0" actId="400"/>
      <pc:docMkLst>
        <pc:docMk/>
      </pc:docMkLst>
      <pc:sldChg chg="modSp">
        <pc:chgData name="Santhan Thangarasa" userId="408d9f9c-4a2c-4dc8-a0f4-253ef568dfdf" providerId="ADAL" clId="{52D489C5-84EF-4EBC-A815-BFE1BE94E5D6}" dt="2019-11-22T20:55:42.685" v="0" actId="400"/>
        <pc:sldMkLst>
          <pc:docMk/>
          <pc:sldMk cId="1174537096" sldId="263"/>
        </pc:sldMkLst>
        <pc:spChg chg="mod">
          <ac:chgData name="Santhan Thangarasa" userId="408d9f9c-4a2c-4dc8-a0f4-253ef568dfdf" providerId="ADAL" clId="{52D489C5-84EF-4EBC-A815-BFE1BE94E5D6}" dt="2019-11-22T20:55:42.685" v="0" actId="400"/>
          <ac:spMkLst>
            <pc:docMk/>
            <pc:sldMk cId="1174537096" sldId="263"/>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2019/11/23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66631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666316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4</a:t>
            </a:fld>
            <a:endParaRPr lang="zh-CN" altLang="en-US"/>
          </a:p>
        </p:txBody>
      </p:sp>
    </p:spTree>
    <p:extLst>
      <p:ext uri="{BB962C8B-B14F-4D97-AF65-F5344CB8AC3E}">
        <p14:creationId xmlns:p14="http://schemas.microsoft.com/office/powerpoint/2010/main" val="666316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a:bodyPr>
          <a:lstStyle/>
          <a:p>
            <a:r>
              <a:rPr lang="en-US" altLang="zh-CN" dirty="0"/>
              <a:t>WF on RRM measurement relaxation for Power Saving</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t>CATT</a:t>
            </a:r>
            <a:endParaRPr lang="zh-CN" altLang="en-US" dirty="0"/>
          </a:p>
        </p:txBody>
      </p:sp>
      <p:sp>
        <p:nvSpPr>
          <p:cNvPr id="4" name="副标题 2"/>
          <p:cNvSpPr txBox="1">
            <a:spLocks/>
          </p:cNvSpPr>
          <p:nvPr/>
        </p:nvSpPr>
        <p:spPr>
          <a:xfrm>
            <a:off x="323528" y="260648"/>
            <a:ext cx="8496944" cy="93610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#93	           		   </a:t>
            </a:r>
            <a:r>
              <a:rPr lang="en-GB" altLang="zh-CN" sz="2400" b="1" dirty="0" smtClean="0"/>
              <a:t>R4-191</a:t>
            </a:r>
            <a:r>
              <a:rPr lang="en-US" altLang="zh-CN" sz="2400" b="1" dirty="0" smtClean="0"/>
              <a:t>5925</a:t>
            </a:r>
            <a:endParaRPr lang="zh-CN" altLang="zh-CN" sz="2400" dirty="0"/>
          </a:p>
          <a:p>
            <a:pPr algn="just"/>
            <a:r>
              <a:rPr lang="en-US" altLang="zh-CN" sz="2400" b="1" dirty="0"/>
              <a:t>Reno</a:t>
            </a:r>
            <a:r>
              <a:rPr lang="en-GB" altLang="zh-CN" sz="2400" b="1" dirty="0"/>
              <a:t>, </a:t>
            </a:r>
            <a:r>
              <a:rPr lang="en-US" altLang="zh-CN" sz="2400" b="1" dirty="0"/>
              <a:t>USA</a:t>
            </a:r>
            <a:r>
              <a:rPr lang="en-GB" altLang="zh-CN" sz="2400" b="1" dirty="0"/>
              <a:t>, 18 </a:t>
            </a:r>
            <a:r>
              <a:rPr lang="en-US" altLang="zh-CN" sz="2400" b="1" dirty="0"/>
              <a:t>- 22</a:t>
            </a:r>
            <a:r>
              <a:rPr lang="en-GB" altLang="zh-CN" sz="2400" b="1" dirty="0"/>
              <a:t> </a:t>
            </a:r>
            <a:r>
              <a:rPr lang="en-US" altLang="zh-CN" sz="2400" b="1" dirty="0"/>
              <a:t>Nov </a:t>
            </a:r>
            <a:r>
              <a:rPr lang="en-GB" altLang="zh-CN" sz="2400" b="1" dirty="0"/>
              <a:t>2019</a:t>
            </a:r>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WF on RRM measurement relaxation </a:t>
            </a:r>
            <a:endParaRPr lang="zh-CN" altLang="en-US" dirty="0"/>
          </a:p>
        </p:txBody>
      </p:sp>
      <p:sp>
        <p:nvSpPr>
          <p:cNvPr id="3" name="内容占位符 2"/>
          <p:cNvSpPr>
            <a:spLocks noGrp="1"/>
          </p:cNvSpPr>
          <p:nvPr>
            <p:ph idx="1"/>
          </p:nvPr>
        </p:nvSpPr>
        <p:spPr>
          <a:xfrm>
            <a:off x="107504" y="1240161"/>
            <a:ext cx="8928992" cy="4925143"/>
          </a:xfrm>
        </p:spPr>
        <p:txBody>
          <a:bodyPr>
            <a:noAutofit/>
          </a:bodyPr>
          <a:lstStyle/>
          <a:p>
            <a:pPr hangingPunct="0"/>
            <a:r>
              <a:rPr lang="en-GB" altLang="zh-CN" sz="2400" dirty="0"/>
              <a:t>For information: Scenarios</a:t>
            </a:r>
            <a:endParaRPr lang="zh-CN" altLang="zh-CN" sz="2400" dirty="0"/>
          </a:p>
          <a:p>
            <a:pPr lvl="1"/>
            <a:r>
              <a:rPr lang="en-US" altLang="zh-CN" sz="2000" dirty="0"/>
              <a:t>#1: Low mobility scenario</a:t>
            </a:r>
            <a:endParaRPr lang="zh-CN" altLang="zh-CN" sz="2000" dirty="0"/>
          </a:p>
          <a:p>
            <a:pPr lvl="1"/>
            <a:r>
              <a:rPr lang="en-US" altLang="zh-CN" sz="2000" dirty="0"/>
              <a:t>#2: Not in cell-edge scenario </a:t>
            </a:r>
            <a:endParaRPr lang="zh-CN" altLang="zh-CN" sz="2000" dirty="0"/>
          </a:p>
          <a:p>
            <a:pPr lvl="1"/>
            <a:r>
              <a:rPr lang="en-GB" altLang="zh-CN" sz="2000" dirty="0"/>
              <a:t>#3: Low-mobility + Not in cell-edge scenario</a:t>
            </a:r>
          </a:p>
          <a:p>
            <a:pPr hangingPunct="0"/>
            <a:r>
              <a:rPr lang="en-GB" altLang="zh-CN" sz="2400" dirty="0"/>
              <a:t>RRM measurement relaxation methods for UE power saving in </a:t>
            </a:r>
            <a:r>
              <a:rPr lang="en-GB" altLang="zh-CN" sz="2400" dirty="0" err="1"/>
              <a:t>RRC_idle</a:t>
            </a:r>
            <a:r>
              <a:rPr lang="en-GB" altLang="zh-CN" sz="2400" dirty="0"/>
              <a:t>/inactive state</a:t>
            </a:r>
            <a:endParaRPr lang="zh-CN" altLang="zh-CN" sz="2400" dirty="0"/>
          </a:p>
          <a:p>
            <a:pPr lvl="1"/>
            <a:r>
              <a:rPr lang="en-US" altLang="zh-CN" sz="2000" dirty="0"/>
              <a:t>Option 1: Allow RRM measurements with longer intervals </a:t>
            </a:r>
            <a:endParaRPr lang="zh-CN" altLang="zh-CN" sz="2000" dirty="0"/>
          </a:p>
          <a:p>
            <a:pPr lvl="1"/>
            <a:r>
              <a:rPr lang="en-US" altLang="zh-CN" sz="2000" dirty="0"/>
              <a:t>Option 2: Reuse LTE MTC/NB-</a:t>
            </a:r>
            <a:r>
              <a:rPr lang="en-US" altLang="zh-CN" sz="2000" dirty="0" err="1"/>
              <a:t>IoT</a:t>
            </a:r>
            <a:r>
              <a:rPr lang="en-US" altLang="zh-CN" sz="2000" dirty="0"/>
              <a:t> RRM measurement relaxation for </a:t>
            </a:r>
            <a:r>
              <a:rPr lang="en-US" altLang="zh-CN" sz="2000" dirty="0" err="1"/>
              <a:t>neighbour</a:t>
            </a:r>
            <a:r>
              <a:rPr lang="en-US" altLang="zh-CN" sz="2000" dirty="0"/>
              <a:t> cell monitoring</a:t>
            </a:r>
            <a:endParaRPr lang="zh-CN" altLang="zh-CN" sz="2000" dirty="0"/>
          </a:p>
          <a:p>
            <a:pPr lvl="2"/>
            <a:r>
              <a:rPr lang="en-US" altLang="zh-CN" sz="1600" dirty="0"/>
              <a:t>Note: modifications are not precluded</a:t>
            </a:r>
            <a:endParaRPr lang="zh-CN" altLang="zh-CN" sz="1600" dirty="0"/>
          </a:p>
          <a:p>
            <a:pPr marL="457200" lvl="1" indent="0">
              <a:buNone/>
            </a:pPr>
            <a:endParaRPr lang="en-US" altLang="zh-CN" sz="1400" dirty="0"/>
          </a:p>
        </p:txBody>
      </p:sp>
    </p:spTree>
    <p:extLst>
      <p:ext uri="{BB962C8B-B14F-4D97-AF65-F5344CB8AC3E}">
        <p14:creationId xmlns:p14="http://schemas.microsoft.com/office/powerpoint/2010/main" val="1174537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a:t>WF </a:t>
            </a:r>
            <a:r>
              <a:rPr lang="en-US" altLang="zh-CN" dirty="0"/>
              <a:t>on RRM measurement relaxation </a:t>
            </a:r>
            <a:endParaRPr lang="zh-CN" altLang="en-US" dirty="0"/>
          </a:p>
        </p:txBody>
      </p:sp>
      <p:sp>
        <p:nvSpPr>
          <p:cNvPr id="6" name="内容占位符 5"/>
          <p:cNvSpPr>
            <a:spLocks noGrp="1"/>
          </p:cNvSpPr>
          <p:nvPr>
            <p:ph idx="1"/>
          </p:nvPr>
        </p:nvSpPr>
        <p:spPr>
          <a:xfrm>
            <a:off x="457200" y="1340768"/>
            <a:ext cx="8229600" cy="4525963"/>
          </a:xfrm>
        </p:spPr>
        <p:txBody>
          <a:bodyPr>
            <a:normAutofit fontScale="70000" lnSpcReduction="20000"/>
          </a:bodyPr>
          <a:lstStyle/>
          <a:p>
            <a:r>
              <a:rPr lang="en-GB" altLang="zh-CN" dirty="0"/>
              <a:t>Applicability of RRM relaxation methods when </a:t>
            </a:r>
            <a:r>
              <a:rPr lang="en-US" altLang="zh-CN" dirty="0"/>
              <a:t>the relaxation criteria are fulfilled</a:t>
            </a:r>
            <a:endParaRPr lang="en-GB" altLang="zh-CN" dirty="0"/>
          </a:p>
          <a:p>
            <a:endParaRPr lang="en-GB" altLang="zh-CN" dirty="0"/>
          </a:p>
          <a:p>
            <a:pPr marL="0" indent="0">
              <a:buNone/>
            </a:pPr>
            <a:endParaRPr lang="en-US" altLang="zh-CN" dirty="0"/>
          </a:p>
          <a:p>
            <a:pPr marL="0" indent="0">
              <a:buNone/>
            </a:pPr>
            <a:endParaRPr lang="en-US" altLang="zh-CN" dirty="0"/>
          </a:p>
          <a:p>
            <a:pPr marL="0" indent="0">
              <a:buNone/>
            </a:pPr>
            <a:endParaRPr lang="en-US" altLang="zh-CN" strike="sngStrike" dirty="0"/>
          </a:p>
          <a:p>
            <a:pPr marL="0" indent="0">
              <a:buNone/>
            </a:pPr>
            <a:endParaRPr lang="en-US" altLang="zh-CN" strike="sngStrike" dirty="0"/>
          </a:p>
          <a:p>
            <a:pPr marL="0" indent="0">
              <a:buNone/>
            </a:pPr>
            <a:endParaRPr lang="en-US" altLang="zh-CN" dirty="0"/>
          </a:p>
          <a:p>
            <a:r>
              <a:rPr lang="en-US" altLang="zh-CN" dirty="0"/>
              <a:t>Selection of option 1 or option 2 will depend on the details of the criteria as developed by RAN2</a:t>
            </a:r>
            <a:r>
              <a:rPr lang="en-US" altLang="zh-CN" dirty="0" smtClean="0"/>
              <a:t>.</a:t>
            </a:r>
          </a:p>
          <a:p>
            <a:r>
              <a:rPr lang="en-US" altLang="zh-CN" dirty="0"/>
              <a:t>Encourage companies to bring the analysis on how to relax measurement interval if option 1 is proposed in next </a:t>
            </a:r>
            <a:r>
              <a:rPr lang="en-US" altLang="zh-CN" dirty="0" smtClean="0"/>
              <a:t>meeting</a:t>
            </a:r>
          </a:p>
          <a:p>
            <a:r>
              <a:rPr lang="en-US" altLang="zh-CN" dirty="0" smtClean="0"/>
              <a:t>Encourage </a:t>
            </a:r>
            <a:r>
              <a:rPr lang="en-US" altLang="zh-CN" dirty="0"/>
              <a:t>companies to bring the analysis for </a:t>
            </a:r>
            <a:r>
              <a:rPr lang="en-US" altLang="zh-CN" dirty="0" smtClean="0"/>
              <a:t>option </a:t>
            </a:r>
            <a:r>
              <a:rPr lang="en-US" altLang="zh-CN" dirty="0"/>
              <a:t>2</a:t>
            </a:r>
            <a:r>
              <a:rPr lang="en-US" altLang="zh-CN" dirty="0" smtClean="0"/>
              <a:t> if </a:t>
            </a:r>
            <a:r>
              <a:rPr lang="en-US" altLang="zh-CN" dirty="0"/>
              <a:t>option </a:t>
            </a:r>
            <a:r>
              <a:rPr lang="en-US" altLang="zh-CN" dirty="0" smtClean="0"/>
              <a:t>2 </a:t>
            </a:r>
            <a:r>
              <a:rPr lang="en-US" altLang="zh-CN" dirty="0"/>
              <a:t>is proposed in next meeting</a:t>
            </a:r>
          </a:p>
          <a:p>
            <a:pPr marL="0" indent="0">
              <a:buNone/>
            </a:pPr>
            <a:endParaRPr lang="zh-CN" altLang="en-US" dirty="0"/>
          </a:p>
        </p:txBody>
      </p:sp>
      <p:graphicFrame>
        <p:nvGraphicFramePr>
          <p:cNvPr id="11" name="表格 10"/>
          <p:cNvGraphicFramePr>
            <a:graphicFrameLocks noGrp="1"/>
          </p:cNvGraphicFramePr>
          <p:nvPr>
            <p:extLst>
              <p:ext uri="{D42A27DB-BD31-4B8C-83A1-F6EECF244321}">
                <p14:modId xmlns:p14="http://schemas.microsoft.com/office/powerpoint/2010/main" val="4079218946"/>
              </p:ext>
            </p:extLst>
          </p:nvPr>
        </p:nvGraphicFramePr>
        <p:xfrm>
          <a:off x="1043608" y="2204864"/>
          <a:ext cx="6624736" cy="14833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xmlns="" val="20000"/>
                    </a:ext>
                  </a:extLst>
                </a:gridCol>
                <a:gridCol w="3576736">
                  <a:extLst>
                    <a:ext uri="{9D8B030D-6E8A-4147-A177-3AD203B41FA5}">
                      <a16:colId xmlns:a16="http://schemas.microsoft.com/office/drawing/2014/main" xmlns="" val="20001"/>
                    </a:ext>
                  </a:extLst>
                </a:gridCol>
              </a:tblGrid>
              <a:tr h="370840">
                <a:tc>
                  <a:txBody>
                    <a:bodyPr/>
                    <a:lstStyle/>
                    <a:p>
                      <a:endParaRPr lang="zh-CN" altLang="en-US" dirty="0"/>
                    </a:p>
                  </a:txBody>
                  <a:tcPr/>
                </a:tc>
                <a:tc>
                  <a:txBody>
                    <a:bodyPr/>
                    <a:lstStyle/>
                    <a:p>
                      <a:r>
                        <a:rPr lang="en-US" altLang="zh-CN" dirty="0"/>
                        <a:t>Applicable RRM relaxation</a:t>
                      </a:r>
                      <a:r>
                        <a:rPr lang="en-US" altLang="zh-CN" baseline="0" dirty="0"/>
                        <a:t> methods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Scenarios #1</a:t>
                      </a:r>
                      <a:endParaRPr lang="zh-CN" altLang="en-US" dirty="0"/>
                    </a:p>
                  </a:txBody>
                  <a:tcPr/>
                </a:tc>
                <a:tc>
                  <a:txBody>
                    <a:bodyPr/>
                    <a:lstStyle/>
                    <a:p>
                      <a:r>
                        <a:rPr lang="en-US" altLang="zh-CN" sz="1800" kern="1200" dirty="0">
                          <a:solidFill>
                            <a:schemeClr val="tx1"/>
                          </a:solidFill>
                          <a:latin typeface="+mn-lt"/>
                          <a:ea typeface="+mn-ea"/>
                          <a:cs typeface="+mn-cs"/>
                        </a:rPr>
                        <a:t>FFS:</a:t>
                      </a:r>
                      <a:r>
                        <a:rPr lang="en-US" altLang="zh-CN" sz="1800" kern="1200" baseline="0" dirty="0">
                          <a:solidFill>
                            <a:schemeClr val="tx1"/>
                          </a:solidFill>
                          <a:latin typeface="+mn-lt"/>
                          <a:ea typeface="+mn-ea"/>
                          <a:cs typeface="+mn-cs"/>
                        </a:rPr>
                        <a:t> </a:t>
                      </a:r>
                      <a:r>
                        <a:rPr lang="en-GB" altLang="zh-CN" sz="1800" kern="1200" dirty="0" smtClean="0">
                          <a:solidFill>
                            <a:schemeClr val="tx1"/>
                          </a:solidFill>
                          <a:effectLst/>
                          <a:latin typeface="+mn-lt"/>
                          <a:ea typeface="+mn-ea"/>
                          <a:cs typeface="+mn-cs"/>
                        </a:rPr>
                        <a:t>Option 1 and/or 2</a:t>
                      </a:r>
                      <a:endParaRPr lang="zh-CN" altLang="en-US" sz="1800" kern="1200" dirty="0">
                        <a:solidFill>
                          <a:schemeClr val="tx1"/>
                        </a:solidFill>
                        <a:latin typeface="+mn-lt"/>
                        <a:ea typeface="+mn-ea"/>
                        <a:cs typeface="+mn-cs"/>
                      </a:endParaRPr>
                    </a:p>
                  </a:txBody>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Scenarios #2</a:t>
                      </a:r>
                      <a:endParaRPr lang="zh-CN" altLang="en-US" dirty="0"/>
                    </a:p>
                  </a:txBody>
                  <a:tcPr/>
                </a:tc>
                <a:tc>
                  <a:txBody>
                    <a:bodyPr/>
                    <a:lstStyle/>
                    <a:p>
                      <a:r>
                        <a:rPr lang="en-US" altLang="zh-CN" sz="1800" kern="1200" dirty="0">
                          <a:solidFill>
                            <a:schemeClr val="tx1"/>
                          </a:solidFill>
                          <a:latin typeface="+mn-lt"/>
                          <a:ea typeface="+mn-ea"/>
                          <a:cs typeface="+mn-cs"/>
                        </a:rPr>
                        <a:t>FFS:</a:t>
                      </a:r>
                      <a:r>
                        <a:rPr lang="en-US" altLang="zh-CN" sz="1800" kern="1200" baseline="0" dirty="0">
                          <a:solidFill>
                            <a:schemeClr val="tx1"/>
                          </a:solidFill>
                          <a:latin typeface="+mn-lt"/>
                          <a:ea typeface="+mn-ea"/>
                          <a:cs typeface="+mn-cs"/>
                        </a:rPr>
                        <a:t> </a:t>
                      </a:r>
                      <a:r>
                        <a:rPr lang="en-GB" altLang="zh-CN" sz="1800" kern="1200" dirty="0" smtClean="0">
                          <a:solidFill>
                            <a:schemeClr val="tx1"/>
                          </a:solidFill>
                          <a:effectLst/>
                          <a:latin typeface="+mn-lt"/>
                          <a:ea typeface="+mn-ea"/>
                          <a:cs typeface="+mn-cs"/>
                        </a:rPr>
                        <a:t>Option 1 and/or 2</a:t>
                      </a:r>
                      <a:endParaRPr lang="zh-CN" altLang="en-US" sz="1800" kern="1200" dirty="0">
                        <a:solidFill>
                          <a:schemeClr val="tx1"/>
                        </a:solidFill>
                        <a:latin typeface="+mn-lt"/>
                        <a:ea typeface="+mn-ea"/>
                        <a:cs typeface="+mn-cs"/>
                      </a:endParaRPr>
                    </a:p>
                  </a:txBody>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Scenarios #3</a:t>
                      </a:r>
                      <a:endParaRPr lang="zh-CN" altLang="en-US" dirty="0"/>
                    </a:p>
                  </a:txBody>
                  <a:tcPr/>
                </a:tc>
                <a:tc>
                  <a:txBody>
                    <a:bodyPr/>
                    <a:lstStyle/>
                    <a:p>
                      <a:r>
                        <a:rPr lang="en-US" altLang="zh-CN" dirty="0"/>
                        <a:t>Option 2</a:t>
                      </a:r>
                      <a:endParaRPr lang="zh-CN" altLang="en-US"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33527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WF on RRM measurement relaxation </a:t>
            </a:r>
            <a:endParaRPr lang="zh-CN" altLang="en-US" dirty="0"/>
          </a:p>
        </p:txBody>
      </p:sp>
      <p:sp>
        <p:nvSpPr>
          <p:cNvPr id="6" name="内容占位符 5"/>
          <p:cNvSpPr>
            <a:spLocks noGrp="1"/>
          </p:cNvSpPr>
          <p:nvPr>
            <p:ph idx="1"/>
          </p:nvPr>
        </p:nvSpPr>
        <p:spPr>
          <a:xfrm>
            <a:off x="457200" y="1340768"/>
            <a:ext cx="8229600" cy="4525963"/>
          </a:xfrm>
        </p:spPr>
        <p:txBody>
          <a:bodyPr>
            <a:normAutofit fontScale="85000" lnSpcReduction="10000"/>
          </a:bodyPr>
          <a:lstStyle/>
          <a:p>
            <a:pPr hangingPunct="0"/>
            <a:r>
              <a:rPr lang="en-GB" altLang="zh-CN" sz="2400" dirty="0"/>
              <a:t>RRM measurement relaxation for inter-frequency carrier with higher priority</a:t>
            </a:r>
          </a:p>
          <a:p>
            <a:pPr lvl="1" hangingPunct="0"/>
            <a:r>
              <a:rPr lang="en-GB" altLang="zh-CN" sz="2000" dirty="0"/>
              <a:t>RAN4 to study how to relax the requirement for inter-frequency carrier with higher priority </a:t>
            </a:r>
            <a:r>
              <a:rPr lang="en-US" altLang="zh-CN" sz="2000" dirty="0"/>
              <a:t>if NW configure relaxation command</a:t>
            </a:r>
            <a:endParaRPr lang="en-GB" altLang="zh-CN" sz="2000" dirty="0"/>
          </a:p>
          <a:p>
            <a:pPr marL="342900" lvl="1" indent="-342900" hangingPunct="0">
              <a:buFont typeface="Arial" pitchFamily="34" charset="0"/>
              <a:buChar char="•"/>
            </a:pPr>
            <a:r>
              <a:rPr lang="en-GB" altLang="zh-CN" sz="2400" dirty="0"/>
              <a:t>RRM measurement relaxation by reducing the number of frequency layer to be measured is FFS</a:t>
            </a:r>
          </a:p>
          <a:p>
            <a:pPr marL="342900" lvl="1" indent="-342900" hangingPunct="0">
              <a:buFont typeface="Arial" pitchFamily="34" charset="0"/>
              <a:buChar char="•"/>
            </a:pPr>
            <a:r>
              <a:rPr lang="en-GB" altLang="zh-CN" sz="2400" dirty="0"/>
              <a:t>The impact on early measurement reporting due to power saving mode:</a:t>
            </a:r>
            <a:endParaRPr lang="en-US" altLang="zh-CN" sz="2400" dirty="0"/>
          </a:p>
          <a:p>
            <a:pPr marL="742950" lvl="2" indent="-342900" hangingPunct="0"/>
            <a:r>
              <a:rPr lang="en-US" altLang="zh-CN" sz="2000" dirty="0"/>
              <a:t>Option 1: UE is not allowed to relax or enter any relaxed measurement modes (e.g. based on scenarios defined in slide 2) if UE is configured with early measurement reporting (EMR) and T331 timer is running.</a:t>
            </a:r>
          </a:p>
          <a:p>
            <a:pPr marL="742950" lvl="2" indent="-342900" hangingPunct="0"/>
            <a:r>
              <a:rPr lang="en-US" altLang="zh-CN" sz="2000" dirty="0"/>
              <a:t>Other options is not precluded</a:t>
            </a:r>
            <a:endParaRPr lang="en-GB" altLang="zh-CN" sz="2000" dirty="0"/>
          </a:p>
          <a:p>
            <a:pPr marL="342900" lvl="1" indent="-342900" hangingPunct="0">
              <a:buFont typeface="Arial" pitchFamily="34" charset="0"/>
              <a:buChar char="•"/>
            </a:pPr>
            <a:r>
              <a:rPr lang="en-GB" altLang="zh-CN" sz="2400" dirty="0"/>
              <a:t>RAN4 to study the RRM impact, e.g. timeline of DCI based BWP switch, due to cross-slot scheduling power saving technique if there is any impact to the DCI processing delay based on RAN1 agreements.</a:t>
            </a:r>
            <a:endParaRPr lang="zh-CN" altLang="en-US" sz="2400" dirty="0"/>
          </a:p>
        </p:txBody>
      </p:sp>
    </p:spTree>
    <p:extLst>
      <p:ext uri="{BB962C8B-B14F-4D97-AF65-F5344CB8AC3E}">
        <p14:creationId xmlns:p14="http://schemas.microsoft.com/office/powerpoint/2010/main" val="17697435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2097A9-93D5-462B-98AD-19747A6540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2284E9-98B8-4704-9109-1B63FC1C0DC9}">
  <ds:schemaRefs>
    <ds:schemaRef ds:uri="6f846979-0e6f-42ff-8b87-e1893efeda99"/>
    <ds:schemaRef ds:uri="http://purl.org/dc/dcmitype/"/>
    <ds:schemaRef ds:uri="http://schemas.openxmlformats.org/package/2006/metadata/core-properties"/>
    <ds:schemaRef ds:uri="http://purl.org/dc/elements/1.1/"/>
    <ds:schemaRef ds:uri="http://schemas.microsoft.com/office/2006/documentManagement/types"/>
    <ds:schemaRef ds:uri="http://www.w3.org/XML/1998/namespace"/>
    <ds:schemaRef ds:uri="db33437f-65a5-48c5-b537-19efd290f967"/>
    <ds:schemaRef ds:uri="http://purl.org/dc/term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36DF49DE-549D-4A3D-BD9B-AC09BA7E45C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2598</TotalTime>
  <Words>334</Words>
  <Application>Microsoft Office PowerPoint</Application>
  <PresentationFormat>全屏显示(4:3)</PresentationFormat>
  <Paragraphs>42</Paragraphs>
  <Slides>4</Slides>
  <Notes>3</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WF on RRM measurement relaxation for Power Saving</vt:lpstr>
      <vt:lpstr>WF on RRM measurement relaxation </vt:lpstr>
      <vt:lpstr>WF on RRM measurement relaxation </vt:lpstr>
      <vt:lpstr>WF on RRM measurement relaxation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CATT</cp:lastModifiedBy>
  <cp:revision>120</cp:revision>
  <dcterms:created xsi:type="dcterms:W3CDTF">2019-05-14T22:47:31Z</dcterms:created>
  <dcterms:modified xsi:type="dcterms:W3CDTF">2019-11-22T22:09:00Z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_NewReviewCycle">
    <vt:lpwstr/>
  </property>
  <property fmtid="{D5CDD505-2E9C-101B-9397-08002B2CF9AE}" pid="5" name="ContentTypeId">
    <vt:lpwstr>0x0101003AA7AC0C743A294CADF60F661720E3E6</vt:lpwstr>
  </property>
</Properties>
</file>