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1" r:id="rId6"/>
    <p:sldId id="279" r:id="rId7"/>
    <p:sldId id="280"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2019/11/23</a:t>
            </a:fld>
            <a:endParaRPr lang="zh-CN" altLang="en-US"/>
          </a:p>
        </p:txBody>
      </p:sp>
      <p:sp>
        <p:nvSpPr>
          <p:cNvPr id="6" name="页脚占位符 4">
            <a:extLst>
              <a:ext uri="{FF2B5EF4-FFF2-40B4-BE49-F238E27FC236}">
                <a16:creationId xmlns:a16="http://schemas.microsoft.com/office/drawing/2014/main" xmlns=""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2019/11/23</a:t>
            </a:fld>
            <a:endParaRPr lang="zh-CN" altLang="en-US"/>
          </a:p>
        </p:txBody>
      </p:sp>
      <p:sp>
        <p:nvSpPr>
          <p:cNvPr id="8" name="页脚占位符 4">
            <a:extLst>
              <a:ext uri="{FF2B5EF4-FFF2-40B4-BE49-F238E27FC236}">
                <a16:creationId xmlns:a16="http://schemas.microsoft.com/office/drawing/2014/main" xmlns=""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2019/11/23</a:t>
            </a:fld>
            <a:endParaRPr lang="zh-CN" altLang="en-US"/>
          </a:p>
        </p:txBody>
      </p:sp>
      <p:sp>
        <p:nvSpPr>
          <p:cNvPr id="4" name="页脚占位符 4">
            <a:extLst>
              <a:ext uri="{FF2B5EF4-FFF2-40B4-BE49-F238E27FC236}">
                <a16:creationId xmlns:a16="http://schemas.microsoft.com/office/drawing/2014/main" xmlns=""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2019/11/23</a:t>
            </a:fld>
            <a:endParaRPr lang="zh-CN" altLang="en-US"/>
          </a:p>
        </p:txBody>
      </p:sp>
      <p:sp>
        <p:nvSpPr>
          <p:cNvPr id="3" name="页脚占位符 4">
            <a:extLst>
              <a:ext uri="{FF2B5EF4-FFF2-40B4-BE49-F238E27FC236}">
                <a16:creationId xmlns:a16="http://schemas.microsoft.com/office/drawing/2014/main" xmlns=""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2019/11/23</a:t>
            </a:fld>
            <a:endParaRPr lang="zh-CN" altLang="en-US"/>
          </a:p>
        </p:txBody>
      </p:sp>
      <p:sp>
        <p:nvSpPr>
          <p:cNvPr id="6" name="页脚占位符 4">
            <a:extLst>
              <a:ext uri="{FF2B5EF4-FFF2-40B4-BE49-F238E27FC236}">
                <a16:creationId xmlns:a16="http://schemas.microsoft.com/office/drawing/2014/main" xmlns=""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2019/11/23</a:t>
            </a:fld>
            <a:endParaRPr lang="zh-CN" altLang="en-US"/>
          </a:p>
        </p:txBody>
      </p:sp>
      <p:sp>
        <p:nvSpPr>
          <p:cNvPr id="6" name="页脚占位符 4">
            <a:extLst>
              <a:ext uri="{FF2B5EF4-FFF2-40B4-BE49-F238E27FC236}">
                <a16:creationId xmlns:a16="http://schemas.microsoft.com/office/drawing/2014/main" xmlns=""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2019/11/23</a:t>
            </a:fld>
            <a:endParaRPr lang="zh-CN" altLang="en-US"/>
          </a:p>
        </p:txBody>
      </p:sp>
      <p:sp>
        <p:nvSpPr>
          <p:cNvPr id="5" name="页脚占位符 4">
            <a:extLst>
              <a:ext uri="{FF2B5EF4-FFF2-40B4-BE49-F238E27FC236}">
                <a16:creationId xmlns:a16="http://schemas.microsoft.com/office/drawing/2014/main" xmlns=""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xmlns=""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xmlns=""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#93</a:t>
            </a:r>
            <a:b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Reno, USA, 18</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 22</a:t>
            </a:r>
            <a:r>
              <a:rPr lang="en-US" altLang="zh-CN" sz="1800" baseline="30000" dirty="0" smtClean="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 November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xmlns=""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a16="http://schemas.microsoft.com/office/drawing/2014/main" xmlns=""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RRM requirements of R16 enhancement for NB-</a:t>
            </a:r>
            <a:r>
              <a:rPr lang="en-US" altLang="zh-CN" sz="4400" dirty="0" err="1">
                <a:latin typeface="Calibri" panose="020F0502020204030204" pitchFamily="34" charset="0"/>
              </a:rPr>
              <a:t>IoT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xmlns=""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R4-1915890</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641E8A-E720-482E-814B-01D720F89627}"/>
              </a:ext>
            </a:extLst>
          </p:cNvPr>
          <p:cNvSpPr>
            <a:spLocks noGrp="1"/>
          </p:cNvSpPr>
          <p:nvPr>
            <p:ph type="title"/>
          </p:nvPr>
        </p:nvSpPr>
        <p:spPr/>
        <p:txBody>
          <a:bodyPr/>
          <a:lstStyle/>
          <a:p>
            <a:r>
              <a:rPr lang="en-US" altLang="zh-CN" dirty="0"/>
              <a:t>Preconfigured UL resource</a:t>
            </a:r>
            <a:endParaRPr lang="sv-SE" dirty="0"/>
          </a:p>
        </p:txBody>
      </p:sp>
      <p:sp>
        <p:nvSpPr>
          <p:cNvPr id="3" name="Content Placeholder 2">
            <a:extLst>
              <a:ext uri="{FF2B5EF4-FFF2-40B4-BE49-F238E27FC236}">
                <a16:creationId xmlns:a16="http://schemas.microsoft.com/office/drawing/2014/main" xmlns="" id="{F8160CCB-8ED1-43CE-8C3B-2035EE6CABA7}"/>
              </a:ext>
            </a:extLst>
          </p:cNvPr>
          <p:cNvSpPr>
            <a:spLocks noGrp="1"/>
          </p:cNvSpPr>
          <p:nvPr>
            <p:ph idx="1"/>
          </p:nvPr>
        </p:nvSpPr>
        <p:spPr/>
        <p:txBody>
          <a:bodyPr>
            <a:normAutofit fontScale="77500" lnSpcReduction="20000"/>
          </a:bodyPr>
          <a:lstStyle/>
          <a:p>
            <a:r>
              <a:rPr lang="sv-SE" sz="2800" dirty="0"/>
              <a:t>When TA is obtained in RRC_IDLE mode, the values of M and N are derived as follows:</a:t>
            </a:r>
          </a:p>
          <a:p>
            <a:pPr lvl="2"/>
            <a:r>
              <a:rPr lang="en-US" sz="2000" dirty="0"/>
              <a:t>Normal coverage</a:t>
            </a:r>
          </a:p>
          <a:p>
            <a:pPr lvl="3"/>
            <a:r>
              <a:rPr lang="en-US" sz="1800" dirty="0" smtClean="0"/>
              <a:t>min(800, </a:t>
            </a:r>
            <a:r>
              <a:rPr lang="en-US" sz="1800" dirty="0" err="1">
                <a:solidFill>
                  <a:schemeClr val="dk1"/>
                </a:solidFill>
              </a:rPr>
              <a:t>NxDRX</a:t>
            </a:r>
            <a:r>
              <a:rPr lang="en-US" sz="1800" dirty="0">
                <a:solidFill>
                  <a:schemeClr val="dk1"/>
                </a:solidFill>
              </a:rPr>
              <a:t> cycle) </a:t>
            </a:r>
            <a:endParaRPr lang="en-US" sz="2000" dirty="0"/>
          </a:p>
          <a:p>
            <a:pPr lvl="2"/>
            <a:r>
              <a:rPr lang="en-US" sz="2000" dirty="0"/>
              <a:t>Enhanced coverage</a:t>
            </a:r>
          </a:p>
          <a:p>
            <a:pPr lvl="3"/>
            <a:r>
              <a:rPr lang="en-US" sz="1800" dirty="0" smtClean="0"/>
              <a:t>min(1600</a:t>
            </a:r>
            <a:r>
              <a:rPr lang="en-US" sz="1800" dirty="0"/>
              <a:t>, </a:t>
            </a:r>
            <a:r>
              <a:rPr lang="en-US" sz="1800" dirty="0" err="1">
                <a:solidFill>
                  <a:schemeClr val="dk1"/>
                </a:solidFill>
              </a:rPr>
              <a:t>NxDRX</a:t>
            </a:r>
            <a:r>
              <a:rPr lang="en-US" sz="1800" dirty="0">
                <a:solidFill>
                  <a:schemeClr val="dk1"/>
                </a:solidFill>
              </a:rPr>
              <a:t> cycle) </a:t>
            </a:r>
            <a:endParaRPr lang="sv-SE" sz="1800" dirty="0">
              <a:solidFill>
                <a:schemeClr val="dk1"/>
              </a:solidFill>
            </a:endParaRPr>
          </a:p>
          <a:p>
            <a:pPr lvl="2"/>
            <a:r>
              <a:rPr lang="sv-SE" sz="2000" dirty="0"/>
              <a:t>Where </a:t>
            </a:r>
            <a:r>
              <a:rPr lang="sv-SE" sz="2000" dirty="0"/>
              <a:t>N is the </a:t>
            </a:r>
            <a:r>
              <a:rPr lang="en-GB" sz="2000" dirty="0"/>
              <a:t>relaxation factor N given by Table 4.6.2.1A-1 and Table </a:t>
            </a:r>
            <a:r>
              <a:rPr lang="en-GB" sz="2000" dirty="0"/>
              <a:t>4.6.2.1A-1 </a:t>
            </a:r>
            <a:r>
              <a:rPr lang="en-GB" sz="2000" dirty="0"/>
              <a:t>for normal and enhanced coverage respectively.</a:t>
            </a:r>
          </a:p>
          <a:p>
            <a:r>
              <a:rPr lang="en-US" sz="2800" dirty="0"/>
              <a:t>UE should make the </a:t>
            </a:r>
            <a:r>
              <a:rPr lang="en-GB" sz="2800" dirty="0"/>
              <a:t>first and second measurements available within this time </a:t>
            </a:r>
            <a:r>
              <a:rPr lang="en-GB" sz="2800" dirty="0" smtClean="0"/>
              <a:t>range</a:t>
            </a:r>
          </a:p>
          <a:p>
            <a:r>
              <a:rPr lang="en-US" sz="2800" dirty="0"/>
              <a:t>When </a:t>
            </a:r>
            <a:r>
              <a:rPr lang="en-US" sz="2800" dirty="0"/>
              <a:t>UE receives a TA update through PUR ACK DCI in RRC IDLE, then the first RSRP measurement that was performed in RRC CONNECTED to obtain reference RSRP measurement should be discarded and replaced with the most recent version of the second RSRP measurement (i.e. the measurement used for TA validation), i.e., RSRP1 := RSRP2.</a:t>
            </a:r>
            <a:endParaRPr lang="sv-SE" sz="2800" dirty="0"/>
          </a:p>
          <a:p>
            <a:endParaRPr lang="sv-SE" sz="2800" dirty="0"/>
          </a:p>
        </p:txBody>
      </p:sp>
    </p:spTree>
    <p:extLst>
      <p:ext uri="{BB962C8B-B14F-4D97-AF65-F5344CB8AC3E}">
        <p14:creationId xmlns:p14="http://schemas.microsoft.com/office/powerpoint/2010/main" val="3160279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Multi carrier operation </a:t>
            </a:r>
            <a:br>
              <a:rPr lang="en-US" altLang="zh-CN" sz="2800" dirty="0"/>
            </a:br>
            <a:r>
              <a:rPr lang="en-US" altLang="zh-CN" sz="2800" dirty="0"/>
              <a:t>non-anchor RRM</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423317"/>
            <a:ext cx="8229600" cy="4525963"/>
          </a:xfrm>
        </p:spPr>
        <p:txBody>
          <a:bodyPr/>
          <a:lstStyle/>
          <a:p>
            <a:pPr lvl="0"/>
            <a:r>
              <a:rPr lang="en-US" altLang="zh-CN" sz="2400" dirty="0"/>
              <a:t>UE is allowed to combine the non-anchor NRSRP samples with anchor NRSRP samples</a:t>
            </a:r>
            <a:endParaRPr lang="zh-CN" altLang="zh-CN" sz="2400" dirty="0"/>
          </a:p>
          <a:p>
            <a:pPr lvl="1"/>
            <a:r>
              <a:rPr lang="en-US" altLang="zh-CN" sz="2000" dirty="0"/>
              <a:t>The anchor NRSRP can be obtained by applying the corresponding power offset signaled by the network to the non-anchor NRSRP.</a:t>
            </a:r>
            <a:endParaRPr lang="zh-CN" altLang="zh-CN" sz="2000" dirty="0"/>
          </a:p>
          <a:p>
            <a:pPr lvl="1"/>
            <a:r>
              <a:rPr lang="en-US" altLang="zh-CN" sz="2000" dirty="0"/>
              <a:t>FFS for conditions when UE can combine the non-anchor and anchor NRSRP samples</a:t>
            </a:r>
            <a:endParaRPr lang="zh-CN" altLang="zh-CN" sz="2000" dirty="0"/>
          </a:p>
          <a:p>
            <a:r>
              <a:rPr lang="en-GB" altLang="zh-CN" sz="2400" dirty="0"/>
              <a:t>Any filtered results, either from anchor or non-anchor carrier, can trigger </a:t>
            </a:r>
            <a:r>
              <a:rPr lang="en-GB" altLang="zh-CN" sz="2400" dirty="0" err="1"/>
              <a:t>neighbor</a:t>
            </a:r>
            <a:r>
              <a:rPr lang="en-GB" altLang="zh-CN" sz="2400" dirty="0"/>
              <a:t> cell measurement and/or relaxed monitoring abortion.</a:t>
            </a:r>
            <a:endParaRPr lang="zh-CN" altLang="zh-CN" sz="2400" dirty="0"/>
          </a:p>
          <a:p>
            <a:pPr>
              <a:buFont typeface="Wingdings" panose="05000000000000000000" pitchFamily="2" charset="2"/>
              <a:buChar char="n"/>
            </a:pPr>
            <a:endParaRPr lang="en-US" altLang="zh-CN" sz="2000" dirty="0"/>
          </a:p>
        </p:txBody>
      </p:sp>
    </p:spTree>
    <p:extLst>
      <p:ext uri="{BB962C8B-B14F-4D97-AF65-F5344CB8AC3E}">
        <p14:creationId xmlns:p14="http://schemas.microsoft.com/office/powerpoint/2010/main" val="987631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A75EF2A8-A19F-4F64-8C7E-2525B8E8A3B2}"/>
              </a:ext>
            </a:extLst>
          </p:cNvPr>
          <p:cNvSpPr>
            <a:spLocks noGrp="1"/>
          </p:cNvSpPr>
          <p:nvPr>
            <p:ph type="title"/>
          </p:nvPr>
        </p:nvSpPr>
        <p:spPr/>
        <p:txBody>
          <a:bodyPr/>
          <a:lstStyle/>
          <a:p>
            <a:pPr eaLnBrk="1" hangingPunct="1"/>
            <a:r>
              <a:rPr lang="en-US" altLang="zh-CN" sz="2800" dirty="0"/>
              <a:t>NRSRP measurement in non-sparse PO case</a:t>
            </a:r>
            <a:endParaRPr lang="zh-CN" altLang="en-US" sz="2800" dirty="0"/>
          </a:p>
        </p:txBody>
      </p:sp>
      <p:sp>
        <p:nvSpPr>
          <p:cNvPr id="4" name="内容占位符 2">
            <a:extLst>
              <a:ext uri="{FF2B5EF4-FFF2-40B4-BE49-F238E27FC236}">
                <a16:creationId xmlns:a16="http://schemas.microsoft.com/office/drawing/2014/main" xmlns="" id="{B084D7AF-DEFD-47ED-B94C-F40A214A6326}"/>
              </a:ext>
            </a:extLst>
          </p:cNvPr>
          <p:cNvSpPr>
            <a:spLocks noGrp="1"/>
          </p:cNvSpPr>
          <p:nvPr>
            <p:ph idx="1"/>
          </p:nvPr>
        </p:nvSpPr>
        <p:spPr>
          <a:xfrm>
            <a:off x="457200" y="1423317"/>
            <a:ext cx="8229600" cy="4525963"/>
          </a:xfrm>
        </p:spPr>
        <p:txBody>
          <a:bodyPr/>
          <a:lstStyle/>
          <a:p>
            <a:r>
              <a:rPr lang="en-US" altLang="zh-CN" sz="2400" dirty="0" smtClean="0"/>
              <a:t>FFS the feasibility of NRSRP measurements in non-sparse PO case (</a:t>
            </a:r>
            <a:r>
              <a:rPr lang="en-US" altLang="zh-CN" sz="2400" dirty="0" err="1" smtClean="0"/>
              <a:t>nB</a:t>
            </a:r>
            <a:r>
              <a:rPr lang="en-US" altLang="zh-CN" sz="2400" dirty="0" smtClean="0"/>
              <a:t>&lt;T/2)</a:t>
            </a:r>
          </a:p>
          <a:p>
            <a:pPr lvl="1"/>
            <a:r>
              <a:rPr lang="en-US" altLang="zh-CN" sz="1800" dirty="0" smtClean="0"/>
              <a:t>Option 1</a:t>
            </a:r>
            <a:r>
              <a:rPr lang="en-US" altLang="zh-CN" sz="1800" dirty="0"/>
              <a:t>: disallow RRM measurements in non-anchor </a:t>
            </a:r>
            <a:r>
              <a:rPr lang="en-US" altLang="zh-CN" sz="1800" dirty="0" smtClean="0"/>
              <a:t>carrier.</a:t>
            </a:r>
          </a:p>
          <a:p>
            <a:pPr lvl="1"/>
            <a:r>
              <a:rPr lang="en-US" altLang="zh-CN" sz="1800" dirty="0" smtClean="0"/>
              <a:t>Option 2</a:t>
            </a:r>
            <a:r>
              <a:rPr lang="en-US" altLang="zh-CN" sz="1800" dirty="0"/>
              <a:t>: </a:t>
            </a:r>
            <a:r>
              <a:rPr lang="en-US" altLang="zh-CN" sz="1800" dirty="0" smtClean="0"/>
              <a:t>NRSRP measurements are allowed but with no requirements</a:t>
            </a:r>
          </a:p>
          <a:p>
            <a:pPr lvl="1"/>
            <a:r>
              <a:rPr lang="en-US" altLang="zh-CN" sz="1800" dirty="0" smtClean="0"/>
              <a:t>Option 3: NRSRP measurements are allowed under some cases/conditions which are FFS.</a:t>
            </a:r>
          </a:p>
          <a:p>
            <a:pPr lvl="1"/>
            <a:r>
              <a:rPr lang="en-US" altLang="zh-CN" sz="1800" dirty="0" smtClean="0"/>
              <a:t>Other options are not excluded. </a:t>
            </a:r>
            <a:endParaRPr lang="en-US" altLang="zh-CN" sz="1800" dirty="0"/>
          </a:p>
        </p:txBody>
      </p:sp>
    </p:spTree>
    <p:extLst>
      <p:ext uri="{BB962C8B-B14F-4D97-AF65-F5344CB8AC3E}">
        <p14:creationId xmlns:p14="http://schemas.microsoft.com/office/powerpoint/2010/main" val="34957582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8B4B51-588A-4193-AB4E-12963BE166E2}">
  <ds:schemaRefs>
    <ds:schemaRef ds:uri="http://schemas.openxmlformats.org/package/2006/metadata/core-properties"/>
    <ds:schemaRef ds:uri="http://purl.org/dc/terms/"/>
    <ds:schemaRef ds:uri="http://purl.org/dc/elements/1.1/"/>
    <ds:schemaRef ds:uri="http://schemas.microsoft.com/office/2006/metadata/properties"/>
    <ds:schemaRef ds:uri="http://schemas.microsoft.com/office/2006/documentManagement/types"/>
    <ds:schemaRef ds:uri="db33437f-65a5-48c5-b537-19efd290f967"/>
    <ds:schemaRef ds:uri="http://schemas.microsoft.com/office/infopath/2007/PartnerControls"/>
    <ds:schemaRef ds:uri="6f846979-0e6f-42ff-8b87-e1893efeda99"/>
    <ds:schemaRef ds:uri="http://www.w3.org/XML/1998/namespace"/>
    <ds:schemaRef ds:uri="http://purl.org/dc/dcmitype/"/>
  </ds:schemaRefs>
</ds:datastoreItem>
</file>

<file path=customXml/itemProps2.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3.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3043</TotalTime>
  <Words>282</Words>
  <Application>Microsoft Office PowerPoint</Application>
  <PresentationFormat>全屏显示(4:3)</PresentationFormat>
  <Paragraphs>24</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Arial Unicode MS</vt:lpstr>
      <vt:lpstr>宋体</vt:lpstr>
      <vt:lpstr>Arial</vt:lpstr>
      <vt:lpstr>Calibri</vt:lpstr>
      <vt:lpstr>Wingdings</vt:lpstr>
      <vt:lpstr>Office 主题</vt:lpstr>
      <vt:lpstr>3GPP TSG-RAN WG4 Meeting #93 Reno, USA, 18th – 22th November 2019</vt:lpstr>
      <vt:lpstr>Preconfigured UL resource</vt:lpstr>
      <vt:lpstr>Multi carrier operation  non-anchor RRM</vt:lpstr>
      <vt:lpstr>NRSRP measurement in non-sparse PO case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235</cp:revision>
  <dcterms:created xsi:type="dcterms:W3CDTF">2016-01-12T08:39:50Z</dcterms:created>
  <dcterms:modified xsi:type="dcterms:W3CDTF">2019-11-22T21:49:53Z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(3)2JfD1vTeocybbHilM71xGWZnuGGExJMJfhnrJ2HxqSH1YjRwv4XkAq3j1RQ9URmBk0qgmM40
2+8pe4OYP1UFZSTFKdI/qNFXp+EWLjQKyUB/j4bu8+QRUYDDqpAAK3/Vw+l7luXprqlIibRA
Hui2p3YZKi2MH/Cp4JwS+ShBiIGLDvLc2S7oMNUCyPXx+InpB1uV7X+t90YuulYrlG7ju8Cm
23L18vDq8uWm09FM6c</vt:lpwstr>
  </property>
  <property fmtid="{D5CDD505-2E9C-101B-9397-08002B2CF9AE}" pid="3" name="_2015_ms_pID_7253431">
    <vt:lpwstr>yQ2nlF2A13Sllz2/BUzxfdRX5HXvzDMifi4pLIvQ2u+W8Blvaci7z9
lMpzhiIUqXnqf0nELIx+rU3Phur9aO3bntxEwwRuw4O036DHusi4NrF/IwawgkBfx75Hb2c7
cjKHW/UKcFsivQDKblaryRTd1QAHoEkNVr2hKuSKkbTOPhlMFVYEc4NzqZp9XT0IxDQjNb8p
5g3Z+VEAEoyVnf6DbGs6kqQsGbdGD7eFEDLu</vt:lpwstr>
  </property>
  <property fmtid="{D5CDD505-2E9C-101B-9397-08002B2CF9AE}" pid="4" name="_2015_ms_pID_7253432">
    <vt:lpwstr>k99wWnqdNpmsqd+f5nnsK3YNM3mH/PvZXFAX
lrlrd1rbDjxFu9ulqyHqGSlWseZmaNvC0nXqdTeeUPZa3ewNt4g=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1568596764</vt:lpwstr>
  </property>
  <property fmtid="{D5CDD505-2E9C-101B-9397-08002B2CF9AE}" pid="9" name="ContentTypeId">
    <vt:lpwstr>0x0101003AA7AC0C743A294CADF60F661720E3E6</vt:lpwstr>
  </property>
</Properties>
</file>