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75" r:id="rId5"/>
    <p:sldId id="286" r:id="rId6"/>
    <p:sldId id="287" r:id="rId7"/>
    <p:sldId id="274" r:id="rId8"/>
    <p:sldId id="279" r:id="rId9"/>
    <p:sldId id="281" r:id="rId10"/>
    <p:sldId id="282" r:id="rId11"/>
    <p:sldId id="283" r:id="rId12"/>
    <p:sldId id="284" r:id="rId13"/>
    <p:sldId id="285" r:id="rId14"/>
    <p:sldId id="288" r:id="rId15"/>
    <p:sldId id="28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2019-11-23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 smtClean="0"/>
              <a:t>93</a:t>
            </a:r>
            <a:r>
              <a:rPr lang="en-GB" altLang="zh-CN" b="1" dirty="0"/>
              <a:t>	                                                      </a:t>
            </a:r>
            <a:r>
              <a:rPr lang="en-GB" altLang="zh-CN" b="1" dirty="0" smtClean="0"/>
              <a:t>R4-1915887</a:t>
            </a:r>
            <a:endParaRPr lang="en-US" altLang="zh-CN" b="1" dirty="0"/>
          </a:p>
          <a:p>
            <a:r>
              <a:rPr lang="x-none" altLang="zh-CN" b="1" dirty="0" smtClean="0"/>
              <a:t>Reno, USA, 18</a:t>
            </a:r>
            <a:r>
              <a:rPr lang="x-none" altLang="zh-CN" b="1" baseline="30000" dirty="0" smtClean="0"/>
              <a:t>th</a:t>
            </a:r>
            <a:r>
              <a:rPr lang="x-none" altLang="zh-CN" b="1" dirty="0" smtClean="0"/>
              <a:t> – 22</a:t>
            </a:r>
            <a:r>
              <a:rPr lang="x-none" altLang="zh-CN" b="1" baseline="30000" dirty="0" smtClean="0"/>
              <a:t>nd</a:t>
            </a:r>
            <a:r>
              <a:rPr lang="x-none" altLang="zh-CN" b="1" dirty="0" smtClean="0"/>
              <a:t> Nov, 2019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Agenda </a:t>
            </a:r>
            <a:r>
              <a:rPr lang="en-GB" altLang="zh-CN" b="1" dirty="0"/>
              <a:t>Item: 8.17.1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556792"/>
            <a:ext cx="8229600" cy="41044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EUTRA-NR Inter-RAT measurement (before EN-DC)</a:t>
            </a:r>
            <a:endParaRPr lang="zh-CN" altLang="zh-CN" sz="2800" dirty="0"/>
          </a:p>
          <a:p>
            <a:pPr lvl="1"/>
            <a:r>
              <a:rPr lang="en-US" altLang="zh-CN" dirty="0" smtClean="0"/>
              <a:t>Cell identification with DRX in connected mode </a:t>
            </a:r>
          </a:p>
          <a:p>
            <a:pPr lvl="2" hangingPunct="0"/>
            <a:r>
              <a:rPr lang="en-GB" altLang="zh-CN" sz="2800" dirty="0" smtClean="0"/>
              <a:t>Option 1: </a:t>
            </a:r>
            <a:r>
              <a:rPr lang="en-US" altLang="zh-CN" sz="2800" dirty="0" smtClean="0"/>
              <a:t>Reduce the number of measurement samples</a:t>
            </a:r>
            <a:endParaRPr lang="zh-CN" altLang="zh-CN" sz="2800" dirty="0" smtClean="0"/>
          </a:p>
          <a:p>
            <a:pPr lvl="2" hangingPunct="0"/>
            <a:r>
              <a:rPr lang="en-GB" altLang="zh-CN" sz="2800" dirty="0" smtClean="0"/>
              <a:t>Option 2: Reuse the Rel-15 NR cell identification requirements and the feasible DRX cycles can be further discussed</a:t>
            </a:r>
          </a:p>
          <a:p>
            <a:pPr lvl="2" hangingPunct="0"/>
            <a:r>
              <a:rPr lang="en-GB" altLang="zh-CN" sz="2800" dirty="0" smtClean="0"/>
              <a:t>Other option is not precluded</a:t>
            </a:r>
            <a:endParaRPr lang="zh-CN" altLang="zh-CN" sz="28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325702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556792"/>
            <a:ext cx="8229600" cy="41044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NR-EUTRA Inter-RAT measurement (NR SA)</a:t>
            </a:r>
            <a:endParaRPr lang="zh-CN" altLang="zh-CN" sz="2800" dirty="0"/>
          </a:p>
          <a:p>
            <a:pPr lvl="1" hangingPunct="0"/>
            <a:r>
              <a:rPr lang="en-GB" altLang="zh-CN" dirty="0" smtClean="0"/>
              <a:t>Cell re-selection</a:t>
            </a:r>
            <a:endParaRPr lang="zh-CN" altLang="zh-CN" dirty="0" smtClean="0"/>
          </a:p>
          <a:p>
            <a:pPr lvl="2" hangingPunct="0"/>
            <a:r>
              <a:rPr lang="en-GB" altLang="zh-CN" sz="2800" dirty="0" smtClean="0"/>
              <a:t>Option 1: reuse the R16 LTE HST cell re-selection requirements, and details are:</a:t>
            </a:r>
            <a:endParaRPr lang="en-US" altLang="zh-CN" sz="2800" dirty="0" smtClean="0"/>
          </a:p>
          <a:p>
            <a:pPr lvl="2" hangingPunct="0"/>
            <a:endParaRPr lang="en-US" altLang="zh-CN" sz="2800" dirty="0" smtClean="0"/>
          </a:p>
          <a:p>
            <a:pPr lvl="2" hangingPunct="0"/>
            <a:endParaRPr lang="en-US" altLang="zh-CN" sz="2800" dirty="0" smtClean="0"/>
          </a:p>
          <a:p>
            <a:pPr lvl="2" hangingPunct="0"/>
            <a:endParaRPr lang="en-US" altLang="zh-CN" sz="2800" dirty="0" smtClean="0"/>
          </a:p>
          <a:p>
            <a:pPr lvl="2" hangingPunct="0"/>
            <a:endParaRPr lang="zh-CN" altLang="zh-CN" sz="2800" dirty="0" smtClean="0"/>
          </a:p>
          <a:p>
            <a:pPr lvl="2" hangingPunct="0"/>
            <a:r>
              <a:rPr lang="en-GB" altLang="zh-CN" sz="2800" dirty="0" smtClean="0"/>
              <a:t>Other option is not precluded</a:t>
            </a:r>
            <a:endParaRPr lang="zh-CN" altLang="zh-CN" sz="28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51720" y="3789040"/>
          <a:ext cx="6480720" cy="1493520"/>
        </p:xfrm>
        <a:graphic>
          <a:graphicData uri="http://schemas.openxmlformats.org/drawingml/2006/table">
            <a:tbl>
              <a:tblPr/>
              <a:tblGrid>
                <a:gridCol w="1192452"/>
                <a:gridCol w="1550188"/>
                <a:gridCol w="1690172"/>
                <a:gridCol w="204790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DRX cycle length [s]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400" b="1" baseline="-25000" dirty="0">
                          <a:latin typeface="Times New Roman"/>
                          <a:ea typeface="宋体"/>
                          <a:cs typeface="Times New Roman"/>
                        </a:rPr>
                        <a:t>detect,EUTRAN_Intra</a:t>
                      </a: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400" b="1" baseline="-25000" dirty="0">
                          <a:latin typeface="Times New Roman"/>
                          <a:ea typeface="宋体"/>
                          <a:cs typeface="Times New Roman"/>
                        </a:rPr>
                        <a:t>measure,EUTRAN_Intra</a:t>
                      </a: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GB" sz="1400" b="1" baseline="-25000" dirty="0">
                          <a:latin typeface="Times New Roman"/>
                          <a:ea typeface="宋体"/>
                          <a:cs typeface="Times New Roman"/>
                        </a:rPr>
                        <a:t>evaluate,E-UTRAN_intra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  <a:cs typeface="Times New Roman"/>
                        </a:rPr>
                        <a:t>[s] (number of DRX cycles)</a:t>
                      </a:r>
                      <a:endParaRPr lang="zh-CN" sz="14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0.32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2.56 (8)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0.32(1)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0.96(3)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0.64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5.12 (8)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0.64 (1)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1.92 (3)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1.28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8.96 (7)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1.28 (1)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3.84 (3)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2.56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58.88 (23)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2.56 (1)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7.68 (3)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7029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412776"/>
            <a:ext cx="8229600" cy="453650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NR-EUTRA Inter-RAT measurement (NR SA)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Cell identification without DRX in connected mode </a:t>
            </a:r>
          </a:p>
          <a:p>
            <a:pPr lvl="2"/>
            <a:r>
              <a:rPr lang="en-GB" altLang="zh-CN" sz="2800" dirty="0" smtClean="0"/>
              <a:t>Option 1: </a:t>
            </a:r>
          </a:p>
          <a:p>
            <a:pPr lvl="3"/>
            <a:r>
              <a:rPr lang="en-US" altLang="zh-CN" sz="2800" dirty="0" smtClean="0"/>
              <a:t>The Rel-15 requirements T</a:t>
            </a:r>
            <a:r>
              <a:rPr lang="en-US" altLang="zh-CN" sz="2800" baseline="-25000" dirty="0" smtClean="0"/>
              <a:t>Identify,E-UTRAN</a:t>
            </a:r>
            <a:r>
              <a:rPr lang="en-US" altLang="zh-CN" sz="2800" dirty="0" smtClean="0"/>
              <a:t> with T</a:t>
            </a:r>
            <a:r>
              <a:rPr lang="en-US" altLang="zh-CN" sz="2800" baseline="-25000" dirty="0" smtClean="0"/>
              <a:t>inter1</a:t>
            </a:r>
            <a:r>
              <a:rPr lang="en-US" altLang="zh-CN" sz="2800" dirty="0" smtClean="0"/>
              <a:t> of 60ms can be reused for high speed scenario. </a:t>
            </a:r>
            <a:endParaRPr lang="zh-CN" altLang="zh-CN" sz="2800" dirty="0" smtClean="0"/>
          </a:p>
          <a:p>
            <a:pPr lvl="3"/>
            <a:r>
              <a:rPr lang="en-US" altLang="zh-CN" sz="2800" dirty="0" smtClean="0"/>
              <a:t>FFS whether the current requirements T</a:t>
            </a:r>
            <a:r>
              <a:rPr lang="en-US" altLang="zh-CN" sz="2800" baseline="-25000" dirty="0" smtClean="0"/>
              <a:t>Identify,E-UTRAN </a:t>
            </a:r>
            <a:r>
              <a:rPr lang="en-US" altLang="zh-CN" sz="2800" dirty="0" smtClean="0"/>
              <a:t>with T</a:t>
            </a:r>
            <a:r>
              <a:rPr lang="en-US" altLang="zh-CN" sz="2800" baseline="-25000" dirty="0" smtClean="0"/>
              <a:t>inter1</a:t>
            </a:r>
            <a:r>
              <a:rPr lang="en-US" altLang="zh-CN" sz="2800" dirty="0" smtClean="0"/>
              <a:t> of 30ms can be reused for high speed scenario</a:t>
            </a:r>
            <a:endParaRPr lang="zh-CN" altLang="zh-CN" sz="2800" dirty="0" smtClean="0"/>
          </a:p>
          <a:p>
            <a:pPr lvl="2"/>
            <a:r>
              <a:rPr lang="en-GB" altLang="zh-CN" sz="2800" dirty="0" smtClean="0"/>
              <a:t>Other options are not precluded</a:t>
            </a:r>
            <a:endParaRPr lang="zh-CN" altLang="zh-CN" sz="2800" dirty="0"/>
          </a:p>
          <a:p>
            <a:pPr lvl="1"/>
            <a:endParaRPr lang="zh-CN" altLang="zh-CN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3257029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908720"/>
            <a:ext cx="8229600" cy="5832648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NR-EUTRA Inter-RAT measurement (NR SA)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Cell identification with DRX in connected mode </a:t>
            </a:r>
          </a:p>
          <a:p>
            <a:pPr lvl="2"/>
            <a:r>
              <a:rPr lang="en-GB" altLang="zh-CN" sz="2000" dirty="0" smtClean="0"/>
              <a:t>Option 1</a:t>
            </a:r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r>
              <a:rPr lang="en-GB" altLang="zh-CN" sz="2000" dirty="0" smtClean="0"/>
              <a:t>Option 2</a:t>
            </a:r>
          </a:p>
          <a:p>
            <a:pPr lvl="2">
              <a:buNone/>
            </a:pPr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>
              <a:buNone/>
            </a:pPr>
            <a:endParaRPr lang="en-GB" altLang="zh-CN" sz="2000" dirty="0" smtClean="0"/>
          </a:p>
          <a:p>
            <a:pPr lvl="2"/>
            <a:endParaRPr lang="en-GB" altLang="zh-CN" sz="2000" dirty="0" smtClean="0"/>
          </a:p>
          <a:p>
            <a:pPr lvl="2"/>
            <a:r>
              <a:rPr lang="en-GB" altLang="zh-CN" sz="2000" dirty="0" smtClean="0"/>
              <a:t>Other options are not precluded</a:t>
            </a:r>
            <a:endParaRPr lang="zh-CN" altLang="zh-CN" sz="2000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9" y="2060848"/>
          <a:ext cx="8712967" cy="2133600"/>
        </p:xfrm>
        <a:graphic>
          <a:graphicData uri="http://schemas.openxmlformats.org/drawingml/2006/table">
            <a:tbl>
              <a:tblPr/>
              <a:tblGrid>
                <a:gridCol w="2749811"/>
                <a:gridCol w="2986805"/>
                <a:gridCol w="29763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</a:rPr>
                        <a:t>DRX cycle length (s)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latin typeface="Times New Roman"/>
                          <a:ea typeface="宋体"/>
                        </a:rPr>
                        <a:t>T</a:t>
                      </a:r>
                      <a:r>
                        <a:rPr lang="en-GB" sz="1400" b="1" baseline="-25000" dirty="0" err="1">
                          <a:latin typeface="Times New Roman"/>
                          <a:ea typeface="宋体"/>
                        </a:rPr>
                        <a:t>Identify</a:t>
                      </a:r>
                      <a:r>
                        <a:rPr lang="en-GB" sz="1400" b="1" baseline="-25000" dirty="0">
                          <a:latin typeface="Times New Roman"/>
                          <a:ea typeface="宋体"/>
                        </a:rPr>
                        <a:t>, E-UTRAN </a:t>
                      </a:r>
                      <a:r>
                        <a:rPr lang="en-GB" sz="1400" b="1" dirty="0">
                          <a:latin typeface="Times New Roman"/>
                          <a:ea typeface="宋体"/>
                        </a:rPr>
                        <a:t>(s) (DRX cycles)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endParaRPr lang="en-GB" sz="14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Gap period = 40 ms, 20 ms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Gap period = 80 ms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≤0.16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Non-DRX requirements in clause 9.4.2.2 apply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Non-DRX requirements in clause 9.4.2.2 apply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60"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0.16 &lt; DRX-cycle&lt;1.28 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Note1, </a:t>
                      </a:r>
                      <a:r>
                        <a:rPr lang="en-GB" sz="14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10)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Note1,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altLang="zh-CN" sz="1400" baseline="0" dirty="0" smtClean="0">
                          <a:latin typeface="Times New Roman"/>
                          <a:ea typeface="+mn-ea"/>
                          <a:cs typeface="Times New Roman"/>
                        </a:rPr>
                        <a:t>2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10)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1.28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Note1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en-GB" altLang="zh-CN" sz="1400" baseline="0" dirty="0" smtClean="0">
                          <a:latin typeface="Times New Roman"/>
                          <a:ea typeface="+mn-ea"/>
                          <a:cs typeface="Times New Roman"/>
                        </a:rPr>
                        <a:t> 2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8)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Note</a:t>
                      </a:r>
                      <a:r>
                        <a:rPr 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GB" altLang="zh-CN" sz="1400" baseline="0" dirty="0" smtClean="0">
                          <a:latin typeface="Times New Roman"/>
                          <a:ea typeface="+mn-ea"/>
                          <a:cs typeface="Times New Roman"/>
                        </a:rPr>
                        <a:t> 2</a:t>
                      </a:r>
                      <a:r>
                        <a:rPr 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1400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8)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1.28&lt; DRX-cycle ≤10.24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Note1, 2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(20)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Note1, 2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(20)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</a:rPr>
                        <a:t>NOTE 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</a:rPr>
                        <a:t>1:</a:t>
                      </a:r>
                      <a:r>
                        <a:rPr lang="en-GB" sz="1400" baseline="0" dirty="0" smtClean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</a:rPr>
                        <a:t>The </a:t>
                      </a:r>
                      <a:r>
                        <a:rPr lang="en-GB" sz="1400" dirty="0">
                          <a:latin typeface="Times New Roman"/>
                          <a:ea typeface="宋体"/>
                        </a:rPr>
                        <a:t>time depends on the DRX cycle length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</a:rPr>
                        <a:t>.</a:t>
                      </a: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NOTE 2: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+mn-cs"/>
                        </a:rPr>
                        <a:t>Intra-frequency deployed is assumed for LTE HST and intra-frequency without gap is assumed for NR HST,</a:t>
                      </a: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+mn-cs"/>
                        </a:rPr>
                        <a:t>So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+mn-cs"/>
                        </a:rPr>
                        <a:t> </a:t>
                      </a:r>
                      <a:r>
                        <a:rPr lang="en-GB" altLang="zh-CN" sz="1400" dirty="0" err="1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CSSF</a:t>
                      </a:r>
                      <a:r>
                        <a:rPr lang="en-GB" altLang="zh-CN" sz="1400" baseline="-25000" dirty="0" err="1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interRAT</a:t>
                      </a:r>
                      <a:r>
                        <a:rPr lang="en-GB" altLang="zh-CN" sz="1400" baseline="-250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 </a:t>
                      </a:r>
                      <a:r>
                        <a:rPr lang="en-US" altLang="zh-CN" sz="1400" kern="12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+mn-cs"/>
                        </a:rPr>
                        <a:t>= 1.</a:t>
                      </a:r>
                      <a:endParaRPr lang="zh-CN" sz="1400" kern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4581128"/>
          <a:ext cx="8064896" cy="1706880"/>
        </p:xfrm>
        <a:graphic>
          <a:graphicData uri="http://schemas.openxmlformats.org/drawingml/2006/table">
            <a:tbl>
              <a:tblPr/>
              <a:tblGrid>
                <a:gridCol w="2511409"/>
                <a:gridCol w="2804970"/>
                <a:gridCol w="2748517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latin typeface="Times New Roman"/>
                          <a:ea typeface="宋体"/>
                        </a:rPr>
                        <a:t>DRX cycle length (s)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Times New Roman"/>
                          <a:ea typeface="宋体"/>
                        </a:rPr>
                        <a:t>T</a:t>
                      </a:r>
                      <a:r>
                        <a:rPr lang="en-GB" sz="1400" b="1" baseline="-25000">
                          <a:latin typeface="Times New Roman"/>
                          <a:ea typeface="宋体"/>
                        </a:rPr>
                        <a:t>Identify, E-UTRAN TDD </a:t>
                      </a:r>
                      <a:r>
                        <a:rPr lang="en-GB" sz="1400" b="1">
                          <a:latin typeface="Times New Roman"/>
                          <a:ea typeface="宋体"/>
                        </a:rPr>
                        <a:t>(s) (DRX cycles)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</a:rPr>
                        <a:t>Gap period = 40 ms, 20 ms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</a:rPr>
                        <a:t>Gap period = 80 ms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</a:rPr>
                        <a:t>≤0.16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</a:rPr>
                        <a:t>Non-DRX requirements in clause 9.4.3.2 apply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</a:rPr>
                        <a:t>Non-DRX requirements in clause 9.4.3.2 apply</a:t>
                      </a:r>
                      <a:endParaRPr lang="zh-CN" sz="1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0.256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3.84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*</a:t>
                      </a:r>
                      <a:r>
                        <a:rPr lang="en-GB" altLang="zh-CN" sz="1400" dirty="0" err="1" smtClean="0">
                          <a:latin typeface="Times New Roman"/>
                          <a:ea typeface="+mn-ea"/>
                          <a:cs typeface="Times New Roman"/>
                        </a:rPr>
                        <a:t>CSSF</a:t>
                      </a:r>
                      <a:r>
                        <a:rPr lang="en-GB" altLang="zh-CN" sz="1400" baseline="-25000" dirty="0" err="1" smtClean="0">
                          <a:latin typeface="Times New Roman"/>
                          <a:ea typeface="+mn-ea"/>
                          <a:cs typeface="Times New Roman"/>
                        </a:rPr>
                        <a:t>interRAT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(15*</a:t>
                      </a:r>
                      <a:r>
                        <a:rPr lang="en-GB" sz="1400" dirty="0" err="1">
                          <a:latin typeface="Times New Roman"/>
                          <a:ea typeface="宋体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3.84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*</a:t>
                      </a:r>
                      <a:r>
                        <a:rPr lang="en-GB" altLang="zh-CN" sz="1400" dirty="0" err="1" smtClean="0">
                          <a:latin typeface="Times New Roman"/>
                          <a:ea typeface="+mn-ea"/>
                          <a:cs typeface="Times New Roman"/>
                        </a:rPr>
                        <a:t>CSSF</a:t>
                      </a:r>
                      <a:r>
                        <a:rPr lang="en-GB" altLang="zh-CN" sz="1400" baseline="-25000" dirty="0" err="1" smtClean="0">
                          <a:latin typeface="Times New Roman"/>
                          <a:ea typeface="+mn-ea"/>
                          <a:cs typeface="Times New Roman"/>
                        </a:rPr>
                        <a:t>interRAT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(15*</a:t>
                      </a:r>
                      <a:r>
                        <a:rPr lang="en-GB" sz="1400" dirty="0" err="1" smtClean="0">
                          <a:latin typeface="Times New Roman"/>
                          <a:ea typeface="宋体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 smtClean="0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0.32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4.8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*</a:t>
                      </a:r>
                      <a:r>
                        <a:rPr lang="en-GB" altLang="zh-CN" sz="1400" dirty="0" err="1" smtClean="0">
                          <a:latin typeface="Times New Roman"/>
                          <a:ea typeface="+mn-ea"/>
                          <a:cs typeface="Times New Roman"/>
                        </a:rPr>
                        <a:t>CSSF</a:t>
                      </a:r>
                      <a:r>
                        <a:rPr lang="en-GB" altLang="zh-CN" sz="1400" baseline="-25000" dirty="0" err="1" smtClean="0">
                          <a:latin typeface="Times New Roman"/>
                          <a:ea typeface="+mn-ea"/>
                          <a:cs typeface="Times New Roman"/>
                        </a:rPr>
                        <a:t>interRAT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(15*</a:t>
                      </a:r>
                      <a:r>
                        <a:rPr lang="en-GB" sz="1400" dirty="0" err="1">
                          <a:latin typeface="Times New Roman"/>
                          <a:ea typeface="宋体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400" kern="12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4.</a:t>
                      </a:r>
                      <a:r>
                        <a:rPr lang="zh-CN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en-GB" altLang="zh-CN" sz="1400" dirty="0" smtClean="0">
                          <a:latin typeface="Times New Roman"/>
                          <a:ea typeface="+mn-ea"/>
                          <a:cs typeface="Times New Roman"/>
                        </a:rPr>
                        <a:t>*</a:t>
                      </a:r>
                      <a:r>
                        <a:rPr lang="en-GB" altLang="zh-CN" sz="1400" dirty="0" err="1" smtClean="0">
                          <a:latin typeface="Times New Roman"/>
                          <a:ea typeface="+mn-ea"/>
                          <a:cs typeface="Times New Roman"/>
                        </a:rPr>
                        <a:t>CSSF</a:t>
                      </a:r>
                      <a:r>
                        <a:rPr lang="en-GB" altLang="zh-CN" sz="1400" baseline="-25000" dirty="0" err="1" smtClean="0">
                          <a:latin typeface="Times New Roman"/>
                          <a:ea typeface="+mn-ea"/>
                          <a:cs typeface="Times New Roman"/>
                        </a:rPr>
                        <a:t>interRAT</a:t>
                      </a:r>
                      <a:r>
                        <a:rPr lang="zh-CN" sz="1400" dirty="0" smtClean="0">
                          <a:latin typeface="Arial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US" altLang="zh-CN" sz="1400" dirty="0" smtClean="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zh-CN" sz="1400" dirty="0" smtClean="0">
                          <a:latin typeface="Arial"/>
                          <a:ea typeface="Times New Roman"/>
                          <a:cs typeface="Times New Roman"/>
                        </a:rPr>
                        <a:t>*</a:t>
                      </a:r>
                      <a:r>
                        <a:rPr lang="en-GB" sz="1400" dirty="0" err="1">
                          <a:latin typeface="Times New Roman"/>
                          <a:ea typeface="宋体"/>
                          <a:cs typeface="Times New Roman"/>
                        </a:rPr>
                        <a:t>CSSF</a:t>
                      </a:r>
                      <a:r>
                        <a:rPr lang="en-GB" sz="14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zh-CN" sz="1400" dirty="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0.32&lt; DRX-cycle ≤10.24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Note1 (20*CSSF</a:t>
                      </a:r>
                      <a:r>
                        <a:rPr lang="en-GB" sz="1400" baseline="-25000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Note1 (20*CSSF</a:t>
                      </a:r>
                      <a:r>
                        <a:rPr lang="en-GB" sz="1400" baseline="-25000">
                          <a:latin typeface="Times New Roman"/>
                          <a:ea typeface="宋体"/>
                          <a:cs typeface="Times New Roman"/>
                        </a:rPr>
                        <a:t>interRAT</a:t>
                      </a:r>
                      <a:r>
                        <a:rPr lang="en-GB" sz="140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Times New Roman"/>
                          <a:ea typeface="宋体"/>
                          <a:cs typeface="Times New Roman"/>
                        </a:rPr>
                        <a:t>NOTE 1:	The time depends on the DRX cycle length</a:t>
                      </a:r>
                      <a:r>
                        <a:rPr lang="en-GB" sz="1400" dirty="0" smtClean="0">
                          <a:latin typeface="Times New Roman"/>
                          <a:ea typeface="宋体"/>
                          <a:cs typeface="Times New Roman"/>
                        </a:rPr>
                        <a:t>.</a:t>
                      </a:r>
                      <a:endParaRPr lang="zh-CN" sz="14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7029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 smtClean="0"/>
              <a:t>Feasible configuration on SSB/CSI-RS periodicity for HST scenario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302433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Feasible SSB periodicity for HST</a:t>
            </a:r>
          </a:p>
          <a:p>
            <a:pPr lvl="1"/>
            <a:r>
              <a:rPr lang="en-US" altLang="zh-CN" dirty="0" smtClean="0"/>
              <a:t>Option 1 : &lt;= 40ms</a:t>
            </a:r>
          </a:p>
          <a:p>
            <a:pPr lvl="1"/>
            <a:r>
              <a:rPr lang="en-US" altLang="zh-CN" dirty="0" smtClean="0"/>
              <a:t>Option 2 : &lt;= 160ms</a:t>
            </a:r>
          </a:p>
          <a:p>
            <a:pPr lvl="1"/>
            <a:r>
              <a:rPr lang="en-US" altLang="zh-CN" dirty="0" smtClean="0"/>
              <a:t>Other option is not precluded</a:t>
            </a:r>
          </a:p>
          <a:p>
            <a:r>
              <a:rPr lang="en-US" altLang="zh-CN" sz="2800" dirty="0" smtClean="0"/>
              <a:t>Feasible CSI-RS periodicity for HST</a:t>
            </a:r>
          </a:p>
          <a:p>
            <a:pPr lvl="1"/>
            <a:r>
              <a:rPr lang="en-US" altLang="zh-CN" dirty="0" smtClean="0"/>
              <a:t>Option 1 : &lt;= 40ms</a:t>
            </a:r>
          </a:p>
          <a:p>
            <a:pPr lvl="1"/>
            <a:r>
              <a:rPr lang="en-US" altLang="zh-CN" dirty="0" smtClean="0"/>
              <a:t>Option 2 : &lt;= 160ms</a:t>
            </a:r>
          </a:p>
          <a:p>
            <a:pPr lvl="1"/>
            <a:r>
              <a:rPr lang="en-US" altLang="zh-CN" dirty="0" smtClean="0"/>
              <a:t>Other option is not precluded</a:t>
            </a:r>
          </a:p>
          <a:p>
            <a:pPr lvl="1"/>
            <a:endParaRPr lang="en-US" altLang="zh-CN" dirty="0" smtClean="0"/>
          </a:p>
          <a:p>
            <a:pPr>
              <a:buNone/>
            </a:pPr>
            <a:endParaRPr lang="en-US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3935466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SS-SINR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Option 1: SINR accuracy requirement is not applicable to HST scenario</a:t>
            </a:r>
            <a:endParaRPr lang="zh-CN" altLang="zh-CN" sz="2800" dirty="0" smtClean="0"/>
          </a:p>
          <a:p>
            <a:r>
              <a:rPr lang="en-US" altLang="zh-CN" sz="2800" dirty="0" smtClean="0"/>
              <a:t>Option 2: SS-SINR measurement is not supported in HST scenario</a:t>
            </a:r>
          </a:p>
          <a:p>
            <a:r>
              <a:rPr lang="en-US" altLang="zh-CN" sz="2800" dirty="0" smtClean="0"/>
              <a:t>Option 3: identify the SNR upper bound below which the Rel-15 SS-SINR measurement requirements are reused. For the SNR larger than the upper bound, FFS whether to introduce new requirements or do not specify requirements</a:t>
            </a:r>
            <a:endParaRPr lang="zh-CN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546377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Cell re-selection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/>
              <a:t>Cell re-selection requirements specified in Rel-16 LTE HST WI can be reused for NR HST</a:t>
            </a:r>
          </a:p>
          <a:p>
            <a:pPr lvl="1"/>
            <a:r>
              <a:rPr lang="en-US" altLang="zh-CN" sz="2400" dirty="0" smtClean="0"/>
              <a:t>The details are as following table: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>
              <a:buNone/>
            </a:pPr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/>
            <a:r>
              <a:rPr lang="en-US" altLang="zh-CN" sz="2400" dirty="0" smtClean="0"/>
              <a:t>No </a:t>
            </a:r>
            <a:r>
              <a:rPr lang="en-US" altLang="zh-CN" sz="2400" dirty="0" smtClean="0"/>
              <a:t>enhancement applied for 2.56s DRX length for NR </a:t>
            </a:r>
            <a:r>
              <a:rPr lang="en-US" altLang="zh-CN" sz="2400" dirty="0" smtClean="0"/>
              <a:t>HST</a:t>
            </a:r>
            <a:endParaRPr lang="zh-CN" altLang="zh-CN" sz="2400" dirty="0" smtClean="0"/>
          </a:p>
          <a:p>
            <a:pPr lvl="1"/>
            <a:r>
              <a:rPr lang="en-US" altLang="zh-CN" sz="2400" dirty="0" smtClean="0"/>
              <a:t>Capture a note in the requirements table that 2.56s requirement has not been enhanced to support high speed operation.</a:t>
            </a:r>
            <a:endParaRPr lang="zh-CN" altLang="zh-CN" sz="2400" dirty="0" smtClean="0"/>
          </a:p>
          <a:p>
            <a:pPr marL="400050" lvl="2" indent="0">
              <a:buNone/>
            </a:pPr>
            <a:endParaRPr lang="en-US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9592" y="2492896"/>
          <a:ext cx="7632847" cy="2232248"/>
        </p:xfrm>
        <a:graphic>
          <a:graphicData uri="http://schemas.openxmlformats.org/drawingml/2006/table">
            <a:tbl>
              <a:tblPr/>
              <a:tblGrid>
                <a:gridCol w="1169352"/>
                <a:gridCol w="2152463"/>
                <a:gridCol w="2155516"/>
                <a:gridCol w="2155516"/>
              </a:tblGrid>
              <a:tr h="837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DRX cycle length [s]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detect,NR_Intra</a:t>
                      </a: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measure,NR_Intra</a:t>
                      </a: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evaluate,NR_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v4.2.0"/>
                        </a:rPr>
                        <a:t>Intra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[s] (number of DRX cycles)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0.32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[2.56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x M2 (8 x M2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[0.32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x M3 (1 x M3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[0.96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x 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M4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 x 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M4)]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0.64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[5.12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(8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[0.64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[1.92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1.28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[8.96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(7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[1.28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[3.84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2.56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[58.88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(23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[2.56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[7.68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0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1:	FFS whether to keep M2, M3, M4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87063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Cell identification delay requirements for non-DRX case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3024336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Rel-15 PSS/SSS detection delay requirements, measurement delay requirements for non-DRX case are applicable to the high speed scenario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Further study SSB index acquiring delay requirements</a:t>
            </a:r>
            <a:endParaRPr lang="zh-CN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3935466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Cell identification delay requirements for DRX case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 smtClean="0"/>
              <a:t>For DRX cycle ≤ 320ms </a:t>
            </a:r>
            <a:endParaRPr lang="zh-CN" altLang="zh-CN" sz="2400" dirty="0" smtClean="0"/>
          </a:p>
          <a:p>
            <a:pPr lvl="1"/>
            <a:r>
              <a:rPr lang="en-US" altLang="zh-CN" sz="2400" dirty="0" smtClean="0"/>
              <a:t>FFS whether 3 or 5 samples shall be used for measurement period</a:t>
            </a:r>
            <a:endParaRPr lang="zh-CN" altLang="zh-CN" sz="2400" dirty="0" smtClean="0"/>
          </a:p>
          <a:p>
            <a:pPr lvl="1"/>
            <a:r>
              <a:rPr lang="en-US" altLang="zh-CN" sz="2400" dirty="0" smtClean="0"/>
              <a:t>[5] samples shall be used for cell detection</a:t>
            </a:r>
            <a:endParaRPr lang="zh-CN" altLang="zh-CN" sz="2400" dirty="0" smtClean="0"/>
          </a:p>
          <a:p>
            <a:pPr lvl="1"/>
            <a:r>
              <a:rPr lang="en-GB" altLang="zh-CN" sz="2400" dirty="0" smtClean="0"/>
              <a:t>FFS whether 1.5x relaxation factor shall be used</a:t>
            </a:r>
            <a:endParaRPr lang="en-US" altLang="zh-CN" sz="2400" dirty="0" smtClean="0"/>
          </a:p>
          <a:p>
            <a:r>
              <a:rPr lang="en-US" altLang="zh-CN" sz="2400" dirty="0" smtClean="0"/>
              <a:t>For DRX cycle &gt; 320ms</a:t>
            </a:r>
          </a:p>
          <a:p>
            <a:pPr lvl="1"/>
            <a:r>
              <a:rPr lang="en-US" altLang="zh-CN" sz="2400" dirty="0" smtClean="0"/>
              <a:t>Option 1: measurement period is enhanced from 5 samples to 3 samples</a:t>
            </a:r>
          </a:p>
          <a:p>
            <a:pPr lvl="1"/>
            <a:r>
              <a:rPr lang="en-US" altLang="zh-CN" sz="2400" dirty="0" smtClean="0"/>
              <a:t>Option 2: no enhancement</a:t>
            </a:r>
          </a:p>
          <a:p>
            <a:pPr lvl="1"/>
            <a:r>
              <a:rPr lang="en-US" altLang="zh-CN" sz="2400" dirty="0" smtClean="0"/>
              <a:t>Other option is not </a:t>
            </a:r>
            <a:r>
              <a:rPr lang="en-US" altLang="zh-CN" sz="2400" dirty="0" smtClean="0"/>
              <a:t>precluded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 smtClean="0"/>
              <a:t>FFS if requirements for all SMTC periodicities shall be </a:t>
            </a:r>
            <a:r>
              <a:rPr lang="en-US" altLang="zh-CN" sz="2400" dirty="0" smtClean="0"/>
              <a:t>enhanced</a:t>
            </a:r>
            <a:endParaRPr lang="en-GB" altLang="zh-CN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9354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Signalling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dirty="0" smtClean="0"/>
              <a:t>Introduce network assistance signalling to inform UE the enhanced RRM requirements </a:t>
            </a:r>
            <a:r>
              <a:rPr lang="en-US" altLang="zh-CN" dirty="0" smtClean="0"/>
              <a:t>apply in the cell</a:t>
            </a:r>
            <a:endParaRPr lang="zh-CN" altLang="zh-CN" dirty="0" smtClean="0"/>
          </a:p>
          <a:p>
            <a:pPr hangingPunct="0"/>
            <a:r>
              <a:rPr lang="en-GB" altLang="zh-CN" dirty="0" smtClean="0"/>
              <a:t>Introduce a per-UE capability of enhanced RRM requirements to support on high speed conditions with velocity up to 500km/h</a:t>
            </a:r>
            <a:endParaRPr lang="zh-CN" altLang="zh-CN" dirty="0" smtClean="0"/>
          </a:p>
          <a:p>
            <a:pPr marL="800100" lvl="3" indent="-342900"/>
            <a:endParaRPr lang="zh-CN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56816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RLM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8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Reuse Rel-15 RLM requirements for NR HST</a:t>
            </a:r>
            <a:endParaRPr lang="zh-CN" altLang="zh-CN" sz="2800" dirty="0" smtClean="0"/>
          </a:p>
          <a:p>
            <a:pPr lvl="1"/>
            <a:r>
              <a:rPr lang="en-US" altLang="zh-CN" dirty="0" smtClean="0"/>
              <a:t>FFS whether 1.5x relaxation factor shall be used</a:t>
            </a:r>
            <a:endParaRPr lang="zh-CN" altLang="zh-CN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546377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CBD based on SSB/CSI-RS</a:t>
            </a:r>
          </a:p>
          <a:p>
            <a:pPr lvl="1"/>
            <a:r>
              <a:rPr lang="en-GB" altLang="zh-CN" dirty="0" smtClean="0"/>
              <a:t>FFS </a:t>
            </a:r>
            <a:r>
              <a:rPr lang="en-US" altLang="zh-CN" dirty="0" smtClean="0"/>
              <a:t>on whether </a:t>
            </a:r>
            <a:r>
              <a:rPr lang="en-GB" altLang="zh-CN" dirty="0" smtClean="0"/>
              <a:t>Rel-15 CBD requirements based on SSB/CSI-RS can be reused for NR HST</a:t>
            </a:r>
            <a:endParaRPr lang="en-US" altLang="zh-CN" dirty="0" smtClean="0"/>
          </a:p>
          <a:p>
            <a:r>
              <a:rPr lang="en-US" altLang="zh-CN" sz="2800" dirty="0" smtClean="0"/>
              <a:t>BFD based on SSB/CSI-RS</a:t>
            </a:r>
          </a:p>
          <a:p>
            <a:pPr lvl="1"/>
            <a:r>
              <a:rPr lang="en-GB" altLang="zh-CN" dirty="0" smtClean="0"/>
              <a:t>Rel-15 BFD requirements based on SSB/CSI-RS can be reused for NR HST</a:t>
            </a:r>
            <a:endParaRPr lang="en-US" altLang="zh-CN" dirty="0" smtClean="0"/>
          </a:p>
          <a:p>
            <a:pPr lvl="2"/>
            <a:r>
              <a:rPr lang="en-US" altLang="zh-CN" sz="2800" dirty="0" smtClean="0"/>
              <a:t>FFS whether 1.5x relaxation factor shall be used</a:t>
            </a:r>
            <a:endParaRPr lang="zh-CN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78831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L1-RSRP based SSB</a:t>
            </a:r>
          </a:p>
          <a:p>
            <a:pPr lvl="1"/>
            <a:r>
              <a:rPr lang="en-US" altLang="zh-CN" dirty="0" smtClean="0"/>
              <a:t>FFS on whether Rel-15 requirements (measurement delay, measurement accuracy) can </a:t>
            </a:r>
            <a:r>
              <a:rPr lang="en-US" altLang="zh-CN" dirty="0"/>
              <a:t>be reused for NR </a:t>
            </a:r>
            <a:r>
              <a:rPr lang="en-US" altLang="zh-CN" dirty="0" smtClean="0"/>
              <a:t>HST</a:t>
            </a:r>
          </a:p>
          <a:p>
            <a:r>
              <a:rPr lang="en-US" altLang="zh-CN" sz="2800" dirty="0" smtClean="0"/>
              <a:t>L1-RSRP based on CSI-RS</a:t>
            </a:r>
          </a:p>
          <a:p>
            <a:pPr lvl="1"/>
            <a:r>
              <a:rPr lang="en-US" altLang="zh-CN" dirty="0" smtClean="0"/>
              <a:t>FFS on whether Rel-15 requirements (measurement delay, measurement accuracy) can </a:t>
            </a:r>
            <a:r>
              <a:rPr lang="en-US" altLang="zh-CN" dirty="0"/>
              <a:t>be reused for NR </a:t>
            </a:r>
            <a:r>
              <a:rPr lang="en-US" altLang="zh-CN" dirty="0" smtClean="0"/>
              <a:t>HST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78831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5733256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EUTRA-NR Inter-RAT measurement (before EN-DC)</a:t>
            </a:r>
            <a:endParaRPr lang="en-US" altLang="zh-CN" sz="2400" dirty="0"/>
          </a:p>
          <a:p>
            <a:pPr lvl="1" hangingPunct="0"/>
            <a:r>
              <a:rPr lang="en-GB" altLang="zh-CN" sz="2400" dirty="0" smtClean="0"/>
              <a:t>Cell re-selection</a:t>
            </a:r>
          </a:p>
          <a:p>
            <a:pPr lvl="2" hangingPunct="0"/>
            <a:r>
              <a:rPr lang="en-GB" altLang="zh-CN" dirty="0" smtClean="0"/>
              <a:t>Option 1: reuse the R16 NR HST cell re-selection requirements, the details are:</a:t>
            </a:r>
          </a:p>
          <a:p>
            <a:pPr lvl="2" hangingPunct="0"/>
            <a:endParaRPr lang="en-GB" altLang="zh-CN" dirty="0" smtClean="0"/>
          </a:p>
          <a:p>
            <a:pPr lvl="2" hangingPunct="0"/>
            <a:endParaRPr lang="en-GB" altLang="zh-CN" dirty="0" smtClean="0"/>
          </a:p>
          <a:p>
            <a:pPr lvl="2" hangingPunct="0"/>
            <a:endParaRPr lang="en-GB" altLang="zh-CN" dirty="0" smtClean="0"/>
          </a:p>
          <a:p>
            <a:pPr lvl="2" hangingPunct="0">
              <a:buNone/>
            </a:pPr>
            <a:endParaRPr lang="en-GB" altLang="zh-CN" dirty="0" smtClean="0"/>
          </a:p>
          <a:p>
            <a:pPr lvl="2" hangingPunct="0"/>
            <a:r>
              <a:rPr lang="en-GB" altLang="zh-CN" dirty="0" smtClean="0"/>
              <a:t>Other option is not precluded</a:t>
            </a:r>
            <a:endParaRPr lang="zh-CN" altLang="zh-CN" dirty="0"/>
          </a:p>
          <a:p>
            <a:pPr lvl="1"/>
            <a:r>
              <a:rPr lang="en-US" altLang="zh-CN" sz="2400" dirty="0" smtClean="0"/>
              <a:t>Cell identification without DRX in connected mode </a:t>
            </a:r>
          </a:p>
          <a:p>
            <a:pPr lvl="2" hangingPunct="0"/>
            <a:r>
              <a:rPr lang="en-GB" altLang="zh-CN" dirty="0" smtClean="0"/>
              <a:t>Option 1: reuse Rel-15 NR PSS/SSS detection delay requirements, measurement delay requirements and SSB index acquiring delay </a:t>
            </a:r>
          </a:p>
          <a:p>
            <a:pPr lvl="2" hangingPunct="0"/>
            <a:r>
              <a:rPr lang="en-GB" altLang="zh-CN" dirty="0" smtClean="0"/>
              <a:t>Other option is not precluded</a:t>
            </a:r>
            <a:endParaRPr lang="zh-CN" altLang="zh-CN" dirty="0" smtClean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19672" y="2636912"/>
          <a:ext cx="6984776" cy="1706880"/>
        </p:xfrm>
        <a:graphic>
          <a:graphicData uri="http://schemas.openxmlformats.org/drawingml/2006/table">
            <a:tbl>
              <a:tblPr/>
              <a:tblGrid>
                <a:gridCol w="1070067"/>
                <a:gridCol w="1969707"/>
                <a:gridCol w="1972501"/>
                <a:gridCol w="1972501"/>
              </a:tblGrid>
              <a:tr h="559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DRX cycle length [s]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detect,NR_Intra</a:t>
                      </a: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measure,NR_Intra</a:t>
                      </a: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 [s] (number of DRX cycles)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T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Times New Roman"/>
                        </a:rPr>
                        <a:t>evaluate,NR_</a:t>
                      </a:r>
                      <a:r>
                        <a:rPr lang="en-US" sz="1400" b="1" kern="100" baseline="-25000" dirty="0">
                          <a:latin typeface="Arial"/>
                          <a:ea typeface="宋体"/>
                          <a:cs typeface="v4.2.0"/>
                        </a:rPr>
                        <a:t>Intra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/>
                          <a:ea typeface="宋体"/>
                          <a:cs typeface="Times New Roman"/>
                        </a:rPr>
                        <a:t>[s] (number of DRX cycles)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0.32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[2.56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x M2 (8 x M2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[0.32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x M3 (1 x M3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[0.96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x 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M4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 x 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M4)]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0.64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[5.12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(8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[0.64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[1.92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1.28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[8.96 </a:t>
                      </a: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(7</a:t>
                      </a:r>
                      <a:r>
                        <a:rPr lang="en-US" sz="1400" kern="100" dirty="0" smtClean="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[1.28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[3.84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2.56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[58.88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(23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[2.56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(1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[7.68 </a:t>
                      </a:r>
                      <a:r>
                        <a:rPr lang="en-US" sz="1400" kern="100" dirty="0">
                          <a:latin typeface="Arial"/>
                          <a:ea typeface="宋体"/>
                          <a:cs typeface="Times New Roman"/>
                        </a:rPr>
                        <a:t>(3</a:t>
                      </a:r>
                      <a:r>
                        <a:rPr lang="en-US" sz="1400" kern="100" dirty="0" smtClean="0">
                          <a:latin typeface="Arial"/>
                          <a:ea typeface="宋体"/>
                          <a:cs typeface="Times New Roman"/>
                        </a:rPr>
                        <a:t>)]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35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Note 1:	FFS whether to keep M2, M3, M4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6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7029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</TotalTime>
  <Words>1163</Words>
  <Application>Microsoft Office PowerPoint</Application>
  <PresentationFormat>全屏显示(4:3)</PresentationFormat>
  <Paragraphs>212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Cell re-selection requirements</vt:lpstr>
      <vt:lpstr>Cell identification delay requirements for non-DRX case </vt:lpstr>
      <vt:lpstr>Cell identification delay requirements for DRX case </vt:lpstr>
      <vt:lpstr>Signalling</vt:lpstr>
      <vt:lpstr>RLM</vt:lpstr>
      <vt:lpstr>Beam management</vt:lpstr>
      <vt:lpstr>Beam management</vt:lpstr>
      <vt:lpstr>Inter-RAT measurement </vt:lpstr>
      <vt:lpstr>Inter-RAT measurement </vt:lpstr>
      <vt:lpstr>Inter-RAT measurement </vt:lpstr>
      <vt:lpstr>Inter-RAT measurement </vt:lpstr>
      <vt:lpstr>Inter-RAT measurement </vt:lpstr>
      <vt:lpstr>Feasible configuration on SSB/CSI-RS periodicity for HST scenario</vt:lpstr>
      <vt:lpstr>SS-SINR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cmcc</cp:lastModifiedBy>
  <cp:revision>169</cp:revision>
  <dcterms:created xsi:type="dcterms:W3CDTF">2018-01-09T09:10:37Z</dcterms:created>
  <dcterms:modified xsi:type="dcterms:W3CDTF">2019-11-22T17:06:43Z</dcterms:modified>
</cp:coreProperties>
</file>