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93" r:id="rId3"/>
    <p:sldId id="294" r:id="rId4"/>
    <p:sldId id="295" r:id="rId5"/>
    <p:sldId id="296" r:id="rId6"/>
    <p:sldId id="297" r:id="rId7"/>
    <p:sldId id="298" r:id="rId8"/>
    <p:sldId id="299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93"/>
            <p14:sldId id="294"/>
            <p14:sldId id="295"/>
            <p14:sldId id="296"/>
            <p14:sldId id="297"/>
            <p14:sldId id="298"/>
            <p14:sldId id="2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114" d="100"/>
          <a:sy n="114" d="100"/>
        </p:scale>
        <p:origin x="198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2019/11/21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/>
              <a:t>Way forward on PMI reporting requirements for Tx ports larger than 8 and up to 32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Ericsson, Samsung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128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#93 	</a:t>
            </a:r>
          </a:p>
          <a:p>
            <a:r>
              <a:rPr lang="en-US" b="1" dirty="0"/>
              <a:t>USA, Reno, November 18 - 22, 2019</a:t>
            </a:r>
          </a:p>
          <a:p>
            <a:r>
              <a:rPr lang="en-US" b="1" dirty="0"/>
              <a:t>Agenda item: 9.18.1.2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R4-1915858 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F88AD-D1E2-44FD-978F-A7DB9C475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Timeline of previous 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4261A-F6F2-4424-8536-456E25167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#92</a:t>
            </a:r>
          </a:p>
          <a:p>
            <a:pPr lvl="1"/>
            <a:r>
              <a:rPr lang="sv-SE" dirty="0"/>
              <a:t> WF: R4-1910017</a:t>
            </a:r>
          </a:p>
          <a:p>
            <a:r>
              <a:rPr lang="sv-SE" dirty="0"/>
              <a:t>#92bis </a:t>
            </a:r>
          </a:p>
          <a:p>
            <a:pPr lvl="1"/>
            <a:r>
              <a:rPr lang="sv-SE" dirty="0"/>
              <a:t>WF: </a:t>
            </a:r>
            <a:r>
              <a:rPr lang="en-US" altLang="ja-JP" dirty="0"/>
              <a:t>R4-1912834</a:t>
            </a:r>
          </a:p>
          <a:p>
            <a:pPr lvl="1"/>
            <a:r>
              <a:rPr lang="en-US" dirty="0"/>
              <a:t>simulation assumptions:</a:t>
            </a:r>
            <a:r>
              <a:rPr lang="sv-SE" dirty="0"/>
              <a:t> R4-1912811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900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PMI tests for single panel type I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Wideband PMI requirements</a:t>
            </a:r>
          </a:p>
          <a:p>
            <a:pPr lvl="1"/>
            <a:r>
              <a:rPr lang="en-US" dirty="0"/>
              <a:t>32Tx ports</a:t>
            </a:r>
          </a:p>
          <a:p>
            <a:r>
              <a:rPr lang="en-US" dirty="0" err="1"/>
              <a:t>subband</a:t>
            </a:r>
            <a:r>
              <a:rPr lang="en-US" dirty="0"/>
              <a:t> PMI requirements for 16 Tx ports </a:t>
            </a:r>
          </a:p>
          <a:p>
            <a:pPr lvl="1"/>
            <a:r>
              <a:rPr lang="en-US" dirty="0"/>
              <a:t>If </a:t>
            </a:r>
            <a:r>
              <a:rPr lang="en-US" dirty="0" err="1"/>
              <a:t>subband</a:t>
            </a:r>
            <a:r>
              <a:rPr lang="en-US" dirty="0"/>
              <a:t> PMI test for 16 Tx ports will be introduced, only 32 Tx ports will be covered in wideband PMI test.</a:t>
            </a:r>
            <a:endParaRPr lang="sv-SE" dirty="0"/>
          </a:p>
          <a:p>
            <a:pPr lvl="1"/>
            <a:r>
              <a:rPr lang="en-US" dirty="0"/>
              <a:t>If </a:t>
            </a:r>
            <a:r>
              <a:rPr lang="en-US" dirty="0" err="1"/>
              <a:t>subband</a:t>
            </a:r>
            <a:r>
              <a:rPr lang="en-US" dirty="0"/>
              <a:t> PMI test for 16 Tx ports will not be introduced, both 16 and 32 Tx ports will be covered in wideband PMI test.</a:t>
            </a:r>
            <a:endParaRPr lang="sv-SE" dirty="0"/>
          </a:p>
          <a:p>
            <a:pPr lvl="1"/>
            <a:r>
              <a:rPr lang="en-US" dirty="0"/>
              <a:t>Decide whether to define </a:t>
            </a:r>
            <a:r>
              <a:rPr lang="en-US" dirty="0" err="1"/>
              <a:t>subband</a:t>
            </a:r>
            <a:r>
              <a:rPr lang="en-US" dirty="0"/>
              <a:t> requirements based on the simulation results.</a:t>
            </a:r>
            <a:endParaRPr lang="sv-SE" dirty="0"/>
          </a:p>
          <a:p>
            <a:pPr lvl="1"/>
            <a:r>
              <a:rPr lang="en-US" dirty="0"/>
              <a:t>Companies are encouraged to run simulation for the following 4 cases. Consider the following priority if no time to run simulation for all 4 cases.</a:t>
            </a:r>
            <a:endParaRPr lang="sv-SE" sz="3600" dirty="0"/>
          </a:p>
          <a:p>
            <a:pPr lvl="2"/>
            <a:r>
              <a:rPr lang="en-US" dirty="0"/>
              <a:t>Priority for simulation: Follow </a:t>
            </a:r>
            <a:r>
              <a:rPr lang="en-US" dirty="0" err="1"/>
              <a:t>subband</a:t>
            </a:r>
            <a:r>
              <a:rPr lang="en-US" dirty="0"/>
              <a:t> PMI, Random </a:t>
            </a:r>
            <a:r>
              <a:rPr lang="en-US" dirty="0" err="1"/>
              <a:t>subband</a:t>
            </a:r>
            <a:r>
              <a:rPr lang="en-US" dirty="0"/>
              <a:t> PMI &gt; Follow wideband PMI, Random wideband PMI</a:t>
            </a:r>
          </a:p>
          <a:p>
            <a:pPr lvl="2"/>
            <a:r>
              <a:rPr lang="en-US" dirty="0"/>
              <a:t>For </a:t>
            </a:r>
            <a:r>
              <a:rPr lang="en-US" dirty="0" err="1"/>
              <a:t>subband</a:t>
            </a:r>
            <a:r>
              <a:rPr lang="en-US" dirty="0"/>
              <a:t>/wideband gain comparison, run all tests with channel model TDLC300-5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26926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E7AF9-3306-483F-AC34-E8998C2E5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Initial Single panel type I subband PMI simulation assumptions: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066C3-AE19-44AA-A9A4-A0CFA58C3C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Propagation condition: TDLC300-5</a:t>
            </a:r>
            <a:endParaRPr lang="sv-SE" sz="2800" dirty="0"/>
          </a:p>
          <a:p>
            <a:pPr lvl="0"/>
            <a:r>
              <a:rPr lang="en-US" dirty="0"/>
              <a:t>Correlation matrix: XP high</a:t>
            </a:r>
            <a:endParaRPr lang="sv-SE" sz="2800" dirty="0"/>
          </a:p>
          <a:p>
            <a:pPr lvl="0"/>
            <a:r>
              <a:rPr lang="en-US" dirty="0"/>
              <a:t>Number of Tx ports: 16</a:t>
            </a:r>
            <a:endParaRPr lang="sv-SE" sz="2800" dirty="0"/>
          </a:p>
          <a:p>
            <a:pPr lvl="0"/>
            <a:r>
              <a:rPr lang="en-US" dirty="0"/>
              <a:t>Duplex mode: FDD</a:t>
            </a:r>
            <a:endParaRPr lang="sv-SE" sz="2800" dirty="0"/>
          </a:p>
          <a:p>
            <a:pPr lvl="0"/>
            <a:r>
              <a:rPr lang="en-US"/>
              <a:t>Rx antennas: </a:t>
            </a:r>
            <a:r>
              <a:rPr lang="en-US" dirty="0"/>
              <a:t>2</a:t>
            </a:r>
            <a:endParaRPr lang="sv-SE" sz="2800" dirty="0"/>
          </a:p>
          <a:p>
            <a:pPr lvl="0"/>
            <a:r>
              <a:rPr lang="en-US" dirty="0" err="1"/>
              <a:t>Subband</a:t>
            </a:r>
            <a:r>
              <a:rPr lang="en-US" dirty="0"/>
              <a:t> size: 8</a:t>
            </a:r>
          </a:p>
          <a:p>
            <a:pPr lvl="0"/>
            <a:r>
              <a:rPr lang="en-US" sz="2800" dirty="0"/>
              <a:t>See detailed simulation assumptions for other parameters</a:t>
            </a:r>
            <a:endParaRPr lang="sv-SE" sz="2800" dirty="0"/>
          </a:p>
        </p:txBody>
      </p:sp>
    </p:spTree>
    <p:extLst>
      <p:ext uri="{BB962C8B-B14F-4D97-AF65-F5344CB8AC3E}">
        <p14:creationId xmlns:p14="http://schemas.microsoft.com/office/powerpoint/2010/main" val="2721978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97A98-84BA-4987-9968-54BB40F3F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Further Single panel type I 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695CF-2051-47F2-BF8C-E728818D56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Use rank 2 for all the PMI test</a:t>
            </a:r>
            <a:endParaRPr lang="sv-SE" sz="2800" dirty="0"/>
          </a:p>
          <a:p>
            <a:pPr lvl="0"/>
            <a:r>
              <a:rPr lang="en-US" dirty="0"/>
              <a:t>First subcarrier index and first symbol location for NZP CSI-RS</a:t>
            </a:r>
            <a:endParaRPr lang="sv-SE" sz="2800" dirty="0"/>
          </a:p>
          <a:p>
            <a:pPr lvl="1"/>
            <a:r>
              <a:rPr lang="en-US" dirty="0"/>
              <a:t>Option 1</a:t>
            </a:r>
            <a:endParaRPr lang="sv-SE" sz="3600" dirty="0"/>
          </a:p>
          <a:p>
            <a:pPr lvl="2"/>
            <a:r>
              <a:rPr lang="en-US" dirty="0"/>
              <a:t>(k</a:t>
            </a:r>
            <a:r>
              <a:rPr lang="en-US" baseline="-25000" dirty="0"/>
              <a:t>0</a:t>
            </a:r>
            <a:r>
              <a:rPr lang="en-US" dirty="0"/>
              <a:t>, k</a:t>
            </a:r>
            <a:r>
              <a:rPr lang="en-US" baseline="-25000" dirty="0"/>
              <a:t>1</a:t>
            </a:r>
            <a:r>
              <a:rPr lang="en-US" dirty="0"/>
              <a:t>, k</a:t>
            </a:r>
            <a:r>
              <a:rPr lang="en-US" baseline="-25000" dirty="0"/>
              <a:t>2</a:t>
            </a:r>
            <a:r>
              <a:rPr lang="en-US" dirty="0"/>
              <a:t>, k</a:t>
            </a:r>
            <a:r>
              <a:rPr lang="en-US" baseline="-25000" dirty="0"/>
              <a:t>3</a:t>
            </a:r>
            <a:r>
              <a:rPr lang="en-US" dirty="0"/>
              <a:t>) = (2, 4, 6, 8), l</a:t>
            </a:r>
            <a:r>
              <a:rPr lang="en-US" baseline="-25000" dirty="0"/>
              <a:t>0</a:t>
            </a:r>
            <a:r>
              <a:rPr lang="en-US" dirty="0"/>
              <a:t> = 5 for 16 Tx </a:t>
            </a:r>
            <a:r>
              <a:rPr lang="fr-FR" dirty="0"/>
              <a:t>ports</a:t>
            </a:r>
            <a:r>
              <a:rPr lang="en-US" dirty="0"/>
              <a:t>, and (k</a:t>
            </a:r>
            <a:r>
              <a:rPr lang="en-US" baseline="-25000" dirty="0"/>
              <a:t>0</a:t>
            </a:r>
            <a:r>
              <a:rPr lang="en-US" dirty="0"/>
              <a:t>, k</a:t>
            </a:r>
            <a:r>
              <a:rPr lang="en-US" baseline="-25000" dirty="0"/>
              <a:t>1</a:t>
            </a:r>
            <a:r>
              <a:rPr lang="en-US" dirty="0"/>
              <a:t>, k</a:t>
            </a:r>
            <a:r>
              <a:rPr lang="en-US" baseline="-25000" dirty="0"/>
              <a:t>2</a:t>
            </a:r>
            <a:r>
              <a:rPr lang="en-US" dirty="0"/>
              <a:t>, k</a:t>
            </a:r>
            <a:r>
              <a:rPr lang="en-US" baseline="-25000" dirty="0"/>
              <a:t>3</a:t>
            </a:r>
            <a:r>
              <a:rPr lang="en-US" dirty="0"/>
              <a:t>) = (2, 4, 6, 8), (l</a:t>
            </a:r>
            <a:r>
              <a:rPr lang="en-US" baseline="-25000" dirty="0"/>
              <a:t>0</a:t>
            </a:r>
            <a:r>
              <a:rPr lang="en-US" dirty="0"/>
              <a:t>, l</a:t>
            </a:r>
            <a:r>
              <a:rPr lang="en-US" baseline="-25000" dirty="0"/>
              <a:t>1</a:t>
            </a:r>
            <a:r>
              <a:rPr lang="en-US" dirty="0"/>
              <a:t>) = (5, 7) for 32 Tx ports.</a:t>
            </a:r>
            <a:endParaRPr lang="sv-SE" sz="3200" dirty="0"/>
          </a:p>
          <a:p>
            <a:pPr lvl="1"/>
            <a:r>
              <a:rPr lang="en-US" dirty="0"/>
              <a:t>Option 2</a:t>
            </a:r>
            <a:endParaRPr lang="sv-SE" sz="3600" dirty="0"/>
          </a:p>
          <a:p>
            <a:pPr lvl="2"/>
            <a:r>
              <a:rPr lang="en-US" dirty="0"/>
              <a:t>(k</a:t>
            </a:r>
            <a:r>
              <a:rPr lang="en-US" baseline="-25000" dirty="0"/>
              <a:t>0</a:t>
            </a:r>
            <a:r>
              <a:rPr lang="en-US" dirty="0"/>
              <a:t>, k</a:t>
            </a:r>
            <a:r>
              <a:rPr lang="en-US" baseline="-25000" dirty="0"/>
              <a:t>1</a:t>
            </a:r>
            <a:r>
              <a:rPr lang="en-US" dirty="0"/>
              <a:t>, k</a:t>
            </a:r>
            <a:r>
              <a:rPr lang="en-US" baseline="-25000" dirty="0"/>
              <a:t>2</a:t>
            </a:r>
            <a:r>
              <a:rPr lang="en-US" dirty="0"/>
              <a:t>, k</a:t>
            </a:r>
            <a:r>
              <a:rPr lang="en-US" baseline="-25000" dirty="0"/>
              <a:t>3</a:t>
            </a:r>
            <a:r>
              <a:rPr lang="en-US" dirty="0"/>
              <a:t>) = (2, 4, 6, 8), l</a:t>
            </a:r>
            <a:r>
              <a:rPr lang="en-US" baseline="-25000" dirty="0"/>
              <a:t>0</a:t>
            </a:r>
            <a:r>
              <a:rPr lang="en-US" dirty="0"/>
              <a:t> = 5 for 16 Tx </a:t>
            </a:r>
            <a:r>
              <a:rPr lang="fr-FR" dirty="0"/>
              <a:t>ports</a:t>
            </a:r>
            <a:r>
              <a:rPr lang="en-US" dirty="0"/>
              <a:t>, and (k</a:t>
            </a:r>
            <a:r>
              <a:rPr lang="en-US" baseline="-25000" dirty="0"/>
              <a:t>0</a:t>
            </a:r>
            <a:r>
              <a:rPr lang="en-US" dirty="0"/>
              <a:t>, k</a:t>
            </a:r>
            <a:r>
              <a:rPr lang="en-US" baseline="-25000" dirty="0"/>
              <a:t>1</a:t>
            </a:r>
            <a:r>
              <a:rPr lang="en-US" dirty="0"/>
              <a:t>, k</a:t>
            </a:r>
            <a:r>
              <a:rPr lang="en-US" baseline="-25000" dirty="0"/>
              <a:t>2</a:t>
            </a:r>
            <a:r>
              <a:rPr lang="en-US" dirty="0"/>
              <a:t>, k</a:t>
            </a:r>
            <a:r>
              <a:rPr lang="en-US" baseline="-25000" dirty="0"/>
              <a:t>3</a:t>
            </a:r>
            <a:r>
              <a:rPr lang="en-US" dirty="0"/>
              <a:t>) = (2, 4, 6, 8), (l</a:t>
            </a:r>
            <a:r>
              <a:rPr lang="en-US" baseline="-25000" dirty="0"/>
              <a:t>0</a:t>
            </a:r>
            <a:r>
              <a:rPr lang="en-US" dirty="0"/>
              <a:t>, l</a:t>
            </a:r>
            <a:r>
              <a:rPr lang="en-US" baseline="-25000" dirty="0"/>
              <a:t>1</a:t>
            </a:r>
            <a:r>
              <a:rPr lang="en-US" dirty="0"/>
              <a:t>) = (5, 12) for 32 Tx ports.</a:t>
            </a:r>
            <a:endParaRPr lang="sv-SE" sz="3200" dirty="0"/>
          </a:p>
          <a:p>
            <a:pPr lvl="1"/>
            <a:r>
              <a:rPr lang="en-US" dirty="0"/>
              <a:t>Down-select to one option in the next meeting.</a:t>
            </a:r>
            <a:endParaRPr lang="sv-SE" sz="36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73434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F5E3E-2AEE-4042-B677-4F843BFF8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Type II codebook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D332CA-338C-4345-BFC7-9495DC3C7C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Encourage companies to provide inputs on the following test parameters in the next meeting:</a:t>
            </a:r>
            <a:endParaRPr lang="sv-SE" dirty="0"/>
          </a:p>
          <a:p>
            <a:pPr lvl="1"/>
            <a:r>
              <a:rPr lang="en-US" dirty="0"/>
              <a:t>Number of Tx ports:</a:t>
            </a:r>
            <a:endParaRPr lang="sv-SE" dirty="0"/>
          </a:p>
          <a:p>
            <a:pPr lvl="2"/>
            <a:r>
              <a:rPr lang="en-US" dirty="0"/>
              <a:t>(N1, N2), (O1, O2)</a:t>
            </a:r>
            <a:endParaRPr lang="sv-SE" dirty="0"/>
          </a:p>
          <a:p>
            <a:pPr lvl="1"/>
            <a:r>
              <a:rPr lang="en-US" dirty="0"/>
              <a:t>L (</a:t>
            </a:r>
            <a:r>
              <a:rPr lang="en-US" i="1" dirty="0" err="1"/>
              <a:t>numberOfBeams</a:t>
            </a:r>
            <a:r>
              <a:rPr lang="en-US" dirty="0"/>
              <a:t>)</a:t>
            </a:r>
            <a:endParaRPr lang="sv-SE" dirty="0"/>
          </a:p>
          <a:p>
            <a:pPr lvl="1"/>
            <a:r>
              <a:rPr lang="en-US" dirty="0" err="1"/>
              <a:t>N</a:t>
            </a:r>
            <a:r>
              <a:rPr lang="en-US" baseline="-25000" dirty="0" err="1"/>
              <a:t>psk</a:t>
            </a:r>
            <a:r>
              <a:rPr lang="en-US" baseline="-25000" dirty="0"/>
              <a:t> </a:t>
            </a:r>
            <a:r>
              <a:rPr lang="en-US" dirty="0"/>
              <a:t>(</a:t>
            </a:r>
            <a:r>
              <a:rPr lang="en-US" i="1" dirty="0" err="1"/>
              <a:t>phaseAlphabetSize</a:t>
            </a:r>
            <a:r>
              <a:rPr lang="en-US" dirty="0"/>
              <a:t>) </a:t>
            </a:r>
            <a:endParaRPr lang="sv-SE" dirty="0"/>
          </a:p>
          <a:p>
            <a:pPr lvl="1"/>
            <a:r>
              <a:rPr lang="en-US" dirty="0" err="1"/>
              <a:t>subbandAmplitude</a:t>
            </a:r>
            <a:endParaRPr lang="sv-SE" dirty="0"/>
          </a:p>
          <a:p>
            <a:pPr lvl="1"/>
            <a:r>
              <a:rPr lang="en-US" dirty="0"/>
              <a:t>Beam steering model</a:t>
            </a:r>
            <a:endParaRPr lang="sv-SE" dirty="0"/>
          </a:p>
          <a:p>
            <a:pPr lvl="1"/>
            <a:r>
              <a:rPr lang="en-US" dirty="0"/>
              <a:t>Test metric</a:t>
            </a:r>
            <a:endParaRPr lang="sv-SE" dirty="0"/>
          </a:p>
          <a:p>
            <a:pPr lvl="1"/>
            <a:r>
              <a:rPr lang="en-US" dirty="0"/>
              <a:t>MCS and rank</a:t>
            </a:r>
            <a:endParaRPr lang="sv-SE" dirty="0"/>
          </a:p>
          <a:p>
            <a:pPr lvl="1"/>
            <a:r>
              <a:rPr lang="en-US" dirty="0"/>
              <a:t>MIMO correlation</a:t>
            </a:r>
            <a:endParaRPr lang="sv-SE" dirty="0"/>
          </a:p>
          <a:p>
            <a:pPr lvl="1"/>
            <a:r>
              <a:rPr lang="en-US" dirty="0"/>
              <a:t>Channel model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96759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30949-AE72-4323-8159-5A660CFFE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Type II Codebook simulation parameters: For information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2ECE80-AE4A-4322-9622-450ACF52C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Codebook construction</a:t>
            </a:r>
          </a:p>
          <a:p>
            <a:pPr lvl="1"/>
            <a:r>
              <a:rPr lang="en-US" dirty="0"/>
              <a:t>16 Tx ports (N1, N2) = (4, 2) and (O1, O2) = (4,4)</a:t>
            </a:r>
          </a:p>
          <a:p>
            <a:pPr lvl="1"/>
            <a:r>
              <a:rPr lang="fr-FR" sz="2600" dirty="0"/>
              <a:t>32 </a:t>
            </a:r>
            <a:r>
              <a:rPr lang="fr-FR" sz="2600" dirty="0" err="1"/>
              <a:t>Tx</a:t>
            </a:r>
            <a:r>
              <a:rPr lang="fr-FR" sz="2600" dirty="0"/>
              <a:t> ports </a:t>
            </a:r>
            <a:r>
              <a:rPr lang="fr-FR" sz="3000" dirty="0"/>
              <a:t>(N1, N2) = (4,4) and (O1, O2) = (4, 4)</a:t>
            </a:r>
            <a:endParaRPr lang="sv-SE" sz="2800" dirty="0"/>
          </a:p>
          <a:p>
            <a:pPr lvl="2"/>
            <a:r>
              <a:rPr lang="fr-FR" dirty="0"/>
              <a:t>L (</a:t>
            </a:r>
            <a:r>
              <a:rPr lang="en-US" i="1" dirty="0" err="1"/>
              <a:t>numberOfBeams</a:t>
            </a:r>
            <a:r>
              <a:rPr lang="en-US" dirty="0"/>
              <a:t>)</a:t>
            </a:r>
            <a:r>
              <a:rPr lang="fr-FR" dirty="0"/>
              <a:t>: 2</a:t>
            </a:r>
            <a:endParaRPr lang="sv-SE" sz="3200" dirty="0"/>
          </a:p>
          <a:p>
            <a:pPr lvl="2"/>
            <a:r>
              <a:rPr lang="fr-FR" dirty="0" err="1"/>
              <a:t>N</a:t>
            </a:r>
            <a:r>
              <a:rPr lang="fr-FR" baseline="-25000" dirty="0" err="1"/>
              <a:t>psk</a:t>
            </a:r>
            <a:r>
              <a:rPr lang="fr-FR" baseline="-25000" dirty="0"/>
              <a:t> </a:t>
            </a:r>
            <a:r>
              <a:rPr lang="fr-FR" dirty="0"/>
              <a:t>(</a:t>
            </a:r>
            <a:r>
              <a:rPr lang="en-US" i="1" dirty="0" err="1"/>
              <a:t>phaseAlphabetSize</a:t>
            </a:r>
            <a:r>
              <a:rPr lang="en-US" dirty="0"/>
              <a:t>)</a:t>
            </a:r>
            <a:r>
              <a:rPr lang="fr-FR" dirty="0"/>
              <a:t> : </a:t>
            </a:r>
            <a:r>
              <a:rPr lang="fr-FR" dirty="0" err="1"/>
              <a:t>beam</a:t>
            </a:r>
            <a:r>
              <a:rPr lang="fr-FR" dirty="0"/>
              <a:t> </a:t>
            </a:r>
            <a:r>
              <a:rPr lang="fr-FR" dirty="0" err="1"/>
              <a:t>combining</a:t>
            </a:r>
            <a:r>
              <a:rPr lang="fr-FR" dirty="0"/>
              <a:t> coefficient (phase) set size, </a:t>
            </a:r>
            <a:r>
              <a:rPr lang="fr-FR" dirty="0" err="1"/>
              <a:t>N</a:t>
            </a:r>
            <a:r>
              <a:rPr lang="fr-FR" baseline="-25000" dirty="0" err="1"/>
              <a:t>psk</a:t>
            </a:r>
            <a:r>
              <a:rPr lang="fr-FR" dirty="0"/>
              <a:t> =4</a:t>
            </a:r>
            <a:endParaRPr lang="sv-SE" sz="3200" dirty="0"/>
          </a:p>
          <a:p>
            <a:pPr lvl="2"/>
            <a:r>
              <a:rPr lang="fr-FR" dirty="0" err="1"/>
              <a:t>subbandAmplitude</a:t>
            </a:r>
            <a:r>
              <a:rPr lang="en-US" dirty="0"/>
              <a:t>: </a:t>
            </a:r>
            <a:r>
              <a:rPr lang="fr-FR" dirty="0"/>
              <a:t>'</a:t>
            </a:r>
            <a:r>
              <a:rPr lang="fr-FR" dirty="0" err="1"/>
              <a:t>true</a:t>
            </a:r>
            <a:r>
              <a:rPr lang="fr-FR" dirty="0"/>
              <a:t>' or 'false’ </a:t>
            </a:r>
          </a:p>
          <a:p>
            <a:r>
              <a:rPr lang="en-US" sz="3800" dirty="0"/>
              <a:t>Beam steering model</a:t>
            </a:r>
          </a:p>
          <a:p>
            <a:pPr lvl="1"/>
            <a:r>
              <a:rPr lang="en-US" sz="3000" dirty="0"/>
              <a:t>beam steering model with dual-cluster beams as specified in B.2.3B.4A of TS 36.101</a:t>
            </a:r>
          </a:p>
          <a:p>
            <a:pPr lvl="2"/>
            <a:r>
              <a:rPr lang="en-US" sz="3000" dirty="0"/>
              <a:t>Relative power ratio among two beams is fixed as 1 (p =1)</a:t>
            </a:r>
          </a:p>
          <a:p>
            <a:endParaRPr lang="sv-SE" sz="34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51466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30949-AE72-4323-8159-5A660CFFE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Type II Codebook simulation parameters: For information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2ECE80-AE4A-4322-9622-450ACF52C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Test metric:</a:t>
            </a:r>
            <a:endParaRPr lang="sv-SE" sz="2800" dirty="0"/>
          </a:p>
          <a:p>
            <a:pPr lvl="1"/>
            <a:r>
              <a:rPr lang="en-US" dirty="0"/>
              <a:t>Option 1: Relative throughput ratio between following PMI with Type II codebook and following PMI with Type I codebook</a:t>
            </a:r>
            <a:endParaRPr lang="sv-SE" sz="2400" dirty="0"/>
          </a:p>
          <a:p>
            <a:pPr lvl="1"/>
            <a:r>
              <a:rPr lang="en-US" dirty="0"/>
              <a:t>Option 2: Relative throughput ratio between following PMI and random PMI</a:t>
            </a:r>
          </a:p>
          <a:p>
            <a:pPr lvl="0"/>
            <a:r>
              <a:rPr lang="en-US" dirty="0"/>
              <a:t>MCS and rank: </a:t>
            </a:r>
            <a:endParaRPr lang="sv-SE" sz="2800" dirty="0"/>
          </a:p>
          <a:p>
            <a:pPr lvl="1"/>
            <a:r>
              <a:rPr lang="en-US" dirty="0"/>
              <a:t>Option 1: MCS 13, Rank 2</a:t>
            </a:r>
          </a:p>
          <a:p>
            <a:pPr lvl="1"/>
            <a:r>
              <a:rPr lang="en-US" dirty="0"/>
              <a:t>Option 2: MCS 20, Rank 2</a:t>
            </a:r>
          </a:p>
          <a:p>
            <a:pPr lvl="0"/>
            <a:r>
              <a:rPr lang="en-US" dirty="0"/>
              <a:t>MIMO correlation: </a:t>
            </a:r>
            <a:endParaRPr lang="sv-SE" sz="2800" dirty="0"/>
          </a:p>
          <a:p>
            <a:pPr lvl="1"/>
            <a:r>
              <a:rPr lang="en-US" dirty="0"/>
              <a:t>XP High</a:t>
            </a:r>
          </a:p>
          <a:p>
            <a:pPr lvl="0"/>
            <a:r>
              <a:rPr lang="en-US" dirty="0"/>
              <a:t>Channel model: </a:t>
            </a:r>
            <a:endParaRPr lang="sv-SE" sz="2800" dirty="0"/>
          </a:p>
          <a:p>
            <a:pPr lvl="1"/>
            <a:r>
              <a:rPr lang="en-US" dirty="0"/>
              <a:t>TDLA30-5</a:t>
            </a:r>
            <a:endParaRPr lang="sv-SE" sz="2400" dirty="0"/>
          </a:p>
          <a:p>
            <a:endParaRPr lang="sv-SE" sz="2800" dirty="0"/>
          </a:p>
          <a:p>
            <a:endParaRPr lang="sv-SE" sz="2800" dirty="0"/>
          </a:p>
          <a:p>
            <a:endParaRPr lang="sv-SE" sz="28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486053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14037</TotalTime>
  <Words>648</Words>
  <Application>Microsoft Office PowerPoint</Application>
  <PresentationFormat>On-screen Show (4:3)</PresentationFormat>
  <Paragraphs>74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テーマ</vt:lpstr>
      <vt:lpstr>Way forward on PMI reporting requirements for Tx ports larger than 8 and up to 32</vt:lpstr>
      <vt:lpstr>Timeline of previous agreements</vt:lpstr>
      <vt:lpstr>PMI tests for single panel type I requirements</vt:lpstr>
      <vt:lpstr>Initial Single panel type I subband PMI simulation assumptions:</vt:lpstr>
      <vt:lpstr>Further Single panel type I agreements</vt:lpstr>
      <vt:lpstr>Type II codebook requirements</vt:lpstr>
      <vt:lpstr>Type II Codebook simulation parameters: For information </vt:lpstr>
      <vt:lpstr>Type II Codebook simulation parameters: For information cont’d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Fabian Huss</cp:lastModifiedBy>
  <cp:revision>501</cp:revision>
  <dcterms:created xsi:type="dcterms:W3CDTF">2017-01-18T16:32:26Z</dcterms:created>
  <dcterms:modified xsi:type="dcterms:W3CDTF">2019-11-22T00:58:52Z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