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sldIdLst>
    <p:sldId id="256" r:id="rId5"/>
    <p:sldId id="274" r:id="rId6"/>
    <p:sldId id="270" r:id="rId7"/>
    <p:sldId id="272" r:id="rId8"/>
    <p:sldId id="2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4FFB6D-15A1-46CE-858D-23B3AEEE41CF}" v="6" dt="2019-11-21T17:59:40.2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9" d="100"/>
          <a:sy n="89" d="100"/>
        </p:scale>
        <p:origin x="46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sh Mirbagheri" userId="7beef077-6527-4b2b-9463-3f52ee351aae" providerId="ADAL" clId="{3B4FFB6D-15A1-46CE-858D-23B3AEEE41CF}"/>
    <pc:docChg chg="custSel modSld">
      <pc:chgData name="Arash Mirbagheri" userId="7beef077-6527-4b2b-9463-3f52ee351aae" providerId="ADAL" clId="{3B4FFB6D-15A1-46CE-858D-23B3AEEE41CF}" dt="2019-11-21T18:00:04.763" v="247" actId="114"/>
      <pc:docMkLst>
        <pc:docMk/>
      </pc:docMkLst>
      <pc:sldChg chg="modSp">
        <pc:chgData name="Arash Mirbagheri" userId="7beef077-6527-4b2b-9463-3f52ee351aae" providerId="ADAL" clId="{3B4FFB6D-15A1-46CE-858D-23B3AEEE41CF}" dt="2019-11-21T18:00:04.763" v="247" actId="114"/>
        <pc:sldMkLst>
          <pc:docMk/>
          <pc:sldMk cId="1121470692" sldId="270"/>
        </pc:sldMkLst>
        <pc:spChg chg="mod">
          <ac:chgData name="Arash Mirbagheri" userId="7beef077-6527-4b2b-9463-3f52ee351aae" providerId="ADAL" clId="{3B4FFB6D-15A1-46CE-858D-23B3AEEE41CF}" dt="2019-11-21T18:00:04.763" v="247" actId="114"/>
          <ac:spMkLst>
            <pc:docMk/>
            <pc:sldMk cId="1121470692" sldId="270"/>
            <ac:spMk id="3" creationId="{DB5E4D6F-3261-416A-816D-8F5A869D58EC}"/>
          </ac:spMkLst>
        </pc:spChg>
      </pc:sldChg>
      <pc:sldChg chg="modSp">
        <pc:chgData name="Arash Mirbagheri" userId="7beef077-6527-4b2b-9463-3f52ee351aae" providerId="ADAL" clId="{3B4FFB6D-15A1-46CE-858D-23B3AEEE41CF}" dt="2019-11-21T17:57:14.281" v="36" actId="207"/>
        <pc:sldMkLst>
          <pc:docMk/>
          <pc:sldMk cId="2752136590" sldId="274"/>
        </pc:sldMkLst>
        <pc:spChg chg="mod">
          <ac:chgData name="Arash Mirbagheri" userId="7beef077-6527-4b2b-9463-3f52ee351aae" providerId="ADAL" clId="{3B4FFB6D-15A1-46CE-858D-23B3AEEE41CF}" dt="2019-11-21T17:57:14.281" v="36" actId="207"/>
          <ac:spMkLst>
            <pc:docMk/>
            <pc:sldMk cId="2752136590" sldId="274"/>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8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12A2D091-5F3A-4532-AA4D-A710656958E1}"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383315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981316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65871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0920"/>
          </a:xfrm>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a:xfrm>
            <a:off x="838200" y="1109609"/>
            <a:ext cx="10515600" cy="506735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4208128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A2D091-5F3A-4532-AA4D-A710656958E1}" type="datetimeFigureOut">
              <a:rPr lang="en-US" smtClean="0"/>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95810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A2D091-5F3A-4532-AA4D-A710656958E1}"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0864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2A2D091-5F3A-4532-AA4D-A710656958E1}" type="datetimeFigureOut">
              <a:rPr lang="en-US" smtClean="0"/>
              <a:t>11/22/2019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45809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2A2D091-5F3A-4532-AA4D-A710656958E1}" type="datetimeFigureOut">
              <a:rPr lang="en-US" smtClean="0"/>
              <a:t>11/22/2019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443477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A2D091-5F3A-4532-AA4D-A710656958E1}" type="datetimeFigureOut">
              <a:rPr lang="en-US" smtClean="0"/>
              <a:t>11/22/2019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7219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568050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673711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A2D091-5F3A-4532-AA4D-A710656958E1}" type="datetimeFigureOut">
              <a:rPr lang="en-US" smtClean="0"/>
              <a:t>11/22/2019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407CF-8AF6-412D-B39F-CCED154D2B59}" type="slidenum">
              <a:rPr lang="en-US" smtClean="0"/>
              <a:t>‹#›</a:t>
            </a:fld>
            <a:endParaRPr lang="en-US"/>
          </a:p>
        </p:txBody>
      </p:sp>
    </p:spTree>
    <p:extLst>
      <p:ext uri="{BB962C8B-B14F-4D97-AF65-F5344CB8AC3E}">
        <p14:creationId xmlns:p14="http://schemas.microsoft.com/office/powerpoint/2010/main" val="157217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2001" cy="2387600"/>
          </a:xfrm>
        </p:spPr>
        <p:txBody>
          <a:bodyPr/>
          <a:lstStyle/>
          <a:p>
            <a:r>
              <a:rPr lang="en-US" dirty="0"/>
              <a:t>WF on SIB reading for cell reselection and HO</a:t>
            </a:r>
            <a:br>
              <a:rPr lang="en-US" dirty="0"/>
            </a:br>
            <a:r>
              <a:rPr lang="en-US" dirty="0"/>
              <a:t> in NR-U</a:t>
            </a:r>
          </a:p>
        </p:txBody>
      </p:sp>
      <p:sp>
        <p:nvSpPr>
          <p:cNvPr id="3" name="Subtitle 2"/>
          <p:cNvSpPr>
            <a:spLocks noGrp="1"/>
          </p:cNvSpPr>
          <p:nvPr>
            <p:ph type="subTitle" idx="1"/>
          </p:nvPr>
        </p:nvSpPr>
        <p:spPr/>
        <p:txBody>
          <a:bodyPr/>
          <a:lstStyle/>
          <a:p>
            <a:r>
              <a:rPr lang="en-US" dirty="0"/>
              <a:t>Intel, ….</a:t>
            </a:r>
          </a:p>
        </p:txBody>
      </p:sp>
      <p:sp>
        <p:nvSpPr>
          <p:cNvPr id="4" name="Rectangle 3"/>
          <p:cNvSpPr>
            <a:spLocks noChangeArrowheads="1"/>
          </p:cNvSpPr>
          <p:nvPr/>
        </p:nvSpPr>
        <p:spPr bwMode="auto">
          <a:xfrm>
            <a:off x="10508673" y="92223"/>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en-US" b="1" dirty="0"/>
              <a:t>R4-1915847</a:t>
            </a:r>
            <a:endParaRPr lang="en-US" altLang="zh-CN" b="1" dirty="0"/>
          </a:p>
        </p:txBody>
      </p:sp>
      <p:sp>
        <p:nvSpPr>
          <p:cNvPr id="5" name="Rectangle 4"/>
          <p:cNvSpPr>
            <a:spLocks noChangeArrowheads="1"/>
          </p:cNvSpPr>
          <p:nvPr/>
        </p:nvSpPr>
        <p:spPr bwMode="auto">
          <a:xfrm>
            <a:off x="64850" y="199033"/>
            <a:ext cx="506185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t>3GPP TSG-RAN WG4 Meeting #93							 Reno, USA, 18th – 22nd Nov, 2019</a:t>
            </a:r>
            <a:endParaRPr lang="en-US" altLang="zh-CN" dirty="0"/>
          </a:p>
        </p:txBody>
      </p:sp>
    </p:spTree>
    <p:extLst>
      <p:ext uri="{BB962C8B-B14F-4D97-AF65-F5344CB8AC3E}">
        <p14:creationId xmlns:p14="http://schemas.microsoft.com/office/powerpoint/2010/main" val="274523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Background</a:t>
            </a:r>
            <a:endParaRPr lang="zh-CN" altLang="en-US" dirty="0"/>
          </a:p>
        </p:txBody>
      </p:sp>
      <p:sp>
        <p:nvSpPr>
          <p:cNvPr id="3" name="Content Placeholder 2"/>
          <p:cNvSpPr>
            <a:spLocks noGrp="1"/>
          </p:cNvSpPr>
          <p:nvPr>
            <p:ph idx="1"/>
          </p:nvPr>
        </p:nvSpPr>
        <p:spPr/>
        <p:txBody>
          <a:bodyPr/>
          <a:lstStyle/>
          <a:p>
            <a:r>
              <a:rPr lang="en-US" altLang="zh-CN" b="1" u="sng" dirty="0"/>
              <a:t>Observation 1:</a:t>
            </a:r>
            <a:r>
              <a:rPr lang="en-US" altLang="zh-CN" dirty="0"/>
              <a:t> </a:t>
            </a:r>
            <a:r>
              <a:rPr lang="en-US" altLang="zh-CN" b="1" dirty="0"/>
              <a:t>While camping on an unlicensed carrier, if there is PCI </a:t>
            </a:r>
            <a:r>
              <a:rPr lang="en-US" altLang="zh-CN" b="1" dirty="0" smtClean="0"/>
              <a:t>collision </a:t>
            </a:r>
            <a:r>
              <a:rPr lang="en-US" altLang="zh-CN" b="1" dirty="0"/>
              <a:t>with </a:t>
            </a:r>
            <a:r>
              <a:rPr lang="en-US" altLang="zh-CN" b="1" dirty="0" smtClean="0"/>
              <a:t>the </a:t>
            </a:r>
            <a:r>
              <a:rPr lang="en-US" altLang="zh-CN" b="1" dirty="0"/>
              <a:t>neighbor cells, the current cell reselection and HO requirements for NR-U [R4-1910551] </a:t>
            </a:r>
            <a:r>
              <a:rPr lang="en-US" altLang="zh-CN" b="1" dirty="0" smtClean="0"/>
              <a:t>can </a:t>
            </a:r>
            <a:r>
              <a:rPr lang="en-US" altLang="zh-CN" b="1" dirty="0"/>
              <a:t>not be fulfilled because of the additional time for SIB reading. </a:t>
            </a:r>
            <a:endParaRPr lang="zh-CN" altLang="zh-CN" dirty="0"/>
          </a:p>
          <a:p>
            <a:endParaRPr lang="zh-CN" altLang="en-US" dirty="0"/>
          </a:p>
        </p:txBody>
      </p:sp>
    </p:spTree>
    <p:extLst>
      <p:ext uri="{BB962C8B-B14F-4D97-AF65-F5344CB8AC3E}">
        <p14:creationId xmlns:p14="http://schemas.microsoft.com/office/powerpoint/2010/main" val="275213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F168FF-48E6-4639-981C-FA9761291830}"/>
              </a:ext>
            </a:extLst>
          </p:cNvPr>
          <p:cNvSpPr>
            <a:spLocks noGrp="1"/>
          </p:cNvSpPr>
          <p:nvPr>
            <p:ph type="title"/>
          </p:nvPr>
        </p:nvSpPr>
        <p:spPr>
          <a:xfrm>
            <a:off x="278296" y="0"/>
            <a:ext cx="11075504" cy="1145622"/>
          </a:xfrm>
        </p:spPr>
        <p:txBody>
          <a:bodyPr>
            <a:normAutofit/>
          </a:bodyPr>
          <a:lstStyle/>
          <a:p>
            <a:r>
              <a:rPr lang="en-US"/>
              <a:t>NR-U cell reslection and HO reqruiements</a:t>
            </a:r>
            <a:endParaRPr lang="sv-SE" dirty="0"/>
          </a:p>
        </p:txBody>
      </p:sp>
      <p:sp>
        <p:nvSpPr>
          <p:cNvPr id="3" name="Content Placeholder 2">
            <a:extLst>
              <a:ext uri="{FF2B5EF4-FFF2-40B4-BE49-F238E27FC236}">
                <a16:creationId xmlns:a16="http://schemas.microsoft.com/office/drawing/2014/main" xmlns="" id="{DB5E4D6F-3261-416A-816D-8F5A869D58EC}"/>
              </a:ext>
            </a:extLst>
          </p:cNvPr>
          <p:cNvSpPr>
            <a:spLocks noGrp="1"/>
          </p:cNvSpPr>
          <p:nvPr>
            <p:ph idx="1"/>
          </p:nvPr>
        </p:nvSpPr>
        <p:spPr>
          <a:xfrm>
            <a:off x="362309" y="1449239"/>
            <a:ext cx="10681276" cy="5229857"/>
          </a:xfrm>
        </p:spPr>
        <p:txBody>
          <a:bodyPr>
            <a:normAutofit/>
          </a:bodyPr>
          <a:lstStyle/>
          <a:p>
            <a:r>
              <a:rPr lang="en-US" altLang="zh-CN" b="1" i="1" u="sng" dirty="0"/>
              <a:t>Proposal 1: </a:t>
            </a:r>
            <a:r>
              <a:rPr lang="en-US" altLang="zh-CN" b="1" dirty="0"/>
              <a:t>The below side condition shall be applied to clarify the requirements for cell reselection and HO in NR-U agreed in [R4-1910551] </a:t>
            </a:r>
            <a:endParaRPr lang="zh-CN" altLang="zh-CN" dirty="0"/>
          </a:p>
          <a:p>
            <a:pPr marL="0" indent="0">
              <a:buNone/>
            </a:pPr>
            <a:r>
              <a:rPr lang="en-US" altLang="zh-CN" b="1" dirty="0"/>
              <a:t>   -</a:t>
            </a:r>
            <a:r>
              <a:rPr lang="en-US" altLang="zh-CN" b="1" i="1" dirty="0"/>
              <a:t> NO PCI collision </a:t>
            </a:r>
            <a:r>
              <a:rPr lang="en-US" altLang="zh-CN" b="1" i="1" dirty="0" smtClean="0"/>
              <a:t>for </a:t>
            </a:r>
            <a:r>
              <a:rPr lang="en-US" altLang="zh-CN" b="1" i="1" dirty="0"/>
              <a:t>neighbor cells deployed in CCA carriers. Exact wording in specification is TBD.</a:t>
            </a:r>
          </a:p>
          <a:p>
            <a:pPr marL="0" indent="0">
              <a:buNone/>
            </a:pPr>
            <a:endParaRPr lang="en-US" altLang="zh-CN" b="1" i="1" dirty="0" smtClean="0"/>
          </a:p>
          <a:p>
            <a:r>
              <a:rPr lang="en-US" altLang="zh-CN" b="1" i="1" u="sng" dirty="0"/>
              <a:t>Proposal 2: </a:t>
            </a:r>
            <a:r>
              <a:rPr lang="en-US" altLang="zh-CN" b="1" i="1" dirty="0" smtClean="0"/>
              <a:t>For Rel16 NR-U WI, RAN4 </a:t>
            </a:r>
            <a:r>
              <a:rPr lang="en-US" altLang="zh-CN" b="1" i="1" dirty="0"/>
              <a:t>will not further discuss the case with PCI collision in carriers using </a:t>
            </a:r>
            <a:r>
              <a:rPr lang="en-US" altLang="zh-CN" b="1" i="1" dirty="0" smtClean="0"/>
              <a:t>CCA </a:t>
            </a:r>
            <a:endParaRPr lang="en-US" altLang="zh-CN" b="1" i="1" dirty="0"/>
          </a:p>
        </p:txBody>
      </p:sp>
    </p:spTree>
    <p:extLst>
      <p:ext uri="{BB962C8B-B14F-4D97-AF65-F5344CB8AC3E}">
        <p14:creationId xmlns:p14="http://schemas.microsoft.com/office/powerpoint/2010/main" val="11214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5" y="209850"/>
            <a:ext cx="10515600" cy="610920"/>
          </a:xfrm>
        </p:spPr>
        <p:txBody>
          <a:bodyPr/>
          <a:lstStyle/>
          <a:p>
            <a:r>
              <a:rPr lang="en-US" altLang="zh-CN" dirty="0"/>
              <a:t>Backup(1)</a:t>
            </a:r>
            <a:endParaRPr lang="zh-CN" altLang="en-US" dirty="0"/>
          </a:p>
        </p:txBody>
      </p:sp>
      <p:sp>
        <p:nvSpPr>
          <p:cNvPr id="3" name="Content Placeholder 2"/>
          <p:cNvSpPr>
            <a:spLocks noGrp="1"/>
          </p:cNvSpPr>
          <p:nvPr>
            <p:ph idx="1"/>
          </p:nvPr>
        </p:nvSpPr>
        <p:spPr>
          <a:xfrm>
            <a:off x="597379" y="1014718"/>
            <a:ext cx="10876472" cy="5463719"/>
          </a:xfrm>
        </p:spPr>
        <p:txBody>
          <a:bodyPr>
            <a:normAutofit/>
          </a:bodyPr>
          <a:lstStyle/>
          <a:p>
            <a:r>
              <a:rPr lang="en-US" altLang="zh-CN" dirty="0"/>
              <a:t>Cell reselection requirements for NR-U agreed in [</a:t>
            </a:r>
            <a:r>
              <a:rPr lang="en-US" altLang="zh-CN" b="1" dirty="0"/>
              <a:t>R4-1910551</a:t>
            </a:r>
            <a:r>
              <a:rPr lang="en-US" altLang="zh-CN" dirty="0"/>
              <a:t>]</a:t>
            </a:r>
          </a:p>
          <a:p>
            <a:pPr marL="0" lvl="0" indent="0">
              <a:buNone/>
            </a:pPr>
            <a:endParaRPr lang="en-US" altLang="zh-CN" dirty="0"/>
          </a:p>
          <a:p>
            <a:pPr marL="0" lvl="0" indent="0">
              <a:buNone/>
            </a:pPr>
            <a:endParaRPr lang="zh-CN" altLang="en-US" dirty="0"/>
          </a:p>
        </p:txBody>
      </p:sp>
      <p:pic>
        <p:nvPicPr>
          <p:cNvPr id="4" name="table"/>
          <p:cNvPicPr>
            <a:picLocks noChangeAspect="1"/>
          </p:cNvPicPr>
          <p:nvPr/>
        </p:nvPicPr>
        <p:blipFill>
          <a:blip r:embed="rId2"/>
          <a:stretch>
            <a:fillRect/>
          </a:stretch>
        </p:blipFill>
        <p:spPr>
          <a:xfrm>
            <a:off x="871505" y="1838864"/>
            <a:ext cx="10086679" cy="2133600"/>
          </a:xfrm>
          <a:prstGeom prst="rect">
            <a:avLst/>
          </a:prstGeom>
        </p:spPr>
      </p:pic>
      <p:sp>
        <p:nvSpPr>
          <p:cNvPr id="5" name="Rectangle 4"/>
          <p:cNvSpPr/>
          <p:nvPr/>
        </p:nvSpPr>
        <p:spPr>
          <a:xfrm>
            <a:off x="871504" y="4255954"/>
            <a:ext cx="10015031" cy="646331"/>
          </a:xfrm>
          <a:prstGeom prst="rect">
            <a:avLst/>
          </a:prstGeom>
        </p:spPr>
        <p:txBody>
          <a:bodyPr wrap="square">
            <a:spAutoFit/>
          </a:bodyPr>
          <a:lstStyle/>
          <a:p>
            <a:r>
              <a:rPr lang="en-US" altLang="zh-CN" dirty="0"/>
              <a:t>where </a:t>
            </a:r>
            <a:r>
              <a:rPr lang="en-US" altLang="zh-CN" dirty="0" err="1"/>
              <a:t>Md</a:t>
            </a:r>
            <a:r>
              <a:rPr lang="en-US" altLang="zh-CN" dirty="0"/>
              <a:t>, Mm, Me are the number of DMTC occasions not available at the UE during the corresponding time periods</a:t>
            </a:r>
            <a:endParaRPr lang="sv-SE" altLang="zh-CN" dirty="0"/>
          </a:p>
        </p:txBody>
      </p:sp>
    </p:spTree>
    <p:extLst>
      <p:ext uri="{BB962C8B-B14F-4D97-AF65-F5344CB8AC3E}">
        <p14:creationId xmlns:p14="http://schemas.microsoft.com/office/powerpoint/2010/main" val="2290865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5" y="209850"/>
            <a:ext cx="10515600" cy="610920"/>
          </a:xfrm>
        </p:spPr>
        <p:txBody>
          <a:bodyPr/>
          <a:lstStyle/>
          <a:p>
            <a:r>
              <a:rPr lang="en-US" altLang="zh-CN" dirty="0"/>
              <a:t>Backup(2)</a:t>
            </a:r>
            <a:endParaRPr lang="zh-CN" alt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7379" y="1014718"/>
                <a:ext cx="10876472" cy="5463719"/>
              </a:xfrm>
            </p:spPr>
            <p:txBody>
              <a:bodyPr>
                <a:normAutofit fontScale="70000" lnSpcReduction="20000"/>
              </a:bodyPr>
              <a:lstStyle/>
              <a:p>
                <a:r>
                  <a:rPr lang="en-US" altLang="zh-CN" dirty="0"/>
                  <a:t>HO requirements in NR-U agreed in [</a:t>
                </a:r>
                <a:r>
                  <a:rPr lang="en-US" altLang="zh-CN" b="1" dirty="0"/>
                  <a:t>R4-1910551</a:t>
                </a:r>
                <a:r>
                  <a:rPr lang="en-US" altLang="zh-CN" dirty="0"/>
                  <a:t>]</a:t>
                </a:r>
              </a:p>
              <a:p>
                <a:pPr marL="0" lvl="0" indent="0">
                  <a:buNone/>
                </a:pPr>
                <a:r>
                  <a:rPr lang="en-US" altLang="zh-CN" dirty="0"/>
                  <a:t>“The interruption time for NR FR1 – NR FR1 handover in NR-U: </a:t>
                </a:r>
              </a:p>
              <a:p>
                <a:pPr marL="0" lvl="0" indent="0" algn="ctr">
                  <a:buNone/>
                </a:pPr>
                <a:r>
                  <a:rPr lang="en-GB" altLang="zh-CN" dirty="0" err="1"/>
                  <a:t>T</a:t>
                </a:r>
                <a:r>
                  <a:rPr lang="en-GB" altLang="zh-CN" baseline="-25000" dirty="0" err="1"/>
                  <a:t>interrupt</a:t>
                </a:r>
                <a:r>
                  <a:rPr lang="en-GB" altLang="zh-CN" dirty="0"/>
                  <a:t> = </a:t>
                </a:r>
                <a:r>
                  <a:rPr lang="en-GB" altLang="zh-CN" dirty="0" err="1"/>
                  <a:t>T</a:t>
                </a:r>
                <a:r>
                  <a:rPr lang="en-GB" altLang="zh-CN" baseline="-25000" dirty="0" err="1"/>
                  <a:t>search</a:t>
                </a:r>
                <a:r>
                  <a:rPr lang="en-GB" altLang="zh-CN" dirty="0"/>
                  <a:t> + T</a:t>
                </a:r>
                <a:r>
                  <a:rPr lang="en-GB" altLang="zh-CN" baseline="-25000" dirty="0"/>
                  <a:t>IU</a:t>
                </a:r>
                <a:r>
                  <a:rPr lang="en-GB" altLang="zh-CN" dirty="0"/>
                  <a:t> + [20] + </a:t>
                </a:r>
                <a14:m>
                  <m:oMath xmlns:m="http://schemas.openxmlformats.org/officeDocument/2006/math">
                    <m:sSub>
                      <m:sSubPr>
                        <m:ctrlPr>
                          <a:rPr lang="sv-SE" altLang="zh-CN" i="1">
                            <a:latin typeface="Cambria Math" panose="02040503050406030204" pitchFamily="18" charset="0"/>
                          </a:rPr>
                        </m:ctrlPr>
                      </m:sSubPr>
                      <m:e>
                        <m:r>
                          <m:rPr>
                            <m:sty m:val="p"/>
                          </m:rPr>
                          <a:rPr lang="en-GB" altLang="zh-CN">
                            <a:latin typeface="Cambria Math" panose="02040503050406030204" pitchFamily="18" charset="0"/>
                          </a:rPr>
                          <m:t>T</m:t>
                        </m:r>
                      </m:e>
                      <m:sub>
                        <m:r>
                          <a:rPr lang="en-GB" altLang="zh-CN" i="1">
                            <a:latin typeface="Cambria Math" panose="02040503050406030204" pitchFamily="18" charset="0"/>
                          </a:rPr>
                          <m:t>∆</m:t>
                        </m:r>
                      </m:sub>
                    </m:sSub>
                  </m:oMath>
                </a14:m>
                <a:r>
                  <a:rPr lang="en-GB" altLang="zh-CN" dirty="0"/>
                  <a:t> ms</a:t>
                </a:r>
                <a:endParaRPr lang="sv-SE" altLang="zh-CN" dirty="0"/>
              </a:p>
              <a:p>
                <a:pPr marL="354013" indent="0" hangingPunct="0">
                  <a:buNone/>
                </a:pPr>
                <a:r>
                  <a:rPr lang="en-GB" altLang="zh-CN" dirty="0"/>
                  <a:t>where </a:t>
                </a:r>
                <a:endParaRPr lang="sv-SE" altLang="zh-CN" dirty="0"/>
              </a:p>
              <a:p>
                <a:pPr marL="541338" indent="0" hangingPunct="0">
                  <a:spcBef>
                    <a:spcPts val="1500"/>
                  </a:spcBef>
                  <a:buNone/>
                </a:pPr>
                <a:r>
                  <a:rPr lang="en-GB" altLang="zh-CN" dirty="0" err="1"/>
                  <a:t>T</a:t>
                </a:r>
                <a:r>
                  <a:rPr lang="en-GB" altLang="zh-CN" baseline="-25000" dirty="0" err="1"/>
                  <a:t>search</a:t>
                </a:r>
                <a:r>
                  <a:rPr lang="en-GB" altLang="zh-CN" dirty="0"/>
                  <a:t> is the time required to search the target cell when the target cell is not already known when the handover command is received by the UE. If the target cell is known, then </a:t>
                </a:r>
                <a:r>
                  <a:rPr lang="en-GB" altLang="zh-CN" dirty="0" err="1"/>
                  <a:t>T</a:t>
                </a:r>
                <a:r>
                  <a:rPr lang="en-GB" altLang="zh-CN" baseline="-25000" dirty="0" err="1"/>
                  <a:t>search</a:t>
                </a:r>
                <a:r>
                  <a:rPr lang="en-GB" altLang="zh-CN" dirty="0"/>
                  <a:t> = 0 ms. If the target cell is an unknown intra-frequency cell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(1+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If the target cell is an unknown inter-frequency cell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[(3+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where L</a:t>
                </a:r>
                <a:r>
                  <a:rPr lang="en-GB" altLang="zh-CN" baseline="-25000" dirty="0"/>
                  <a:t>1 </a:t>
                </a:r>
                <a:r>
                  <a:rPr lang="en-GB" altLang="zh-CN" dirty="0"/>
                  <a:t>and L</a:t>
                </a:r>
                <a:r>
                  <a:rPr lang="en-GB" altLang="zh-CN" baseline="-25000" dirty="0"/>
                  <a:t>1</a:t>
                </a:r>
                <a:r>
                  <a:rPr lang="en-GB" altLang="zh-CN" dirty="0"/>
                  <a:t>´ is the number of DRS occasions missed due to DL LBT during the intra-frequency and inter-frequency detection period, respectively.</a:t>
                </a:r>
                <a:endParaRPr lang="sv-SE" altLang="zh-CN" dirty="0"/>
              </a:p>
              <a:p>
                <a:pPr marL="541338" indent="0" hangingPunct="0">
                  <a:spcBef>
                    <a:spcPts val="1500"/>
                  </a:spcBef>
                  <a:buNone/>
                </a:pPr>
                <a:r>
                  <a:rPr lang="en-GB" altLang="zh-CN" dirty="0"/>
                  <a:t>T</a:t>
                </a:r>
                <a:r>
                  <a:rPr lang="en-GB" altLang="zh-CN" baseline="-25000" dirty="0"/>
                  <a:t>∆</a:t>
                </a:r>
                <a:r>
                  <a:rPr lang="en-GB" altLang="zh-CN" dirty="0"/>
                  <a:t> is the time for fine time tracking and acquiring full timing information of the target cell. T</a:t>
                </a:r>
                <a:r>
                  <a:rPr lang="en-GB" altLang="zh-CN" baseline="-25000" dirty="0"/>
                  <a:t>∆</a:t>
                </a:r>
                <a:r>
                  <a:rPr lang="en-GB" altLang="zh-CN" dirty="0"/>
                  <a:t> = (1+ </a:t>
                </a:r>
                <a:r>
                  <a:rPr lang="en-GB" altLang="zh-CN" b="1" dirty="0"/>
                  <a:t>L</a:t>
                </a:r>
                <a:r>
                  <a:rPr lang="en-GB" altLang="zh-CN" b="1" baseline="-25000" dirty="0"/>
                  <a:t>2</a:t>
                </a:r>
                <a:r>
                  <a:rPr lang="en-GB" altLang="zh-CN" dirty="0"/>
                  <a:t>) * </a:t>
                </a:r>
                <a:r>
                  <a:rPr lang="en-GB" altLang="zh-CN" dirty="0" err="1"/>
                  <a:t>T</a:t>
                </a:r>
                <a:r>
                  <a:rPr lang="en-GB" altLang="zh-CN" baseline="-25000" dirty="0" err="1"/>
                  <a:t>rs</a:t>
                </a:r>
                <a:r>
                  <a:rPr lang="en-GB" altLang="zh-CN" baseline="-25000" dirty="0"/>
                  <a:t>  </a:t>
                </a:r>
                <a:r>
                  <a:rPr lang="en-GB" altLang="zh-CN" dirty="0"/>
                  <a:t>ms</a:t>
                </a:r>
                <a:r>
                  <a:rPr lang="en-GB" altLang="zh-CN" baseline="-25000" dirty="0"/>
                  <a:t> </a:t>
                </a:r>
                <a:r>
                  <a:rPr lang="en-GB" altLang="zh-CN" dirty="0"/>
                  <a:t>where L</a:t>
                </a:r>
                <a:r>
                  <a:rPr lang="en-GB" altLang="zh-CN" baseline="-25000" dirty="0"/>
                  <a:t>2</a:t>
                </a:r>
                <a:r>
                  <a:rPr lang="en-GB" altLang="zh-CN" dirty="0"/>
                  <a:t> is the number of DRS occasions missing at the UE due to DL LBT during the time tracking period.</a:t>
                </a:r>
                <a:endParaRPr lang="sv-SE" altLang="zh-CN" dirty="0"/>
              </a:p>
              <a:p>
                <a:pPr marL="541338" indent="0" hangingPunct="0">
                  <a:spcBef>
                    <a:spcPts val="1500"/>
                  </a:spcBef>
                  <a:buNone/>
                </a:pPr>
                <a:r>
                  <a:rPr lang="en-GB" altLang="zh-CN" dirty="0"/>
                  <a:t>T</a:t>
                </a:r>
                <a:r>
                  <a:rPr lang="en-GB" altLang="zh-CN" baseline="-25000" dirty="0"/>
                  <a:t>IU</a:t>
                </a:r>
                <a:r>
                  <a:rPr lang="en-GB" altLang="zh-CN" dirty="0"/>
                  <a:t> is the interruption uncertainty in acquiring the first available PRACH occasion in the new cell. T</a:t>
                </a:r>
                <a:r>
                  <a:rPr lang="en-GB" altLang="zh-CN" baseline="-25000" dirty="0"/>
                  <a:t>IU</a:t>
                </a:r>
                <a:r>
                  <a:rPr lang="en-GB" altLang="zh-CN" dirty="0"/>
                  <a:t> can be up to: (1 + </a:t>
                </a:r>
                <a:r>
                  <a:rPr lang="en-GB" altLang="zh-CN" b="1" dirty="0"/>
                  <a:t>L</a:t>
                </a:r>
                <a:r>
                  <a:rPr lang="en-GB" altLang="zh-CN" b="1" baseline="-25000" dirty="0"/>
                  <a:t>3</a:t>
                </a:r>
                <a:r>
                  <a:rPr lang="en-GB" altLang="zh-CN" dirty="0"/>
                  <a:t>) * T</a:t>
                </a:r>
                <a:r>
                  <a:rPr lang="en-GB" altLang="zh-CN" baseline="-25000" dirty="0"/>
                  <a:t>SSB,RO</a:t>
                </a:r>
                <a:r>
                  <a:rPr lang="en-GB" altLang="zh-CN" dirty="0"/>
                  <a:t> + 10 ms where T</a:t>
                </a:r>
                <a:r>
                  <a:rPr lang="en-GB" altLang="zh-CN" baseline="-25000" dirty="0"/>
                  <a:t>SSB,RO </a:t>
                </a:r>
                <a:r>
                  <a:rPr lang="en-GB" altLang="zh-CN" dirty="0"/>
                  <a:t>is the SSB to PRACH occasion association period [3] and L</a:t>
                </a:r>
                <a:r>
                  <a:rPr lang="en-GB" altLang="zh-CN" baseline="-25000" dirty="0"/>
                  <a:t>3</a:t>
                </a:r>
                <a:r>
                  <a:rPr lang="en-GB" altLang="zh-CN" dirty="0"/>
                  <a:t> is the number of PRACH occasions that are unavailable for PRACH transmission due to LBT failure.</a:t>
                </a:r>
                <a:endParaRPr lang="sv-SE" altLang="zh-CN" dirty="0"/>
              </a:p>
              <a:p>
                <a:pPr marL="541338" indent="0" hangingPunct="0">
                  <a:spcBef>
                    <a:spcPts val="1500"/>
                  </a:spcBef>
                  <a:buNone/>
                </a:pPr>
                <a:r>
                  <a:rPr lang="en-GB" altLang="zh-CN" dirty="0" err="1"/>
                  <a:t>T</a:t>
                </a:r>
                <a:r>
                  <a:rPr lang="en-GB" altLang="zh-CN" baseline="-25000" dirty="0" err="1"/>
                  <a:t>rs</a:t>
                </a:r>
                <a:r>
                  <a:rPr lang="en-GB" altLang="zh-CN" dirty="0"/>
                  <a:t> is the DRS periodicity of the target NR cell, details are FFS.</a:t>
                </a:r>
                <a:endParaRPr lang="sv-SE" altLang="zh-CN" dirty="0"/>
              </a:p>
              <a:p>
                <a:pPr marL="541338" indent="0" hangingPunct="0">
                  <a:spcBef>
                    <a:spcPts val="1500"/>
                  </a:spcBef>
                  <a:buNone/>
                </a:pPr>
                <a:r>
                  <a:rPr lang="en-GB" altLang="zh-CN" dirty="0"/>
                  <a:t>L</a:t>
                </a:r>
                <a:r>
                  <a:rPr lang="en-GB" altLang="zh-CN" baseline="-25000" dirty="0"/>
                  <a:t>1</a:t>
                </a:r>
                <a:r>
                  <a:rPr lang="en-GB" altLang="zh-CN" dirty="0"/>
                  <a:t>≤ L</a:t>
                </a:r>
                <a:r>
                  <a:rPr lang="en-GB" altLang="zh-CN" baseline="-25000" dirty="0"/>
                  <a:t>1,max</a:t>
                </a:r>
                <a:r>
                  <a:rPr lang="en-GB" altLang="zh-CN" dirty="0"/>
                  <a:t>, L´</a:t>
                </a:r>
                <a:r>
                  <a:rPr lang="en-GB" altLang="zh-CN" baseline="-25000" dirty="0"/>
                  <a:t>1</a:t>
                </a:r>
                <a:r>
                  <a:rPr lang="en-GB" altLang="zh-CN" dirty="0"/>
                  <a:t>≤ L´</a:t>
                </a:r>
                <a:r>
                  <a:rPr lang="en-GB" altLang="zh-CN" baseline="-25000" dirty="0"/>
                  <a:t>1,max</a:t>
                </a:r>
                <a:r>
                  <a:rPr lang="en-GB" altLang="zh-CN" dirty="0"/>
                  <a:t>, L</a:t>
                </a:r>
                <a:r>
                  <a:rPr lang="en-GB" altLang="zh-CN" baseline="-25000" dirty="0"/>
                  <a:t>2</a:t>
                </a:r>
                <a:r>
                  <a:rPr lang="en-GB" altLang="zh-CN" dirty="0"/>
                  <a:t>≤ L</a:t>
                </a:r>
                <a:r>
                  <a:rPr lang="en-GB" altLang="zh-CN" baseline="-25000" dirty="0"/>
                  <a:t>2,max</a:t>
                </a:r>
                <a:r>
                  <a:rPr lang="en-GB" altLang="zh-CN" dirty="0"/>
                  <a:t>, L</a:t>
                </a:r>
                <a:r>
                  <a:rPr lang="en-GB" altLang="zh-CN" baseline="-25000" dirty="0"/>
                  <a:t>3</a:t>
                </a:r>
                <a:r>
                  <a:rPr lang="en-GB" altLang="zh-CN" dirty="0"/>
                  <a:t>≤ L</a:t>
                </a:r>
                <a:r>
                  <a:rPr lang="en-GB" altLang="zh-CN" baseline="-25000" dirty="0"/>
                  <a:t>3,max</a:t>
                </a:r>
                <a:r>
                  <a:rPr lang="en-GB" altLang="zh-CN" dirty="0"/>
                  <a:t>, and the maximum values </a:t>
                </a:r>
                <a:r>
                  <a:rPr lang="en-GB" altLang="zh-CN" dirty="0" err="1"/>
                  <a:t>L</a:t>
                </a:r>
                <a:r>
                  <a:rPr lang="en-GB" altLang="zh-CN" baseline="-25000" dirty="0" err="1"/>
                  <a:t>i,max</a:t>
                </a:r>
                <a:r>
                  <a:rPr lang="en-GB" altLang="zh-CN" dirty="0"/>
                  <a:t> are TBD.</a:t>
                </a:r>
                <a:endParaRPr lang="sv-SE" altLang="zh-CN" dirty="0"/>
              </a:p>
              <a:p>
                <a:pPr marL="541338" lvl="0" indent="0" hangingPunct="0">
                  <a:spcBef>
                    <a:spcPts val="1500"/>
                  </a:spcBef>
                  <a:buNone/>
                </a:pPr>
                <a:r>
                  <a:rPr lang="en-US" altLang="zh-CN" dirty="0"/>
                  <a:t>FFS on UE behavior when L</a:t>
                </a:r>
                <a:r>
                  <a:rPr lang="en-US" altLang="zh-CN" baseline="-25000" dirty="0"/>
                  <a:t>1</a:t>
                </a:r>
                <a:r>
                  <a:rPr lang="en-US" altLang="zh-CN" dirty="0"/>
                  <a:t> &gt; L</a:t>
                </a:r>
                <a:r>
                  <a:rPr lang="en-US" altLang="zh-CN" baseline="-25000" dirty="0"/>
                  <a:t>1,max</a:t>
                </a:r>
                <a:r>
                  <a:rPr lang="en-US" altLang="zh-CN" dirty="0"/>
                  <a:t>, L´</a:t>
                </a:r>
                <a:r>
                  <a:rPr lang="en-US" altLang="zh-CN" baseline="-25000" dirty="0"/>
                  <a:t>1</a:t>
                </a:r>
                <a:r>
                  <a:rPr lang="en-US" altLang="zh-CN" dirty="0"/>
                  <a:t> &gt; L´</a:t>
                </a:r>
                <a:r>
                  <a:rPr lang="en-US" altLang="zh-CN" baseline="-25000" dirty="0"/>
                  <a:t>1,max</a:t>
                </a:r>
                <a:r>
                  <a:rPr lang="en-US" altLang="zh-CN" dirty="0"/>
                  <a:t>, L</a:t>
                </a:r>
                <a:r>
                  <a:rPr lang="en-US" altLang="zh-CN" baseline="-25000" dirty="0"/>
                  <a:t>2</a:t>
                </a:r>
                <a:r>
                  <a:rPr lang="en-US" altLang="zh-CN" dirty="0"/>
                  <a:t>&gt; L</a:t>
                </a:r>
                <a:r>
                  <a:rPr lang="en-US" altLang="zh-CN" baseline="-25000" dirty="0"/>
                  <a:t>2,max</a:t>
                </a:r>
                <a:r>
                  <a:rPr lang="en-US" altLang="zh-CN" dirty="0"/>
                  <a:t>, or L</a:t>
                </a:r>
                <a:r>
                  <a:rPr lang="en-US" altLang="zh-CN" baseline="-25000" dirty="0"/>
                  <a:t>3</a:t>
                </a:r>
                <a:r>
                  <a:rPr lang="en-US" altLang="zh-CN" dirty="0"/>
                  <a:t>&gt; L</a:t>
                </a:r>
                <a:r>
                  <a:rPr lang="en-US" altLang="zh-CN" baseline="-25000" dirty="0"/>
                  <a:t>3,max.”</a:t>
                </a:r>
                <a:endParaRPr lang="sv-SE" altLang="zh-CN" dirty="0"/>
              </a:p>
              <a:p>
                <a:endParaRPr lang="zh-CN" alt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7379" y="1014718"/>
                <a:ext cx="10876472" cy="5463719"/>
              </a:xfrm>
              <a:blipFill rotWithShape="0">
                <a:blip r:embed="rId2"/>
                <a:stretch>
                  <a:fillRect l="-392" t="-1561" r="-1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048197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61FAD1-DE0D-4E96-AE77-8BDE35AEF1E5}">
  <ds:schemaRefs>
    <ds:schemaRef ds:uri="http://purl.org/dc/dcmitype/"/>
    <ds:schemaRef ds:uri="http://schemas.microsoft.com/office/infopath/2007/PartnerControls"/>
    <ds:schemaRef ds:uri="http://schemas.microsoft.com/office/2006/documentManagement/types"/>
    <ds:schemaRef ds:uri="http://purl.org/dc/elements/1.1/"/>
    <ds:schemaRef ds:uri="cc9c437c-ae0c-4066-8d90-a0f7de786127"/>
    <ds:schemaRef ds:uri="http://purl.org/dc/term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154E8F2-3A1E-4ABD-8904-5DD21E866988}">
  <ds:schemaRefs>
    <ds:schemaRef ds:uri="http://schemas.microsoft.com/sharepoint/v3/contenttype/forms"/>
  </ds:schemaRefs>
</ds:datastoreItem>
</file>

<file path=customXml/itemProps3.xml><?xml version="1.0" encoding="utf-8"?>
<ds:datastoreItem xmlns:ds="http://schemas.openxmlformats.org/officeDocument/2006/customXml" ds:itemID="{C00F157B-AA87-490C-AA9D-D99562AA11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6199</TotalTime>
  <Words>208</Words>
  <Application>Microsoft Office PowerPoint</Application>
  <PresentationFormat>Widescreen</PresentationFormat>
  <Paragraphs>25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Calibri</vt:lpstr>
      <vt:lpstr>Calibri Light</vt:lpstr>
      <vt:lpstr>Cambria Math</vt:lpstr>
      <vt:lpstr>Office Theme</vt:lpstr>
      <vt:lpstr>WF on SIB reading for cell reselection and HO  in NR-U</vt:lpstr>
      <vt:lpstr>Background</vt:lpstr>
      <vt:lpstr>NR-U cell reslection and HO reqruiements</vt:lpstr>
      <vt:lpstr>Backup(1)</vt:lpstr>
      <vt:lpstr>Backup(2)</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D2D transmission timing</dc:title>
  <dc:creator>Gulati, Kapil</dc:creator>
  <cp:keywords>CTPClassification=CTP_NT</cp:keywords>
  <cp:lastModifiedBy>Huang, Rui</cp:lastModifiedBy>
  <cp:revision>204</cp:revision>
  <dcterms:created xsi:type="dcterms:W3CDTF">2014-10-07T03:17:11Z</dcterms:created>
  <dcterms:modified xsi:type="dcterms:W3CDTF">2019-11-21T19:23:36Z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9078986b-8990-4ce8-81a9-e75847ccb898</vt:lpwstr>
  </property>
  <property fmtid="{D5CDD505-2E9C-101B-9397-08002B2CF9AE}" pid="4" name="CTP_TimeStamp">
    <vt:lpwstr>2019-11-21 19:23:26Z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0x010100EB28163D68FE8E4D9361964FDD814FC4</vt:lpwstr>
  </property>
</Properties>
</file>