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256" r:id="rId2"/>
    <p:sldId id="347" r:id="rId3"/>
    <p:sldId id="413" r:id="rId4"/>
    <p:sldId id="406" r:id="rId5"/>
    <p:sldId id="407" r:id="rId6"/>
    <p:sldId id="418" r:id="rId7"/>
    <p:sldId id="405" r:id="rId8"/>
    <p:sldId id="420" r:id="rId9"/>
    <p:sldId id="402" r:id="rId10"/>
    <p:sldId id="412" r:id="rId11"/>
    <p:sldId id="416" r:id="rId12"/>
    <p:sldId id="415" r:id="rId13"/>
    <p:sldId id="414" r:id="rId14"/>
    <p:sldId id="408" r:id="rId15"/>
    <p:sldId id="419" r:id="rId16"/>
    <p:sldId id="417" r:id="rId17"/>
    <p:sldId id="411" r:id="rId18"/>
    <p:sldId id="401" r:id="rId19"/>
    <p:sldId id="400" r:id="rId20"/>
    <p:sldId id="409" r:id="rId21"/>
    <p:sldId id="410" r:id="rId22"/>
    <p:sldId id="399" r:id="rId23"/>
    <p:sldId id="428" r:id="rId24"/>
    <p:sldId id="430" r:id="rId25"/>
    <p:sldId id="429" r:id="rId26"/>
    <p:sldId id="388" r:id="rId27"/>
    <p:sldId id="389" r:id="rId28"/>
    <p:sldId id="421" r:id="rId29"/>
    <p:sldId id="423" r:id="rId30"/>
    <p:sldId id="424" r:id="rId31"/>
    <p:sldId id="377" r:id="rId32"/>
    <p:sldId id="386" r:id="rId33"/>
    <p:sldId id="385" r:id="rId34"/>
    <p:sldId id="426" r:id="rId35"/>
    <p:sldId id="427" r:id="rId36"/>
    <p:sldId id="393" r:id="rId37"/>
    <p:sldId id="382" r:id="rId38"/>
    <p:sldId id="381" r:id="rId39"/>
    <p:sldId id="431"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99" autoAdjust="0"/>
    <p:restoredTop sz="94660"/>
  </p:normalViewPr>
  <p:slideViewPr>
    <p:cSldViewPr snapToGrid="0">
      <p:cViewPr>
        <p:scale>
          <a:sx n="70" d="100"/>
          <a:sy n="70" d="100"/>
        </p:scale>
        <p:origin x="464" y="-8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30F7D7-134D-42B7-AE95-DEADC3706EE1}" type="datetimeFigureOut">
              <a:rPr lang="en-US" smtClean="0"/>
              <a:t>11/22/2019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E3DB82-86C9-40DB-8E69-8FF3ADB49700}" type="slidenum">
              <a:rPr lang="en-US" smtClean="0"/>
              <a:t>‹#›</a:t>
            </a:fld>
            <a:endParaRPr lang="en-US"/>
          </a:p>
        </p:txBody>
      </p:sp>
    </p:spTree>
    <p:extLst>
      <p:ext uri="{BB962C8B-B14F-4D97-AF65-F5344CB8AC3E}">
        <p14:creationId xmlns:p14="http://schemas.microsoft.com/office/powerpoint/2010/main" val="21951665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648C7F4-13AF-48F3-AC15-68074B1A4FD5}" type="datetimeFigureOut">
              <a:rPr lang="en-US" smtClean="0"/>
              <a:pPr/>
              <a:t>11/22/2019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09156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11/22/2019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0131210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11/22/2019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997403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11/22/2019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45697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48C7F4-13AF-48F3-AC15-68074B1A4FD5}" type="datetimeFigureOut">
              <a:rPr lang="en-US" smtClean="0"/>
              <a:pPr/>
              <a:t>11/22/2019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4235442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648C7F4-13AF-48F3-AC15-68074B1A4FD5}" type="datetimeFigureOut">
              <a:rPr lang="en-US" smtClean="0"/>
              <a:pPr/>
              <a:t>11/22/2019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32633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648C7F4-13AF-48F3-AC15-68074B1A4FD5}" type="datetimeFigureOut">
              <a:rPr lang="en-US" smtClean="0"/>
              <a:pPr/>
              <a:t>11/22/2019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2599797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648C7F4-13AF-48F3-AC15-68074B1A4FD5}" type="datetimeFigureOut">
              <a:rPr lang="en-US" smtClean="0"/>
              <a:pPr/>
              <a:t>11/22/2019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475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48C7F4-13AF-48F3-AC15-68074B1A4FD5}" type="datetimeFigureOut">
              <a:rPr lang="en-US" smtClean="0"/>
              <a:pPr/>
              <a:t>11/22/2019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84411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11/22/2019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1229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11/22/2019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647681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48C7F4-13AF-48F3-AC15-68074B1A4FD5}" type="datetimeFigureOut">
              <a:rPr lang="en-US" smtClean="0"/>
              <a:pPr/>
              <a:t>11/22/2019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70F0CA-85E8-44C2-963C-59E8C77AF8E4}" type="slidenum">
              <a:rPr lang="en-US" smtClean="0"/>
              <a:pPr/>
              <a:t>‹#›</a:t>
            </a:fld>
            <a:endParaRPr lang="en-US"/>
          </a:p>
        </p:txBody>
      </p:sp>
    </p:spTree>
    <p:extLst>
      <p:ext uri="{BB962C8B-B14F-4D97-AF65-F5344CB8AC3E}">
        <p14:creationId xmlns:p14="http://schemas.microsoft.com/office/powerpoint/2010/main" val="9909783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0369" y="1640986"/>
            <a:ext cx="11345839" cy="2739945"/>
          </a:xfrm>
        </p:spPr>
        <p:txBody>
          <a:bodyPr>
            <a:normAutofit/>
          </a:bodyPr>
          <a:lstStyle/>
          <a:p>
            <a:r>
              <a:rPr lang="en-US" dirty="0"/>
              <a:t>WF on NR-U RRM Requirements </a:t>
            </a:r>
            <a:br>
              <a:rPr lang="en-US" dirty="0"/>
            </a:br>
            <a:r>
              <a:rPr lang="en-US" dirty="0"/>
              <a:t>(all agreements in RAN4#93)</a:t>
            </a:r>
          </a:p>
        </p:txBody>
      </p:sp>
      <p:sp>
        <p:nvSpPr>
          <p:cNvPr id="3" name="Subtitle 2"/>
          <p:cNvSpPr>
            <a:spLocks noGrp="1"/>
          </p:cNvSpPr>
          <p:nvPr>
            <p:ph type="subTitle" idx="1"/>
          </p:nvPr>
        </p:nvSpPr>
        <p:spPr>
          <a:xfrm>
            <a:off x="1524000" y="4817668"/>
            <a:ext cx="9144000" cy="958755"/>
          </a:xfrm>
        </p:spPr>
        <p:txBody>
          <a:bodyPr>
            <a:normAutofit/>
          </a:bodyPr>
          <a:lstStyle/>
          <a:p>
            <a:r>
              <a:rPr lang="en-US" sz="2800" dirty="0"/>
              <a:t>Ericsson, Qualcomm Inc.</a:t>
            </a:r>
          </a:p>
        </p:txBody>
      </p:sp>
      <p:sp>
        <p:nvSpPr>
          <p:cNvPr id="4" name="Rectangle 3"/>
          <p:cNvSpPr/>
          <p:nvPr/>
        </p:nvSpPr>
        <p:spPr>
          <a:xfrm>
            <a:off x="378940" y="199033"/>
            <a:ext cx="11302313" cy="923330"/>
          </a:xfrm>
          <a:prstGeom prst="rect">
            <a:avLst/>
          </a:prstGeom>
        </p:spPr>
        <p:txBody>
          <a:bodyPr wrap="square">
            <a:spAutoFit/>
          </a:bodyPr>
          <a:lstStyle/>
          <a:p>
            <a:pPr hangingPunct="0"/>
            <a:r>
              <a:rPr lang="en-GB" b="1" dirty="0"/>
              <a:t>3GPP TSG-RAN WG4 Meeting #93	                                                                                                                        R4-1915777</a:t>
            </a:r>
            <a:endParaRPr lang="en-GB" b="1" dirty="0">
              <a:solidFill>
                <a:srgbClr val="FF0000"/>
              </a:solidFill>
            </a:endParaRPr>
          </a:p>
          <a:p>
            <a:r>
              <a:rPr lang="en-GB" b="1" dirty="0"/>
              <a:t>Reno, Nevada, USA, 18</a:t>
            </a:r>
            <a:r>
              <a:rPr lang="en-GB" b="1" baseline="30000" dirty="0"/>
              <a:t>th</a:t>
            </a:r>
            <a:r>
              <a:rPr lang="en-GB" b="1" dirty="0"/>
              <a:t> – 22</a:t>
            </a:r>
            <a:r>
              <a:rPr lang="en-GB" b="1" baseline="30000" dirty="0"/>
              <a:t>nd</a:t>
            </a:r>
            <a:r>
              <a:rPr lang="en-GB" b="1" dirty="0"/>
              <a:t> November, 2019</a:t>
            </a:r>
            <a:endParaRPr lang="sv-SE" dirty="0"/>
          </a:p>
          <a:p>
            <a:pPr hangingPunct="0"/>
            <a:r>
              <a:rPr lang="en-GB" b="1" dirty="0"/>
              <a:t>Agenda Item: 9.1.4</a:t>
            </a:r>
            <a:endParaRPr lang="en-US" b="1" dirty="0"/>
          </a:p>
        </p:txBody>
      </p:sp>
    </p:spTree>
    <p:extLst>
      <p:ext uri="{BB962C8B-B14F-4D97-AF65-F5344CB8AC3E}">
        <p14:creationId xmlns:p14="http://schemas.microsoft.com/office/powerpoint/2010/main" val="18868206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5" y="365126"/>
            <a:ext cx="11231217" cy="837510"/>
          </a:xfrm>
        </p:spPr>
        <p:txBody>
          <a:bodyPr>
            <a:normAutofit/>
          </a:bodyPr>
          <a:lstStyle/>
          <a:p>
            <a:r>
              <a:rPr lang="en-US" dirty="0" err="1"/>
              <a:t>SCell</a:t>
            </a:r>
            <a:r>
              <a:rPr lang="en-US" dirty="0"/>
              <a:t> Activation: Interruption Window</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540564"/>
            <a:ext cx="11449878" cy="4952309"/>
          </a:xfrm>
        </p:spPr>
        <p:txBody>
          <a:bodyPr>
            <a:normAutofit/>
          </a:bodyPr>
          <a:lstStyle/>
          <a:p>
            <a:pPr marL="0" lvl="0" indent="0">
              <a:buNone/>
            </a:pPr>
            <a:endParaRPr lang="en-US" baseline="-25000" dirty="0"/>
          </a:p>
          <a:p>
            <a:pPr lvl="0"/>
            <a:endParaRPr lang="en-US" baseline="-25000" dirty="0"/>
          </a:p>
          <a:p>
            <a:pPr lvl="1"/>
            <a:endParaRPr lang="sv-SE" dirty="0"/>
          </a:p>
          <a:p>
            <a:pPr lvl="0"/>
            <a:endParaRPr lang="sv-SE" dirty="0"/>
          </a:p>
          <a:p>
            <a:pPr marL="457200" lvl="1" indent="0">
              <a:buNone/>
            </a:pP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540564"/>
            <a:ext cx="11449878" cy="141135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dirty="0"/>
              <a:t>Confirm RAN4#92-bis agreement on extending T</a:t>
            </a:r>
            <a:r>
              <a:rPr lang="en-US" baseline="-25000" dirty="0"/>
              <a:t>HARQ</a:t>
            </a:r>
            <a:r>
              <a:rPr lang="en-US" dirty="0"/>
              <a:t> compared to Rel-15</a:t>
            </a:r>
            <a:endParaRPr lang="sv-SE" dirty="0"/>
          </a:p>
          <a:p>
            <a:pPr lvl="1"/>
            <a:r>
              <a:rPr lang="en-US" dirty="0"/>
              <a:t>The exact wording is TBD</a:t>
            </a:r>
            <a:endParaRPr lang="sv-SE" dirty="0"/>
          </a:p>
          <a:p>
            <a:pPr lvl="1"/>
            <a:r>
              <a:rPr lang="en-US" dirty="0"/>
              <a:t>FFS whether the extension depends on UE capability</a:t>
            </a:r>
            <a:endParaRPr lang="sv-SE" dirty="0"/>
          </a:p>
          <a:p>
            <a:endParaRPr lang="en-US" baseline="-25000" dirty="0"/>
          </a:p>
          <a:p>
            <a:pPr lvl="1"/>
            <a:endParaRPr lang="sv-SE" dirty="0"/>
          </a:p>
          <a:p>
            <a:endParaRPr lang="sv-SE" dirty="0"/>
          </a:p>
          <a:p>
            <a:pPr marL="457200" lvl="1" indent="0">
              <a:buFont typeface="Arial" panose="020B0604020202020204" pitchFamily="34" charset="0"/>
              <a:buNone/>
            </a:pPr>
            <a:endParaRPr lang="sv-SE" dirty="0"/>
          </a:p>
        </p:txBody>
      </p:sp>
    </p:spTree>
    <p:extLst>
      <p:ext uri="{BB962C8B-B14F-4D97-AF65-F5344CB8AC3E}">
        <p14:creationId xmlns:p14="http://schemas.microsoft.com/office/powerpoint/2010/main" val="24476289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5" y="365126"/>
            <a:ext cx="11231217" cy="837510"/>
          </a:xfrm>
        </p:spPr>
        <p:txBody>
          <a:bodyPr>
            <a:normAutofit/>
          </a:bodyPr>
          <a:lstStyle/>
          <a:p>
            <a:r>
              <a:rPr lang="en-GB" dirty="0"/>
              <a:t>RLM: in-sync</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540564"/>
            <a:ext cx="11449878" cy="4952309"/>
          </a:xfrm>
        </p:spPr>
        <p:txBody>
          <a:bodyPr>
            <a:normAutofit/>
          </a:bodyPr>
          <a:lstStyle/>
          <a:p>
            <a:pPr marL="0" lvl="0" indent="0">
              <a:buNone/>
            </a:pPr>
            <a:endParaRPr lang="en-US" baseline="-25000" dirty="0"/>
          </a:p>
          <a:p>
            <a:pPr lvl="0"/>
            <a:endParaRPr lang="en-US" baseline="-25000" dirty="0"/>
          </a:p>
          <a:p>
            <a:pPr lvl="1"/>
            <a:endParaRPr lang="sv-SE" dirty="0"/>
          </a:p>
          <a:p>
            <a:pPr lvl="0"/>
            <a:endParaRPr lang="sv-SE" dirty="0"/>
          </a:p>
          <a:p>
            <a:pPr marL="457200" lvl="1" indent="0">
              <a:buNone/>
            </a:pP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540563"/>
            <a:ext cx="11449878" cy="3230219"/>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FFS whether and how to take into account COT and LBT failures in the RLM requirements</a:t>
            </a:r>
            <a:endParaRPr lang="sv-SE" dirty="0"/>
          </a:p>
          <a:p>
            <a:r>
              <a:rPr lang="en-US" dirty="0" err="1"/>
              <a:t>Lin,max</a:t>
            </a:r>
            <a:endParaRPr lang="sv-SE" dirty="0"/>
          </a:p>
          <a:p>
            <a:pPr lvl="1"/>
            <a:r>
              <a:rPr lang="en-US" dirty="0"/>
              <a:t>Option 1: </a:t>
            </a:r>
            <a:endParaRPr lang="sv-SE" dirty="0"/>
          </a:p>
          <a:p>
            <a:pPr lvl="2"/>
            <a:r>
              <a:rPr lang="en-US" dirty="0" err="1"/>
              <a:t>L</a:t>
            </a:r>
            <a:r>
              <a:rPr lang="en-US" baseline="-25000" dirty="0" err="1"/>
              <a:t>in,max</a:t>
            </a:r>
            <a:r>
              <a:rPr lang="en-US" dirty="0"/>
              <a:t> = [7] for Max(T</a:t>
            </a:r>
            <a:r>
              <a:rPr lang="en-US" baseline="-25000" dirty="0"/>
              <a:t>DRX</a:t>
            </a:r>
            <a:r>
              <a:rPr lang="en-US" dirty="0"/>
              <a:t>,T</a:t>
            </a:r>
            <a:r>
              <a:rPr lang="en-US" baseline="-25000" dirty="0"/>
              <a:t>SSB</a:t>
            </a:r>
            <a:r>
              <a:rPr lang="en-US" dirty="0"/>
              <a:t>)≤40 where T</a:t>
            </a:r>
            <a:r>
              <a:rPr lang="en-US" baseline="-25000" dirty="0"/>
              <a:t>DRX</a:t>
            </a:r>
            <a:r>
              <a:rPr lang="en-US" dirty="0"/>
              <a:t>=0 for non-DRX</a:t>
            </a:r>
            <a:endParaRPr lang="sv-SE" dirty="0"/>
          </a:p>
          <a:p>
            <a:pPr lvl="2"/>
            <a:r>
              <a:rPr lang="en-US" dirty="0" err="1"/>
              <a:t>L</a:t>
            </a:r>
            <a:r>
              <a:rPr lang="en-US" baseline="-25000" dirty="0" err="1"/>
              <a:t>in,max</a:t>
            </a:r>
            <a:r>
              <a:rPr lang="en-US" dirty="0"/>
              <a:t> = [5] for 40&lt;Max(T</a:t>
            </a:r>
            <a:r>
              <a:rPr lang="en-US" baseline="-25000" dirty="0"/>
              <a:t>DRX</a:t>
            </a:r>
            <a:r>
              <a:rPr lang="en-US" dirty="0"/>
              <a:t>,T</a:t>
            </a:r>
            <a:r>
              <a:rPr lang="en-US" baseline="-25000" dirty="0"/>
              <a:t>SSB</a:t>
            </a:r>
            <a:r>
              <a:rPr lang="en-US" dirty="0"/>
              <a:t>)≤320</a:t>
            </a:r>
            <a:endParaRPr lang="sv-SE" dirty="0"/>
          </a:p>
          <a:p>
            <a:pPr lvl="2"/>
            <a:r>
              <a:rPr lang="en-US" dirty="0" err="1"/>
              <a:t>L</a:t>
            </a:r>
            <a:r>
              <a:rPr lang="en-US" baseline="-25000" dirty="0" err="1"/>
              <a:t>in,max</a:t>
            </a:r>
            <a:r>
              <a:rPr lang="en-US" dirty="0"/>
              <a:t> = [3] for T</a:t>
            </a:r>
            <a:r>
              <a:rPr lang="en-US" baseline="-25000" dirty="0"/>
              <a:t>DRX</a:t>
            </a:r>
            <a:r>
              <a:rPr lang="en-US" dirty="0"/>
              <a:t>&gt;320</a:t>
            </a:r>
            <a:endParaRPr lang="sv-SE" dirty="0"/>
          </a:p>
          <a:p>
            <a:r>
              <a:rPr lang="en-US" dirty="0"/>
              <a:t>FFS whether for longer DRX cycles &gt; 640, an additional criterion applies, to limit the acceptable period of consecutive LBT failures to [X] seconds</a:t>
            </a:r>
            <a:endParaRPr lang="sv-SE" dirty="0"/>
          </a:p>
          <a:p>
            <a:endParaRPr lang="en-US" baseline="-25000" dirty="0"/>
          </a:p>
          <a:p>
            <a:pPr lvl="1"/>
            <a:endParaRPr lang="sv-SE" dirty="0"/>
          </a:p>
          <a:p>
            <a:endParaRPr lang="sv-SE" dirty="0"/>
          </a:p>
          <a:p>
            <a:pPr marL="457200" lvl="1" indent="0">
              <a:buFont typeface="Arial" panose="020B0604020202020204" pitchFamily="34" charset="0"/>
              <a:buNone/>
            </a:pPr>
            <a:endParaRPr lang="sv-SE" dirty="0"/>
          </a:p>
        </p:txBody>
      </p:sp>
    </p:spTree>
    <p:extLst>
      <p:ext uri="{BB962C8B-B14F-4D97-AF65-F5344CB8AC3E}">
        <p14:creationId xmlns:p14="http://schemas.microsoft.com/office/powerpoint/2010/main" val="16351496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5" y="365126"/>
            <a:ext cx="11231217" cy="837510"/>
          </a:xfrm>
        </p:spPr>
        <p:txBody>
          <a:bodyPr>
            <a:normAutofit/>
          </a:bodyPr>
          <a:lstStyle/>
          <a:p>
            <a:r>
              <a:rPr lang="en-GB" dirty="0"/>
              <a:t>RLM: out-of-sync</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540564"/>
            <a:ext cx="11449878" cy="4952309"/>
          </a:xfrm>
        </p:spPr>
        <p:txBody>
          <a:bodyPr>
            <a:normAutofit/>
          </a:bodyPr>
          <a:lstStyle/>
          <a:p>
            <a:pPr marL="0" lvl="0" indent="0">
              <a:buNone/>
            </a:pPr>
            <a:endParaRPr lang="en-US" baseline="-25000" dirty="0"/>
          </a:p>
          <a:p>
            <a:pPr lvl="0"/>
            <a:endParaRPr lang="en-US" baseline="-25000" dirty="0"/>
          </a:p>
          <a:p>
            <a:pPr lvl="1"/>
            <a:endParaRPr lang="sv-SE" dirty="0"/>
          </a:p>
          <a:p>
            <a:pPr lvl="0"/>
            <a:endParaRPr lang="sv-SE" dirty="0"/>
          </a:p>
          <a:p>
            <a:pPr marL="457200" lvl="1" indent="0">
              <a:buNone/>
            </a:pP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540564"/>
            <a:ext cx="11449878" cy="197788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dirty="0"/>
              <a:t>Extend the out-of-sync evaluation period</a:t>
            </a:r>
            <a:endParaRPr lang="sv-SE" dirty="0"/>
          </a:p>
          <a:p>
            <a:pPr lvl="1"/>
            <a:r>
              <a:rPr lang="en-US" dirty="0"/>
              <a:t>Option 1: Out-of-sync evaluation period is scaled by a fixed factor of N (N &gt; 1)</a:t>
            </a:r>
            <a:endParaRPr lang="sv-SE" dirty="0"/>
          </a:p>
          <a:p>
            <a:pPr lvl="1"/>
            <a:r>
              <a:rPr lang="en-US" dirty="0"/>
              <a:t>Option 2: Same as for other measurements (out-of-sync evaluation is based on Lout, where Lout ≤</a:t>
            </a:r>
            <a:r>
              <a:rPr lang="en-US" dirty="0" err="1"/>
              <a:t>Lout,max</a:t>
            </a:r>
            <a:r>
              <a:rPr lang="en-US" dirty="0"/>
              <a:t> is the number of SSBs not available at the UE during </a:t>
            </a:r>
            <a:r>
              <a:rPr lang="en-US" dirty="0" err="1"/>
              <a:t>TEvaluate_out_SSB</a:t>
            </a:r>
            <a:r>
              <a:rPr lang="en-US" dirty="0"/>
              <a:t>)</a:t>
            </a:r>
            <a:endParaRPr lang="sv-SE" dirty="0"/>
          </a:p>
          <a:p>
            <a:pPr lvl="2"/>
            <a:r>
              <a:rPr lang="en-US" dirty="0"/>
              <a:t>FFS if UE can distinguish whether signal is available for RLM out-of-sync</a:t>
            </a:r>
            <a:endParaRPr lang="sv-SE" dirty="0"/>
          </a:p>
          <a:p>
            <a:endParaRPr lang="en-US" baseline="-25000" dirty="0"/>
          </a:p>
          <a:p>
            <a:pPr lvl="1"/>
            <a:endParaRPr lang="sv-SE" dirty="0"/>
          </a:p>
          <a:p>
            <a:endParaRPr lang="sv-SE" dirty="0"/>
          </a:p>
          <a:p>
            <a:pPr marL="457200" lvl="1" indent="0">
              <a:buFont typeface="Arial" panose="020B0604020202020204" pitchFamily="34" charset="0"/>
              <a:buNone/>
            </a:pPr>
            <a:endParaRPr lang="sv-SE" dirty="0"/>
          </a:p>
        </p:txBody>
      </p:sp>
    </p:spTree>
    <p:extLst>
      <p:ext uri="{BB962C8B-B14F-4D97-AF65-F5344CB8AC3E}">
        <p14:creationId xmlns:p14="http://schemas.microsoft.com/office/powerpoint/2010/main" val="26008828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5" y="365126"/>
            <a:ext cx="11231217" cy="837510"/>
          </a:xfrm>
        </p:spPr>
        <p:txBody>
          <a:bodyPr>
            <a:normAutofit/>
          </a:bodyPr>
          <a:lstStyle/>
          <a:p>
            <a:r>
              <a:rPr lang="en-GB" dirty="0"/>
              <a:t>RLM: QCL-ed SSBs</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540564"/>
            <a:ext cx="11449878" cy="4952309"/>
          </a:xfrm>
        </p:spPr>
        <p:txBody>
          <a:bodyPr>
            <a:normAutofit/>
          </a:bodyPr>
          <a:lstStyle/>
          <a:p>
            <a:pPr marL="0" lvl="0" indent="0">
              <a:buNone/>
            </a:pPr>
            <a:endParaRPr lang="en-US" baseline="-25000" dirty="0"/>
          </a:p>
          <a:p>
            <a:pPr lvl="0"/>
            <a:endParaRPr lang="en-US" baseline="-25000" dirty="0"/>
          </a:p>
          <a:p>
            <a:pPr lvl="1"/>
            <a:endParaRPr lang="sv-SE" dirty="0"/>
          </a:p>
          <a:p>
            <a:pPr lvl="0"/>
            <a:endParaRPr lang="sv-SE" dirty="0"/>
          </a:p>
          <a:p>
            <a:pPr marL="457200" lvl="1" indent="0">
              <a:buNone/>
            </a:pP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540564"/>
            <a:ext cx="11449878" cy="1977888"/>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dirty="0"/>
              <a:t>Option 1: </a:t>
            </a:r>
          </a:p>
          <a:p>
            <a:pPr lvl="1"/>
            <a:r>
              <a:rPr lang="en-US" dirty="0"/>
              <a:t>UE is required to monitor at least one SSB from the set of SSBs that are </a:t>
            </a:r>
            <a:r>
              <a:rPr lang="en-US" dirty="0" err="1"/>
              <a:t>QCLed</a:t>
            </a:r>
            <a:r>
              <a:rPr lang="en-US" dirty="0"/>
              <a:t> with each other</a:t>
            </a:r>
            <a:endParaRPr lang="sv-SE" dirty="0"/>
          </a:p>
          <a:p>
            <a:pPr lvl="0"/>
            <a:r>
              <a:rPr lang="en-US" dirty="0"/>
              <a:t>Option 2: </a:t>
            </a:r>
          </a:p>
          <a:p>
            <a:pPr lvl="1"/>
            <a:r>
              <a:rPr lang="en-US" dirty="0"/>
              <a:t>UE is required to monitor all SSBs from the set of SSBs that are </a:t>
            </a:r>
            <a:r>
              <a:rPr lang="en-US" dirty="0" err="1"/>
              <a:t>QCLed</a:t>
            </a:r>
            <a:r>
              <a:rPr lang="en-US" dirty="0"/>
              <a:t> with each other</a:t>
            </a:r>
            <a:endParaRPr lang="sv-SE" dirty="0"/>
          </a:p>
          <a:p>
            <a:pPr lvl="0"/>
            <a:r>
              <a:rPr lang="en-US" dirty="0"/>
              <a:t>Option 3: </a:t>
            </a:r>
          </a:p>
          <a:p>
            <a:pPr lvl="1"/>
            <a:r>
              <a:rPr lang="en-US" dirty="0"/>
              <a:t>UE is required to monitor all SSBs regardless of QCL assumptions</a:t>
            </a:r>
            <a:endParaRPr lang="sv-SE" dirty="0"/>
          </a:p>
          <a:p>
            <a:endParaRPr lang="en-US" baseline="-25000" dirty="0"/>
          </a:p>
          <a:p>
            <a:pPr lvl="1"/>
            <a:endParaRPr lang="sv-SE" dirty="0"/>
          </a:p>
          <a:p>
            <a:endParaRPr lang="sv-SE" dirty="0"/>
          </a:p>
          <a:p>
            <a:pPr marL="457200" lvl="1" indent="0">
              <a:buFont typeface="Arial" panose="020B0604020202020204" pitchFamily="34" charset="0"/>
              <a:buNone/>
            </a:pPr>
            <a:endParaRPr lang="sv-SE" dirty="0"/>
          </a:p>
        </p:txBody>
      </p:sp>
    </p:spTree>
    <p:extLst>
      <p:ext uri="{BB962C8B-B14F-4D97-AF65-F5344CB8AC3E}">
        <p14:creationId xmlns:p14="http://schemas.microsoft.com/office/powerpoint/2010/main" val="2622570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837510"/>
          </a:xfrm>
        </p:spPr>
        <p:txBody>
          <a:bodyPr>
            <a:normAutofit/>
          </a:bodyPr>
          <a:lstStyle/>
          <a:p>
            <a:r>
              <a:rPr lang="sv-SE" dirty="0"/>
              <a:t>Independent Measurement Gap</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540565"/>
            <a:ext cx="11449878" cy="4542182"/>
          </a:xfrm>
        </p:spPr>
        <p:txBody>
          <a:bodyPr>
            <a:normAutofit fontScale="92500" lnSpcReduction="10000"/>
          </a:bodyPr>
          <a:lstStyle/>
          <a:p>
            <a:pPr lvl="0"/>
            <a:r>
              <a:rPr lang="x-none" dirty="0"/>
              <a:t>Observation1: </a:t>
            </a:r>
            <a:endParaRPr lang="sv-SE" dirty="0"/>
          </a:p>
          <a:p>
            <a:pPr lvl="1"/>
            <a:r>
              <a:rPr lang="x-none" dirty="0"/>
              <a:t>Independent gap patterns allow</a:t>
            </a:r>
            <a:r>
              <a:rPr lang="sv-SE" dirty="0"/>
              <a:t>:</a:t>
            </a:r>
          </a:p>
          <a:p>
            <a:pPr lvl="2"/>
            <a:r>
              <a:rPr lang="en-US" dirty="0"/>
              <a:t>Shorter measurement delays for both licensed and unlicensed bands,</a:t>
            </a:r>
            <a:endParaRPr lang="sv-SE" dirty="0"/>
          </a:p>
          <a:p>
            <a:pPr lvl="2"/>
            <a:r>
              <a:rPr lang="en-US" dirty="0"/>
              <a:t>Fewer gap interruptions on both licensed or unlicensed serving cells, particularly if only one type of carrier needs gap based measurements</a:t>
            </a:r>
            <a:endParaRPr lang="sv-SE" dirty="0"/>
          </a:p>
          <a:p>
            <a:pPr lvl="2"/>
            <a:r>
              <a:rPr lang="en-US" dirty="0"/>
              <a:t>Independent parameterization of gaps for NR and NR-U which can be matched to different deployment configurations (e.g. large versus small cells)</a:t>
            </a:r>
            <a:endParaRPr lang="sv-SE" dirty="0"/>
          </a:p>
          <a:p>
            <a:pPr lvl="0"/>
            <a:r>
              <a:rPr lang="x-none" dirty="0"/>
              <a:t>Observation 2: </a:t>
            </a:r>
            <a:endParaRPr lang="sv-SE" dirty="0"/>
          </a:p>
          <a:p>
            <a:pPr lvl="1"/>
            <a:r>
              <a:rPr lang="en-US" dirty="0"/>
              <a:t>Bottlenecks </a:t>
            </a:r>
            <a:r>
              <a:rPr lang="x-none" dirty="0"/>
              <a:t>for </a:t>
            </a:r>
            <a:r>
              <a:rPr lang="en-US" dirty="0"/>
              <a:t>defining i</a:t>
            </a:r>
            <a:r>
              <a:rPr lang="x-none" dirty="0"/>
              <a:t>ndependent gap patterns</a:t>
            </a:r>
            <a:r>
              <a:rPr lang="en-US" dirty="0"/>
              <a:t> in Rel-16:</a:t>
            </a:r>
            <a:endParaRPr lang="sv-SE" dirty="0"/>
          </a:p>
          <a:p>
            <a:pPr lvl="2"/>
            <a:r>
              <a:rPr lang="en-US" dirty="0"/>
              <a:t>UE capabilities need to be carefully considered to ensure that as many as possible UE can support independent gap patterns</a:t>
            </a:r>
            <a:endParaRPr lang="sv-SE" dirty="0"/>
          </a:p>
          <a:p>
            <a:pPr lvl="2"/>
            <a:r>
              <a:rPr lang="en-US" dirty="0"/>
              <a:t>UE capabilities may become more complicated</a:t>
            </a:r>
            <a:endParaRPr lang="sv-SE" dirty="0"/>
          </a:p>
          <a:p>
            <a:pPr lvl="2"/>
            <a:r>
              <a:rPr lang="en-US" dirty="0"/>
              <a:t>time shortage for the NR-U WI core part</a:t>
            </a:r>
            <a:endParaRPr lang="sv-SE" dirty="0"/>
          </a:p>
          <a:p>
            <a:pPr lvl="0"/>
            <a:r>
              <a:rPr lang="sv-SE" dirty="0"/>
              <a:t>D</a:t>
            </a:r>
            <a:r>
              <a:rPr lang="x-none" dirty="0"/>
              <a:t>o not consider an independent gap pattern for unlicensed bands in Rel-16</a:t>
            </a:r>
            <a:endParaRPr lang="sv-SE" dirty="0"/>
          </a:p>
          <a:p>
            <a:pPr marL="0" lvl="0" indent="0">
              <a:buNone/>
            </a:pPr>
            <a:endParaRPr lang="en-US" baseline="-25000" dirty="0"/>
          </a:p>
          <a:p>
            <a:pPr lvl="0"/>
            <a:endParaRPr lang="en-US" baseline="-25000" dirty="0"/>
          </a:p>
          <a:p>
            <a:pPr lvl="1"/>
            <a:endParaRPr lang="sv-SE" dirty="0"/>
          </a:p>
          <a:p>
            <a:pPr lvl="0"/>
            <a:endParaRPr lang="sv-SE" dirty="0"/>
          </a:p>
          <a:p>
            <a:pPr marL="457200" lvl="1" indent="0">
              <a:buNone/>
            </a:pPr>
            <a:endParaRPr lang="sv-SE" dirty="0"/>
          </a:p>
        </p:txBody>
      </p:sp>
    </p:spTree>
    <p:extLst>
      <p:ext uri="{BB962C8B-B14F-4D97-AF65-F5344CB8AC3E}">
        <p14:creationId xmlns:p14="http://schemas.microsoft.com/office/powerpoint/2010/main" val="25705998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5" y="365126"/>
            <a:ext cx="11622157" cy="837510"/>
          </a:xfrm>
        </p:spPr>
        <p:txBody>
          <a:bodyPr>
            <a:normAutofit fontScale="90000"/>
          </a:bodyPr>
          <a:lstStyle/>
          <a:p>
            <a:r>
              <a:rPr lang="en-US" dirty="0"/>
              <a:t>Condition for NR-U Undetectable Cell to Remain Known in RRC_CONNECTED</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540564"/>
            <a:ext cx="11449878" cy="4952309"/>
          </a:xfrm>
        </p:spPr>
        <p:txBody>
          <a:bodyPr>
            <a:normAutofit/>
          </a:bodyPr>
          <a:lstStyle/>
          <a:p>
            <a:pPr marL="0" lvl="0" indent="0">
              <a:buNone/>
            </a:pPr>
            <a:endParaRPr lang="en-US" baseline="-25000" dirty="0"/>
          </a:p>
          <a:p>
            <a:pPr lvl="0"/>
            <a:endParaRPr lang="en-US" baseline="-25000" dirty="0"/>
          </a:p>
          <a:p>
            <a:pPr lvl="1"/>
            <a:endParaRPr lang="sv-SE" dirty="0"/>
          </a:p>
          <a:p>
            <a:pPr lvl="0"/>
            <a:endParaRPr lang="sv-SE" dirty="0"/>
          </a:p>
          <a:p>
            <a:pPr marL="457200" lvl="1" indent="0">
              <a:buNone/>
            </a:pP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928188"/>
            <a:ext cx="11449878" cy="32302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hangingPunct="0"/>
            <a:r>
              <a:rPr lang="en-GB" dirty="0"/>
              <a:t>Confirmed agreement:</a:t>
            </a:r>
          </a:p>
          <a:p>
            <a:pPr lvl="1" hangingPunct="0"/>
            <a:r>
              <a:rPr lang="en-GB" dirty="0"/>
              <a:t>For NR-U extend the duration of the condition of the cell to remain known in RRC_CONNECTED state from 5 seconds to X seconds</a:t>
            </a:r>
            <a:endParaRPr lang="sv-SE" dirty="0"/>
          </a:p>
          <a:p>
            <a:pPr lvl="2"/>
            <a:r>
              <a:rPr lang="en-US" dirty="0"/>
              <a:t>X = 8 sec</a:t>
            </a:r>
            <a:endParaRPr lang="sv-SE" dirty="0"/>
          </a:p>
          <a:p>
            <a:endParaRPr lang="sv-SE" dirty="0"/>
          </a:p>
          <a:p>
            <a:pPr marL="457200" lvl="1" indent="0">
              <a:buFont typeface="Arial" panose="020B0604020202020204" pitchFamily="34" charset="0"/>
              <a:buNone/>
            </a:pPr>
            <a:endParaRPr lang="sv-SE" dirty="0"/>
          </a:p>
        </p:txBody>
      </p:sp>
    </p:spTree>
    <p:extLst>
      <p:ext uri="{BB962C8B-B14F-4D97-AF65-F5344CB8AC3E}">
        <p14:creationId xmlns:p14="http://schemas.microsoft.com/office/powerpoint/2010/main" val="22062720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5" y="365126"/>
            <a:ext cx="11231217" cy="837510"/>
          </a:xfrm>
        </p:spPr>
        <p:txBody>
          <a:bodyPr>
            <a:normAutofit/>
          </a:bodyPr>
          <a:lstStyle/>
          <a:p>
            <a:r>
              <a:rPr lang="en-GB" dirty="0"/>
              <a:t>PBCH Reading at SSB Index Detection </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540564"/>
            <a:ext cx="11449878" cy="4952309"/>
          </a:xfrm>
        </p:spPr>
        <p:txBody>
          <a:bodyPr>
            <a:normAutofit/>
          </a:bodyPr>
          <a:lstStyle/>
          <a:p>
            <a:pPr marL="0" lvl="0" indent="0">
              <a:buNone/>
            </a:pPr>
            <a:endParaRPr lang="en-US" baseline="-25000" dirty="0"/>
          </a:p>
          <a:p>
            <a:pPr lvl="0"/>
            <a:endParaRPr lang="en-US" baseline="-25000" dirty="0"/>
          </a:p>
          <a:p>
            <a:pPr lvl="1"/>
            <a:endParaRPr lang="sv-SE" dirty="0"/>
          </a:p>
          <a:p>
            <a:pPr lvl="0"/>
            <a:endParaRPr lang="sv-SE" dirty="0"/>
          </a:p>
          <a:p>
            <a:pPr marL="457200" lvl="1" indent="0">
              <a:buNone/>
            </a:pP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540563"/>
            <a:ext cx="11449878" cy="32302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FFS whether PBCH reading is required for SSB index identification in FR1 for NR-U</a:t>
            </a:r>
            <a:endParaRPr lang="en-US" baseline="-25000" dirty="0"/>
          </a:p>
          <a:p>
            <a:pPr lvl="1"/>
            <a:endParaRPr lang="sv-SE" dirty="0"/>
          </a:p>
          <a:p>
            <a:endParaRPr lang="sv-SE" dirty="0"/>
          </a:p>
          <a:p>
            <a:pPr marL="457200" lvl="1" indent="0">
              <a:buFont typeface="Arial" panose="020B0604020202020204" pitchFamily="34" charset="0"/>
              <a:buNone/>
            </a:pPr>
            <a:endParaRPr lang="sv-SE" dirty="0"/>
          </a:p>
        </p:txBody>
      </p:sp>
    </p:spTree>
    <p:extLst>
      <p:ext uri="{BB962C8B-B14F-4D97-AF65-F5344CB8AC3E}">
        <p14:creationId xmlns:p14="http://schemas.microsoft.com/office/powerpoint/2010/main" val="4514474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5" y="365126"/>
            <a:ext cx="11231217" cy="837510"/>
          </a:xfrm>
        </p:spPr>
        <p:txBody>
          <a:bodyPr>
            <a:normAutofit/>
          </a:bodyPr>
          <a:lstStyle/>
          <a:p>
            <a:r>
              <a:rPr lang="en-US" dirty="0"/>
              <a:t>Inter-Frequency Measurements</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540564"/>
            <a:ext cx="11449878" cy="4952309"/>
          </a:xfrm>
        </p:spPr>
        <p:txBody>
          <a:bodyPr>
            <a:normAutofit/>
          </a:bodyPr>
          <a:lstStyle/>
          <a:p>
            <a:pPr marL="0" lvl="0" indent="0">
              <a:buNone/>
            </a:pPr>
            <a:endParaRPr lang="en-US" baseline="-25000" dirty="0"/>
          </a:p>
          <a:p>
            <a:pPr lvl="0"/>
            <a:endParaRPr lang="en-US" baseline="-25000" dirty="0"/>
          </a:p>
          <a:p>
            <a:pPr lvl="1"/>
            <a:endParaRPr lang="sv-SE" dirty="0"/>
          </a:p>
          <a:p>
            <a:pPr lvl="0"/>
            <a:endParaRPr lang="sv-SE" dirty="0"/>
          </a:p>
          <a:p>
            <a:pPr marL="457200" lvl="1" indent="0">
              <a:buNone/>
            </a:pPr>
            <a:endParaRPr lang="sv-SE" dirty="0"/>
          </a:p>
        </p:txBody>
      </p:sp>
      <p:graphicFrame>
        <p:nvGraphicFramePr>
          <p:cNvPr id="4" name="Table 3">
            <a:extLst>
              <a:ext uri="{FF2B5EF4-FFF2-40B4-BE49-F238E27FC236}">
                <a16:creationId xmlns:a16="http://schemas.microsoft.com/office/drawing/2014/main" id="{76219FCB-E0F9-4710-B586-691742C487BB}"/>
              </a:ext>
            </a:extLst>
          </p:cNvPr>
          <p:cNvGraphicFramePr>
            <a:graphicFrameLocks noGrp="1"/>
          </p:cNvGraphicFramePr>
          <p:nvPr>
            <p:extLst>
              <p:ext uri="{D42A27DB-BD31-4B8C-83A1-F6EECF244321}">
                <p14:modId xmlns:p14="http://schemas.microsoft.com/office/powerpoint/2010/main" val="3256507002"/>
              </p:ext>
            </p:extLst>
          </p:nvPr>
        </p:nvGraphicFramePr>
        <p:xfrm>
          <a:off x="1162939" y="1624392"/>
          <a:ext cx="9680587" cy="2992120"/>
        </p:xfrm>
        <a:graphic>
          <a:graphicData uri="http://schemas.openxmlformats.org/drawingml/2006/table">
            <a:tbl>
              <a:tblPr firstRow="1" firstCol="1" bandRow="1">
                <a:tableStyleId>{5C22544A-7EE6-4342-B048-85BDC9FD1C3A}</a:tableStyleId>
              </a:tblPr>
              <a:tblGrid>
                <a:gridCol w="1405995">
                  <a:extLst>
                    <a:ext uri="{9D8B030D-6E8A-4147-A177-3AD203B41FA5}">
                      <a16:colId xmlns:a16="http://schemas.microsoft.com/office/drawing/2014/main" val="3867706334"/>
                    </a:ext>
                  </a:extLst>
                </a:gridCol>
                <a:gridCol w="1207936">
                  <a:extLst>
                    <a:ext uri="{9D8B030D-6E8A-4147-A177-3AD203B41FA5}">
                      <a16:colId xmlns:a16="http://schemas.microsoft.com/office/drawing/2014/main" val="2379002808"/>
                    </a:ext>
                  </a:extLst>
                </a:gridCol>
                <a:gridCol w="1152939">
                  <a:extLst>
                    <a:ext uri="{9D8B030D-6E8A-4147-A177-3AD203B41FA5}">
                      <a16:colId xmlns:a16="http://schemas.microsoft.com/office/drawing/2014/main" val="753183258"/>
                    </a:ext>
                  </a:extLst>
                </a:gridCol>
                <a:gridCol w="2754649">
                  <a:extLst>
                    <a:ext uri="{9D8B030D-6E8A-4147-A177-3AD203B41FA5}">
                      <a16:colId xmlns:a16="http://schemas.microsoft.com/office/drawing/2014/main" val="1168083165"/>
                    </a:ext>
                  </a:extLst>
                </a:gridCol>
                <a:gridCol w="3159068">
                  <a:extLst>
                    <a:ext uri="{9D8B030D-6E8A-4147-A177-3AD203B41FA5}">
                      <a16:colId xmlns:a16="http://schemas.microsoft.com/office/drawing/2014/main" val="1542150227"/>
                    </a:ext>
                  </a:extLst>
                </a:gridCol>
              </a:tblGrid>
              <a:tr h="309880">
                <a:tc rowSpan="2">
                  <a:txBody>
                    <a:bodyPr/>
                    <a:lstStyle/>
                    <a:p>
                      <a:pPr algn="ctr">
                        <a:spcAft>
                          <a:spcPts val="0"/>
                        </a:spcAft>
                      </a:pPr>
                      <a:r>
                        <a:rPr lang="en-US" sz="1600" b="1" dirty="0">
                          <a:effectLst/>
                        </a:rPr>
                        <a:t>Procedure</a:t>
                      </a:r>
                      <a:endParaRPr lang="sv-SE" sz="1600" b="1" dirty="0">
                        <a:effectLst/>
                        <a:latin typeface="Times New Roman" panose="02020603050405020304" pitchFamily="18" charset="0"/>
                        <a:ea typeface="SimSun" panose="02010600030101010101" pitchFamily="2" charset="-122"/>
                      </a:endParaRPr>
                    </a:p>
                  </a:txBody>
                  <a:tcPr marL="68580" marR="68580" marT="0" marB="0" anchor="ctr"/>
                </a:tc>
                <a:tc rowSpan="2">
                  <a:txBody>
                    <a:bodyPr/>
                    <a:lstStyle/>
                    <a:p>
                      <a:pPr algn="ctr">
                        <a:spcAft>
                          <a:spcPts val="0"/>
                        </a:spcAft>
                      </a:pPr>
                      <a:r>
                        <a:rPr lang="en-US" sz="1600" b="1" dirty="0">
                          <a:effectLst/>
                        </a:rPr>
                        <a:t>Rel-15 samples</a:t>
                      </a:r>
                      <a:endParaRPr lang="sv-SE" sz="1600" b="1" dirty="0">
                        <a:effectLst/>
                        <a:latin typeface="Times New Roman" panose="02020603050405020304" pitchFamily="18" charset="0"/>
                        <a:ea typeface="SimSun" panose="02010600030101010101" pitchFamily="2" charset="-122"/>
                      </a:endParaRPr>
                    </a:p>
                  </a:txBody>
                  <a:tcPr marL="68580" marR="68580" marT="0" marB="0" anchor="ctr"/>
                </a:tc>
                <a:tc gridSpan="3">
                  <a:txBody>
                    <a:bodyPr/>
                    <a:lstStyle/>
                    <a:p>
                      <a:pPr algn="ctr">
                        <a:spcAft>
                          <a:spcPts val="0"/>
                        </a:spcAft>
                      </a:pPr>
                      <a:r>
                        <a:rPr lang="en-US" sz="1600" dirty="0">
                          <a:effectLst/>
                        </a:rPr>
                        <a:t>Maximum number of DL LBT failures</a:t>
                      </a:r>
                      <a:endParaRPr lang="sv-SE" sz="1600" dirty="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1419837235"/>
                  </a:ext>
                </a:extLst>
              </a:tr>
              <a:tr h="309245">
                <a:tc vMerge="1">
                  <a:txBody>
                    <a:bodyPr/>
                    <a:lstStyle/>
                    <a:p>
                      <a:endParaRPr lang="sv-SE"/>
                    </a:p>
                  </a:txBody>
                  <a:tcPr/>
                </a:tc>
                <a:tc vMerge="1">
                  <a:txBody>
                    <a:bodyPr/>
                    <a:lstStyle/>
                    <a:p>
                      <a:endParaRPr lang="sv-SE"/>
                    </a:p>
                  </a:txBody>
                  <a:tcPr/>
                </a:tc>
                <a:tc>
                  <a:txBody>
                    <a:bodyPr/>
                    <a:lstStyle/>
                    <a:p>
                      <a:pPr algn="ctr">
                        <a:spcAft>
                          <a:spcPts val="0"/>
                        </a:spcAft>
                      </a:pPr>
                      <a:r>
                        <a:rPr lang="en-US" sz="1600" b="1" dirty="0">
                          <a:effectLst/>
                        </a:rPr>
                        <a:t>Parameter name</a:t>
                      </a:r>
                      <a:endParaRPr lang="sv-SE" sz="1600" b="1"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600" b="1">
                          <a:effectLst/>
                        </a:rPr>
                        <a:t>Parameter value</a:t>
                      </a:r>
                      <a:endParaRPr lang="sv-SE" sz="1600" b="1">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600" b="1" dirty="0">
                          <a:effectLst/>
                        </a:rPr>
                        <a:t>Condition</a:t>
                      </a:r>
                      <a:endParaRPr lang="sv-SE" sz="1600" b="1"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513473385"/>
                  </a:ext>
                </a:extLst>
              </a:tr>
              <a:tr h="100330">
                <a:tc rowSpan="3">
                  <a:txBody>
                    <a:bodyPr/>
                    <a:lstStyle/>
                    <a:p>
                      <a:pPr algn="ctr">
                        <a:spcAft>
                          <a:spcPts val="0"/>
                        </a:spcAft>
                      </a:pPr>
                      <a:r>
                        <a:rPr lang="en-US" sz="1600">
                          <a:effectLst/>
                        </a:rPr>
                        <a:t>PSS/SSS detection, with gaps</a:t>
                      </a:r>
                      <a:endParaRPr lang="sv-SE" sz="1600">
                        <a:effectLst/>
                        <a:latin typeface="Times New Roman" panose="02020603050405020304" pitchFamily="18" charset="0"/>
                        <a:ea typeface="SimSun" panose="02010600030101010101" pitchFamily="2" charset="-122"/>
                      </a:endParaRPr>
                    </a:p>
                  </a:txBody>
                  <a:tcPr marL="68580" marR="68580" marT="0" marB="0" anchor="ctr"/>
                </a:tc>
                <a:tc rowSpan="3">
                  <a:txBody>
                    <a:bodyPr/>
                    <a:lstStyle/>
                    <a:p>
                      <a:pPr algn="ctr">
                        <a:spcAft>
                          <a:spcPts val="0"/>
                        </a:spcAft>
                      </a:pPr>
                      <a:r>
                        <a:rPr lang="en-US" sz="1600">
                          <a:effectLst/>
                        </a:rPr>
                        <a:t>8</a:t>
                      </a:r>
                      <a:endParaRPr lang="sv-SE" sz="1600">
                        <a:effectLst/>
                        <a:latin typeface="Times New Roman" panose="02020603050405020304" pitchFamily="18" charset="0"/>
                        <a:ea typeface="SimSun" panose="02010600030101010101" pitchFamily="2" charset="-122"/>
                      </a:endParaRPr>
                    </a:p>
                  </a:txBody>
                  <a:tcPr marL="68580" marR="68580" marT="0" marB="0" anchor="ctr"/>
                </a:tc>
                <a:tc rowSpan="3">
                  <a:txBody>
                    <a:bodyPr/>
                    <a:lstStyle/>
                    <a:p>
                      <a:pPr algn="ctr">
                        <a:spcAft>
                          <a:spcPts val="0"/>
                        </a:spcAft>
                      </a:pPr>
                      <a:r>
                        <a:rPr lang="en-US" sz="1600" dirty="0">
                          <a:effectLst/>
                        </a:rPr>
                        <a:t>L</a:t>
                      </a:r>
                      <a:r>
                        <a:rPr lang="en-US" sz="1600" baseline="-25000" dirty="0">
                          <a:effectLst/>
                        </a:rPr>
                        <a:t>PSS/</a:t>
                      </a:r>
                      <a:r>
                        <a:rPr lang="en-US" sz="1600" baseline="-25000" dirty="0" err="1">
                          <a:effectLst/>
                        </a:rPr>
                        <a:t>SSS,gaps,max</a:t>
                      </a:r>
                      <a:endParaRPr lang="sv-SE" sz="16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600" dirty="0">
                          <a:effectLst/>
                        </a:rPr>
                        <a:t>FFS</a:t>
                      </a:r>
                      <a:endParaRPr lang="sv-SE" sz="16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600" dirty="0">
                          <a:effectLst/>
                        </a:rPr>
                        <a:t>Max(T</a:t>
                      </a:r>
                      <a:r>
                        <a:rPr lang="en-US" sz="1600" baseline="-25000" dirty="0">
                          <a:effectLst/>
                        </a:rPr>
                        <a:t>DRX</a:t>
                      </a:r>
                      <a:r>
                        <a:rPr lang="en-US" sz="1600" dirty="0">
                          <a:effectLst/>
                        </a:rPr>
                        <a:t>,T</a:t>
                      </a:r>
                      <a:r>
                        <a:rPr lang="en-US" sz="1600" baseline="-25000" dirty="0">
                          <a:effectLst/>
                        </a:rPr>
                        <a:t>SMTC</a:t>
                      </a:r>
                      <a:r>
                        <a:rPr lang="en-US" sz="1600" dirty="0">
                          <a:effectLst/>
                        </a:rPr>
                        <a:t>, MGRP)≤40</a:t>
                      </a:r>
                      <a:endParaRPr lang="sv-SE" sz="16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493986990"/>
                  </a:ext>
                </a:extLst>
              </a:tr>
              <a:tr h="100330">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spcAft>
                          <a:spcPts val="0"/>
                        </a:spcAft>
                      </a:pPr>
                      <a:r>
                        <a:rPr lang="en-US" sz="1600">
                          <a:effectLst/>
                        </a:rPr>
                        <a:t>FFS</a:t>
                      </a:r>
                      <a:endParaRPr lang="sv-SE" sz="16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600" dirty="0">
                          <a:effectLst/>
                        </a:rPr>
                        <a:t>40&lt;Max(T</a:t>
                      </a:r>
                      <a:r>
                        <a:rPr lang="en-US" sz="1600" baseline="-25000" dirty="0">
                          <a:effectLst/>
                        </a:rPr>
                        <a:t>DRX</a:t>
                      </a:r>
                      <a:r>
                        <a:rPr lang="en-US" sz="1600" dirty="0">
                          <a:effectLst/>
                        </a:rPr>
                        <a:t>,T</a:t>
                      </a:r>
                      <a:r>
                        <a:rPr lang="en-US" sz="1600" baseline="-25000" dirty="0">
                          <a:effectLst/>
                        </a:rPr>
                        <a:t>SMTC</a:t>
                      </a:r>
                      <a:r>
                        <a:rPr lang="en-US" sz="1600" dirty="0">
                          <a:effectLst/>
                        </a:rPr>
                        <a:t>, MGRP)≤320</a:t>
                      </a:r>
                      <a:endParaRPr lang="sv-SE" sz="16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705509806"/>
                  </a:ext>
                </a:extLst>
              </a:tr>
              <a:tr h="100330">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spcAft>
                          <a:spcPts val="0"/>
                        </a:spcAft>
                      </a:pPr>
                      <a:r>
                        <a:rPr lang="en-US" sz="1600" dirty="0">
                          <a:effectLst/>
                        </a:rPr>
                        <a:t>FFS</a:t>
                      </a:r>
                      <a:endParaRPr lang="sv-SE" sz="16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600" dirty="0">
                          <a:effectLst/>
                        </a:rPr>
                        <a:t>T</a:t>
                      </a:r>
                      <a:r>
                        <a:rPr lang="en-US" sz="1600" baseline="-25000" dirty="0">
                          <a:effectLst/>
                        </a:rPr>
                        <a:t>DRX</a:t>
                      </a:r>
                      <a:r>
                        <a:rPr lang="en-US" sz="1600" dirty="0">
                          <a:effectLst/>
                        </a:rPr>
                        <a:t>&gt;320</a:t>
                      </a:r>
                      <a:endParaRPr lang="sv-SE" sz="16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84368825"/>
                  </a:ext>
                </a:extLst>
              </a:tr>
              <a:tr h="100330">
                <a:tc rowSpan="3">
                  <a:txBody>
                    <a:bodyPr/>
                    <a:lstStyle/>
                    <a:p>
                      <a:pPr algn="ctr">
                        <a:spcAft>
                          <a:spcPts val="0"/>
                        </a:spcAft>
                      </a:pPr>
                      <a:r>
                        <a:rPr lang="en-US" sz="1600">
                          <a:effectLst/>
                        </a:rPr>
                        <a:t>Time index detection, with gaps</a:t>
                      </a:r>
                      <a:endParaRPr lang="sv-SE" sz="1600">
                        <a:effectLst/>
                        <a:latin typeface="Times New Roman" panose="02020603050405020304" pitchFamily="18" charset="0"/>
                        <a:ea typeface="SimSun" panose="02010600030101010101" pitchFamily="2" charset="-122"/>
                      </a:endParaRPr>
                    </a:p>
                  </a:txBody>
                  <a:tcPr marL="68580" marR="68580" marT="0" marB="0" anchor="ctr"/>
                </a:tc>
                <a:tc rowSpan="3">
                  <a:txBody>
                    <a:bodyPr/>
                    <a:lstStyle/>
                    <a:p>
                      <a:pPr algn="ctr">
                        <a:spcAft>
                          <a:spcPts val="0"/>
                        </a:spcAft>
                      </a:pPr>
                      <a:r>
                        <a:rPr lang="en-US" sz="1600">
                          <a:effectLst/>
                        </a:rPr>
                        <a:t>3</a:t>
                      </a:r>
                      <a:endParaRPr lang="sv-SE" sz="1600">
                        <a:effectLst/>
                        <a:latin typeface="Times New Roman" panose="02020603050405020304" pitchFamily="18" charset="0"/>
                        <a:ea typeface="SimSun" panose="02010600030101010101" pitchFamily="2" charset="-122"/>
                      </a:endParaRPr>
                    </a:p>
                  </a:txBody>
                  <a:tcPr marL="68580" marR="68580" marT="0" marB="0" anchor="ctr"/>
                </a:tc>
                <a:tc rowSpan="3">
                  <a:txBody>
                    <a:bodyPr/>
                    <a:lstStyle/>
                    <a:p>
                      <a:pPr algn="ctr">
                        <a:spcAft>
                          <a:spcPts val="0"/>
                        </a:spcAft>
                      </a:pPr>
                      <a:r>
                        <a:rPr lang="en-US" sz="1600">
                          <a:effectLst/>
                        </a:rPr>
                        <a:t>L</a:t>
                      </a:r>
                      <a:r>
                        <a:rPr lang="en-US" sz="1600" baseline="-25000">
                          <a:effectLst/>
                        </a:rPr>
                        <a:t>ind,gaps,max</a:t>
                      </a:r>
                      <a:endParaRPr lang="sv-SE" sz="16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600" dirty="0">
                          <a:effectLst/>
                        </a:rPr>
                        <a:t>5</a:t>
                      </a:r>
                      <a:endParaRPr lang="sv-SE" sz="16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600" dirty="0">
                          <a:effectLst/>
                        </a:rPr>
                        <a:t>Max(T</a:t>
                      </a:r>
                      <a:r>
                        <a:rPr lang="en-US" sz="1600" baseline="-25000" dirty="0">
                          <a:effectLst/>
                        </a:rPr>
                        <a:t>DRX</a:t>
                      </a:r>
                      <a:r>
                        <a:rPr lang="en-US" sz="1600" dirty="0">
                          <a:effectLst/>
                        </a:rPr>
                        <a:t>, T</a:t>
                      </a:r>
                      <a:r>
                        <a:rPr lang="en-US" sz="1600" baseline="-25000" dirty="0">
                          <a:effectLst/>
                        </a:rPr>
                        <a:t>SMTC</a:t>
                      </a:r>
                      <a:r>
                        <a:rPr lang="en-US" sz="1600" dirty="0">
                          <a:effectLst/>
                        </a:rPr>
                        <a:t>, MGRP)≤40</a:t>
                      </a:r>
                      <a:endParaRPr lang="sv-SE" sz="16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388172687"/>
                  </a:ext>
                </a:extLst>
              </a:tr>
              <a:tr h="100330">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spcAft>
                          <a:spcPts val="0"/>
                        </a:spcAft>
                      </a:pPr>
                      <a:r>
                        <a:rPr lang="en-US" sz="1600" dirty="0">
                          <a:effectLst/>
                        </a:rPr>
                        <a:t>3</a:t>
                      </a:r>
                      <a:endParaRPr lang="sv-SE" sz="16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600" dirty="0">
                          <a:effectLst/>
                        </a:rPr>
                        <a:t>40&lt; Max(T</a:t>
                      </a:r>
                      <a:r>
                        <a:rPr lang="en-US" sz="1600" baseline="-25000" dirty="0">
                          <a:effectLst/>
                        </a:rPr>
                        <a:t>DRX</a:t>
                      </a:r>
                      <a:r>
                        <a:rPr lang="en-US" sz="1600" dirty="0">
                          <a:effectLst/>
                        </a:rPr>
                        <a:t>, T</a:t>
                      </a:r>
                      <a:r>
                        <a:rPr lang="en-US" sz="1600" baseline="-25000" dirty="0">
                          <a:effectLst/>
                        </a:rPr>
                        <a:t>SMTC</a:t>
                      </a:r>
                      <a:r>
                        <a:rPr lang="en-US" sz="1600" dirty="0">
                          <a:effectLst/>
                        </a:rPr>
                        <a:t>, MGRP)≤320</a:t>
                      </a:r>
                      <a:endParaRPr lang="sv-SE" sz="16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036900311"/>
                  </a:ext>
                </a:extLst>
              </a:tr>
              <a:tr h="100330">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spcAft>
                          <a:spcPts val="0"/>
                        </a:spcAft>
                      </a:pPr>
                      <a:r>
                        <a:rPr lang="en-US" sz="1600" dirty="0">
                          <a:effectLst/>
                        </a:rPr>
                        <a:t>2</a:t>
                      </a:r>
                      <a:endParaRPr lang="sv-SE" sz="16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600" dirty="0">
                          <a:effectLst/>
                        </a:rPr>
                        <a:t>T</a:t>
                      </a:r>
                      <a:r>
                        <a:rPr lang="en-US" sz="1600" baseline="-25000" dirty="0">
                          <a:effectLst/>
                        </a:rPr>
                        <a:t>DRX</a:t>
                      </a:r>
                      <a:r>
                        <a:rPr lang="en-US" sz="1600" dirty="0">
                          <a:effectLst/>
                        </a:rPr>
                        <a:t>&gt;320</a:t>
                      </a:r>
                      <a:endParaRPr lang="sv-SE" sz="16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074070218"/>
                  </a:ext>
                </a:extLst>
              </a:tr>
              <a:tr h="100330">
                <a:tc rowSpan="3">
                  <a:txBody>
                    <a:bodyPr/>
                    <a:lstStyle/>
                    <a:p>
                      <a:pPr algn="ctr">
                        <a:spcAft>
                          <a:spcPts val="0"/>
                        </a:spcAft>
                      </a:pPr>
                      <a:r>
                        <a:rPr lang="en-US" sz="1600">
                          <a:effectLst/>
                        </a:rPr>
                        <a:t>Measurement, with gaps</a:t>
                      </a:r>
                      <a:endParaRPr lang="sv-SE" sz="1600">
                        <a:effectLst/>
                        <a:latin typeface="Times New Roman" panose="02020603050405020304" pitchFamily="18" charset="0"/>
                        <a:ea typeface="SimSun" panose="02010600030101010101" pitchFamily="2" charset="-122"/>
                      </a:endParaRPr>
                    </a:p>
                  </a:txBody>
                  <a:tcPr marL="68580" marR="68580" marT="0" marB="0" anchor="ctr"/>
                </a:tc>
                <a:tc rowSpan="3">
                  <a:txBody>
                    <a:bodyPr/>
                    <a:lstStyle/>
                    <a:p>
                      <a:pPr algn="ctr">
                        <a:spcAft>
                          <a:spcPts val="0"/>
                        </a:spcAft>
                      </a:pPr>
                      <a:r>
                        <a:rPr lang="en-US" sz="1600">
                          <a:effectLst/>
                        </a:rPr>
                        <a:t>8</a:t>
                      </a:r>
                      <a:endParaRPr lang="sv-SE" sz="1600">
                        <a:effectLst/>
                        <a:latin typeface="Times New Roman" panose="02020603050405020304" pitchFamily="18" charset="0"/>
                        <a:ea typeface="SimSun" panose="02010600030101010101" pitchFamily="2" charset="-122"/>
                      </a:endParaRPr>
                    </a:p>
                  </a:txBody>
                  <a:tcPr marL="68580" marR="68580" marT="0" marB="0" anchor="ctr"/>
                </a:tc>
                <a:tc rowSpan="3">
                  <a:txBody>
                    <a:bodyPr/>
                    <a:lstStyle/>
                    <a:p>
                      <a:pPr algn="ctr">
                        <a:spcAft>
                          <a:spcPts val="0"/>
                        </a:spcAft>
                      </a:pPr>
                      <a:r>
                        <a:rPr lang="en-US" sz="1600">
                          <a:effectLst/>
                        </a:rPr>
                        <a:t>L</a:t>
                      </a:r>
                      <a:r>
                        <a:rPr lang="en-US" sz="1600" baseline="-25000">
                          <a:effectLst/>
                        </a:rPr>
                        <a:t>meas,gaps,max</a:t>
                      </a:r>
                      <a:endParaRPr lang="sv-SE" sz="16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600" dirty="0">
                          <a:effectLst/>
                        </a:rPr>
                        <a:t>12</a:t>
                      </a:r>
                      <a:endParaRPr lang="sv-SE" sz="16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600" dirty="0">
                          <a:effectLst/>
                        </a:rPr>
                        <a:t>Max(T</a:t>
                      </a:r>
                      <a:r>
                        <a:rPr lang="en-US" sz="1600" baseline="-25000" dirty="0">
                          <a:effectLst/>
                        </a:rPr>
                        <a:t>DRX</a:t>
                      </a:r>
                      <a:r>
                        <a:rPr lang="en-US" sz="1600" dirty="0">
                          <a:effectLst/>
                        </a:rPr>
                        <a:t>, T</a:t>
                      </a:r>
                      <a:r>
                        <a:rPr lang="en-US" sz="1600" baseline="-25000" dirty="0">
                          <a:effectLst/>
                        </a:rPr>
                        <a:t>SMTC</a:t>
                      </a:r>
                      <a:r>
                        <a:rPr lang="en-US" sz="1600" dirty="0">
                          <a:effectLst/>
                        </a:rPr>
                        <a:t>, MGRP)≤40</a:t>
                      </a:r>
                      <a:endParaRPr lang="sv-SE" sz="16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791532504"/>
                  </a:ext>
                </a:extLst>
              </a:tr>
              <a:tr h="100330">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spcAft>
                          <a:spcPts val="0"/>
                        </a:spcAft>
                      </a:pPr>
                      <a:r>
                        <a:rPr lang="en-US" sz="1600">
                          <a:effectLst/>
                        </a:rPr>
                        <a:t>8</a:t>
                      </a:r>
                      <a:endParaRPr lang="sv-SE" sz="16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600" dirty="0">
                          <a:effectLst/>
                        </a:rPr>
                        <a:t>40&lt; Max(T</a:t>
                      </a:r>
                      <a:r>
                        <a:rPr lang="en-US" sz="1600" baseline="-25000" dirty="0">
                          <a:effectLst/>
                        </a:rPr>
                        <a:t>DRX</a:t>
                      </a:r>
                      <a:r>
                        <a:rPr lang="en-US" sz="1600" dirty="0">
                          <a:effectLst/>
                        </a:rPr>
                        <a:t>, T</a:t>
                      </a:r>
                      <a:r>
                        <a:rPr lang="en-US" sz="1600" baseline="-25000" dirty="0">
                          <a:effectLst/>
                        </a:rPr>
                        <a:t>SMTC</a:t>
                      </a:r>
                      <a:r>
                        <a:rPr lang="en-US" sz="1600" dirty="0">
                          <a:effectLst/>
                        </a:rPr>
                        <a:t>, MGRP)≤320</a:t>
                      </a:r>
                      <a:endParaRPr lang="sv-SE" sz="16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159217769"/>
                  </a:ext>
                </a:extLst>
              </a:tr>
              <a:tr h="100330">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spcAft>
                          <a:spcPts val="0"/>
                        </a:spcAft>
                      </a:pPr>
                      <a:r>
                        <a:rPr lang="en-US" sz="1600">
                          <a:effectLst/>
                        </a:rPr>
                        <a:t>5</a:t>
                      </a:r>
                      <a:endParaRPr lang="sv-SE" sz="16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600" dirty="0">
                          <a:effectLst/>
                        </a:rPr>
                        <a:t>T</a:t>
                      </a:r>
                      <a:r>
                        <a:rPr lang="en-US" sz="1600" baseline="-25000" dirty="0">
                          <a:effectLst/>
                        </a:rPr>
                        <a:t>DRX</a:t>
                      </a:r>
                      <a:r>
                        <a:rPr lang="en-US" sz="1600" dirty="0">
                          <a:effectLst/>
                        </a:rPr>
                        <a:t>&gt;320</a:t>
                      </a:r>
                      <a:endParaRPr lang="sv-SE" sz="16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255832867"/>
                  </a:ext>
                </a:extLst>
              </a:tr>
            </a:tbl>
          </a:graphicData>
        </a:graphic>
      </p:graphicFrame>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40026" y="4880113"/>
            <a:ext cx="11449878" cy="141135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FFS: how to address the consecutively missing SSBs</a:t>
            </a:r>
            <a:endParaRPr lang="en-US" sz="2000" baseline="-25000" dirty="0"/>
          </a:p>
          <a:p>
            <a:endParaRPr lang="en-US" baseline="-25000" dirty="0"/>
          </a:p>
          <a:p>
            <a:pPr lvl="1"/>
            <a:endParaRPr lang="sv-SE" dirty="0"/>
          </a:p>
          <a:p>
            <a:endParaRPr lang="sv-SE" dirty="0"/>
          </a:p>
          <a:p>
            <a:pPr marL="457200" lvl="1" indent="0">
              <a:buFont typeface="Arial" panose="020B0604020202020204" pitchFamily="34" charset="0"/>
              <a:buNone/>
            </a:pPr>
            <a:endParaRPr lang="sv-SE" dirty="0"/>
          </a:p>
        </p:txBody>
      </p:sp>
    </p:spTree>
    <p:extLst>
      <p:ext uri="{BB962C8B-B14F-4D97-AF65-F5344CB8AC3E}">
        <p14:creationId xmlns:p14="http://schemas.microsoft.com/office/powerpoint/2010/main" val="2171958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837510"/>
          </a:xfrm>
        </p:spPr>
        <p:txBody>
          <a:bodyPr>
            <a:normAutofit/>
          </a:bodyPr>
          <a:lstStyle/>
          <a:p>
            <a:r>
              <a:rPr lang="sv-SE" dirty="0"/>
              <a:t>EN-DC SFTD</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540565"/>
            <a:ext cx="11449878" cy="4542182"/>
          </a:xfrm>
        </p:spPr>
        <p:txBody>
          <a:bodyPr>
            <a:normAutofit/>
          </a:bodyPr>
          <a:lstStyle/>
          <a:p>
            <a:pPr lvl="0"/>
            <a:r>
              <a:rPr lang="en-US" dirty="0"/>
              <a:t>N</a:t>
            </a:r>
            <a:r>
              <a:rPr lang="en-US" baseline="-25000" dirty="0"/>
              <a:t>LBT-</a:t>
            </a:r>
            <a:r>
              <a:rPr lang="en-US" baseline="-25000" dirty="0" err="1"/>
              <a:t>fail,max</a:t>
            </a:r>
            <a:endParaRPr lang="en-US" baseline="-25000" dirty="0"/>
          </a:p>
          <a:p>
            <a:pPr lvl="0"/>
            <a:endParaRPr lang="en-US" baseline="-25000" dirty="0"/>
          </a:p>
          <a:p>
            <a:pPr lvl="0"/>
            <a:endParaRPr lang="en-US" baseline="-25000" dirty="0"/>
          </a:p>
          <a:p>
            <a:pPr lvl="0"/>
            <a:endParaRPr lang="en-US" baseline="-25000" dirty="0"/>
          </a:p>
          <a:p>
            <a:pPr lvl="0"/>
            <a:endParaRPr lang="en-US" baseline="-25000" dirty="0"/>
          </a:p>
          <a:p>
            <a:pPr lvl="0"/>
            <a:endParaRPr lang="en-US" baseline="-25000" dirty="0"/>
          </a:p>
          <a:p>
            <a:pPr lvl="0"/>
            <a:endParaRPr lang="en-US" baseline="-25000" dirty="0"/>
          </a:p>
          <a:p>
            <a:pPr lvl="0"/>
            <a:r>
              <a:rPr lang="en-US" dirty="0"/>
              <a:t>specify that time difference between frame timing acquisition for </a:t>
            </a:r>
            <a:r>
              <a:rPr lang="en-US" dirty="0" err="1"/>
              <a:t>PCell</a:t>
            </a:r>
            <a:r>
              <a:rPr lang="en-US" dirty="0"/>
              <a:t> and </a:t>
            </a:r>
            <a:r>
              <a:rPr lang="en-US" dirty="0" err="1"/>
              <a:t>PSCell</a:t>
            </a:r>
            <a:r>
              <a:rPr lang="en-US" dirty="0"/>
              <a:t>, respectively, shall fulfill |t1-t2| &lt; max(200 ms, 5*T</a:t>
            </a:r>
            <a:r>
              <a:rPr lang="en-US" baseline="-25000" dirty="0"/>
              <a:t>SMTC</a:t>
            </a:r>
            <a:r>
              <a:rPr lang="en-US" dirty="0"/>
              <a:t>), where T</a:t>
            </a:r>
            <a:r>
              <a:rPr lang="en-US" baseline="-25000" dirty="0"/>
              <a:t>SMTC</a:t>
            </a:r>
            <a:r>
              <a:rPr lang="en-US" dirty="0"/>
              <a:t> is the </a:t>
            </a:r>
            <a:r>
              <a:rPr lang="en-US" dirty="0" err="1"/>
              <a:t>PSCell</a:t>
            </a:r>
            <a:r>
              <a:rPr lang="en-US" dirty="0"/>
              <a:t> SMTC period</a:t>
            </a:r>
          </a:p>
          <a:p>
            <a:pPr lvl="1"/>
            <a:r>
              <a:rPr lang="en-US" dirty="0"/>
              <a:t>RAN4 will not define test case for this requirement in Rel-16</a:t>
            </a:r>
            <a:endParaRPr lang="sv-SE" dirty="0"/>
          </a:p>
          <a:p>
            <a:pPr lvl="1"/>
            <a:endParaRPr lang="sv-SE" dirty="0"/>
          </a:p>
          <a:p>
            <a:pPr lvl="0"/>
            <a:endParaRPr lang="sv-SE" dirty="0"/>
          </a:p>
          <a:p>
            <a:pPr marL="457200" lvl="1" indent="0">
              <a:buNone/>
            </a:pPr>
            <a:endParaRPr lang="sv-SE" dirty="0"/>
          </a:p>
        </p:txBody>
      </p:sp>
      <p:graphicFrame>
        <p:nvGraphicFramePr>
          <p:cNvPr id="5" name="Table 4">
            <a:extLst>
              <a:ext uri="{FF2B5EF4-FFF2-40B4-BE49-F238E27FC236}">
                <a16:creationId xmlns:a16="http://schemas.microsoft.com/office/drawing/2014/main" id="{EEE6A7E6-C5AA-4B8B-9F9E-EBA2E7670398}"/>
              </a:ext>
            </a:extLst>
          </p:cNvPr>
          <p:cNvGraphicFramePr>
            <a:graphicFrameLocks noGrp="1"/>
          </p:cNvGraphicFramePr>
          <p:nvPr>
            <p:extLst>
              <p:ext uri="{D42A27DB-BD31-4B8C-83A1-F6EECF244321}">
                <p14:modId xmlns:p14="http://schemas.microsoft.com/office/powerpoint/2010/main" val="4047325676"/>
              </p:ext>
            </p:extLst>
          </p:nvPr>
        </p:nvGraphicFramePr>
        <p:xfrm>
          <a:off x="3973996" y="2211008"/>
          <a:ext cx="4244008" cy="1600648"/>
        </p:xfrm>
        <a:graphic>
          <a:graphicData uri="http://schemas.openxmlformats.org/drawingml/2006/table">
            <a:tbl>
              <a:tblPr firstRow="1" firstCol="1" bandRow="1"/>
              <a:tblGrid>
                <a:gridCol w="2611525">
                  <a:extLst>
                    <a:ext uri="{9D8B030D-6E8A-4147-A177-3AD203B41FA5}">
                      <a16:colId xmlns:a16="http://schemas.microsoft.com/office/drawing/2014/main" val="1944708857"/>
                    </a:ext>
                  </a:extLst>
                </a:gridCol>
                <a:gridCol w="1632483">
                  <a:extLst>
                    <a:ext uri="{9D8B030D-6E8A-4147-A177-3AD203B41FA5}">
                      <a16:colId xmlns:a16="http://schemas.microsoft.com/office/drawing/2014/main" val="2236641929"/>
                    </a:ext>
                  </a:extLst>
                </a:gridCol>
              </a:tblGrid>
              <a:tr h="400162">
                <a:tc>
                  <a:txBody>
                    <a:bodyPr/>
                    <a:lstStyle/>
                    <a:p>
                      <a:pPr algn="just" hangingPunct="0">
                        <a:lnSpc>
                          <a:spcPct val="100000"/>
                        </a:lnSpc>
                        <a:spcBef>
                          <a:spcPts val="200"/>
                        </a:spcBef>
                        <a:spcAft>
                          <a:spcPts val="200"/>
                        </a:spcAft>
                      </a:pPr>
                      <a:r>
                        <a:rPr lang="en-GB" sz="1800" b="1" dirty="0">
                          <a:effectLst/>
                          <a:latin typeface="Times New Roman" panose="02020603050405020304" pitchFamily="18" charset="0"/>
                          <a:ea typeface="SimSun" panose="02010600030101010101" pitchFamily="2" charset="-122"/>
                        </a:rPr>
                        <a:t>Condition</a:t>
                      </a:r>
                      <a:endParaRPr lang="sv-SE" sz="18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00000"/>
                        </a:lnSpc>
                        <a:spcBef>
                          <a:spcPts val="200"/>
                        </a:spcBef>
                        <a:spcAft>
                          <a:spcPts val="200"/>
                        </a:spcAft>
                      </a:pPr>
                      <a:r>
                        <a:rPr lang="en-GB" sz="1800" b="1" dirty="0">
                          <a:effectLst/>
                          <a:latin typeface="Times New Roman" panose="02020603050405020304" pitchFamily="18" charset="0"/>
                          <a:ea typeface="SimSun" panose="02010600030101010101" pitchFamily="2" charset="-122"/>
                        </a:rPr>
                        <a:t>N</a:t>
                      </a:r>
                      <a:r>
                        <a:rPr lang="en-GB" sz="1800" b="1" baseline="-25000" dirty="0">
                          <a:effectLst/>
                          <a:latin typeface="Times New Roman" panose="02020603050405020304" pitchFamily="18" charset="0"/>
                          <a:ea typeface="SimSun" panose="02010600030101010101" pitchFamily="2" charset="-122"/>
                        </a:rPr>
                        <a:t>LBT-</a:t>
                      </a:r>
                      <a:r>
                        <a:rPr lang="en-GB" sz="1800" b="1" baseline="-25000" dirty="0" err="1">
                          <a:effectLst/>
                          <a:latin typeface="Times New Roman" panose="02020603050405020304" pitchFamily="18" charset="0"/>
                          <a:ea typeface="SimSun" panose="02010600030101010101" pitchFamily="2" charset="-122"/>
                        </a:rPr>
                        <a:t>fail,max</a:t>
                      </a:r>
                      <a:endParaRPr lang="sv-SE" sz="18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13753414"/>
                  </a:ext>
                </a:extLst>
              </a:tr>
              <a:tr h="400162">
                <a:tc>
                  <a:txBody>
                    <a:bodyPr/>
                    <a:lstStyle/>
                    <a:p>
                      <a:pPr algn="just" hangingPunct="0">
                        <a:lnSpc>
                          <a:spcPct val="100000"/>
                        </a:lnSpc>
                        <a:spcBef>
                          <a:spcPts val="200"/>
                        </a:spcBef>
                        <a:spcAft>
                          <a:spcPts val="200"/>
                        </a:spcAft>
                      </a:pPr>
                      <a:r>
                        <a:rPr lang="en-GB" sz="1800">
                          <a:effectLst/>
                          <a:latin typeface="Times New Roman" panose="02020603050405020304" pitchFamily="18" charset="0"/>
                          <a:ea typeface="SimSun" panose="02010600030101010101" pitchFamily="2" charset="-122"/>
                        </a:rPr>
                        <a:t>max(T</a:t>
                      </a:r>
                      <a:r>
                        <a:rPr lang="en-GB" sz="1800" baseline="-25000">
                          <a:effectLst/>
                          <a:latin typeface="Times New Roman" panose="02020603050405020304" pitchFamily="18" charset="0"/>
                          <a:ea typeface="SimSun" panose="02010600030101010101" pitchFamily="2" charset="-122"/>
                        </a:rPr>
                        <a:t>DRX</a:t>
                      </a:r>
                      <a:r>
                        <a:rPr lang="en-GB" sz="1800">
                          <a:effectLst/>
                          <a:latin typeface="Times New Roman" panose="02020603050405020304" pitchFamily="18" charset="0"/>
                          <a:ea typeface="SimSun" panose="02010600030101010101" pitchFamily="2" charset="-122"/>
                        </a:rPr>
                        <a:t>,T</a:t>
                      </a:r>
                      <a:r>
                        <a:rPr lang="en-GB" sz="1800" baseline="-25000">
                          <a:effectLst/>
                          <a:latin typeface="Times New Roman" panose="02020603050405020304" pitchFamily="18" charset="0"/>
                          <a:ea typeface="SimSun" panose="02010600030101010101" pitchFamily="2" charset="-122"/>
                        </a:rPr>
                        <a:t>SMTC</a:t>
                      </a:r>
                      <a:r>
                        <a:rPr lang="en-GB" sz="1800">
                          <a:effectLst/>
                          <a:latin typeface="Times New Roman" panose="02020603050405020304" pitchFamily="18" charset="0"/>
                          <a:ea typeface="SimSun" panose="02010600030101010101" pitchFamily="2" charset="-122"/>
                        </a:rPr>
                        <a:t>)≤40</a:t>
                      </a:r>
                      <a:endParaRPr lang="sv-SE" sz="18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00000"/>
                        </a:lnSpc>
                        <a:spcBef>
                          <a:spcPts val="200"/>
                        </a:spcBef>
                        <a:spcAft>
                          <a:spcPts val="200"/>
                        </a:spcAft>
                      </a:pPr>
                      <a:r>
                        <a:rPr lang="en-GB" sz="1800">
                          <a:effectLst/>
                          <a:latin typeface="Times New Roman" panose="02020603050405020304" pitchFamily="18" charset="0"/>
                          <a:ea typeface="SimSun" panose="02010600030101010101" pitchFamily="2" charset="-122"/>
                        </a:rPr>
                        <a:t>[7]</a:t>
                      </a:r>
                      <a:endParaRPr lang="sv-SE" sz="18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50337485"/>
                  </a:ext>
                </a:extLst>
              </a:tr>
              <a:tr h="400162">
                <a:tc>
                  <a:txBody>
                    <a:bodyPr/>
                    <a:lstStyle/>
                    <a:p>
                      <a:pPr algn="just" hangingPunct="0">
                        <a:lnSpc>
                          <a:spcPct val="100000"/>
                        </a:lnSpc>
                        <a:spcBef>
                          <a:spcPts val="200"/>
                        </a:spcBef>
                        <a:spcAft>
                          <a:spcPts val="200"/>
                        </a:spcAft>
                      </a:pPr>
                      <a:r>
                        <a:rPr lang="en-GB" sz="1800">
                          <a:effectLst/>
                          <a:latin typeface="Times New Roman" panose="02020603050405020304" pitchFamily="18" charset="0"/>
                          <a:ea typeface="SimSun" panose="02010600030101010101" pitchFamily="2" charset="-122"/>
                        </a:rPr>
                        <a:t>40&lt;max(T</a:t>
                      </a:r>
                      <a:r>
                        <a:rPr lang="en-GB" sz="1800" baseline="-25000">
                          <a:effectLst/>
                          <a:latin typeface="Times New Roman" panose="02020603050405020304" pitchFamily="18" charset="0"/>
                          <a:ea typeface="SimSun" panose="02010600030101010101" pitchFamily="2" charset="-122"/>
                        </a:rPr>
                        <a:t>DRX</a:t>
                      </a:r>
                      <a:r>
                        <a:rPr lang="en-GB" sz="1800">
                          <a:effectLst/>
                          <a:latin typeface="Times New Roman" panose="02020603050405020304" pitchFamily="18" charset="0"/>
                          <a:ea typeface="SimSun" panose="02010600030101010101" pitchFamily="2" charset="-122"/>
                        </a:rPr>
                        <a:t>,T</a:t>
                      </a:r>
                      <a:r>
                        <a:rPr lang="en-GB" sz="1800" baseline="-25000">
                          <a:effectLst/>
                          <a:latin typeface="Times New Roman" panose="02020603050405020304" pitchFamily="18" charset="0"/>
                          <a:ea typeface="SimSun" panose="02010600030101010101" pitchFamily="2" charset="-122"/>
                        </a:rPr>
                        <a:t>SMTC</a:t>
                      </a:r>
                      <a:r>
                        <a:rPr lang="en-GB" sz="1800">
                          <a:effectLst/>
                          <a:latin typeface="Times New Roman" panose="02020603050405020304" pitchFamily="18" charset="0"/>
                          <a:ea typeface="SimSun" panose="02010600030101010101" pitchFamily="2" charset="-122"/>
                        </a:rPr>
                        <a:t>)≤320</a:t>
                      </a:r>
                      <a:endParaRPr lang="sv-SE" sz="18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00000"/>
                        </a:lnSpc>
                        <a:spcBef>
                          <a:spcPts val="200"/>
                        </a:spcBef>
                        <a:spcAft>
                          <a:spcPts val="200"/>
                        </a:spcAft>
                      </a:pPr>
                      <a:r>
                        <a:rPr lang="en-GB" sz="1800" dirty="0">
                          <a:effectLst/>
                          <a:latin typeface="Times New Roman" panose="02020603050405020304" pitchFamily="18" charset="0"/>
                          <a:ea typeface="SimSun" panose="02010600030101010101" pitchFamily="2" charset="-122"/>
                        </a:rPr>
                        <a:t>[5]</a:t>
                      </a:r>
                      <a:endParaRPr lang="sv-SE" sz="18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57289976"/>
                  </a:ext>
                </a:extLst>
              </a:tr>
              <a:tr h="400162">
                <a:tc>
                  <a:txBody>
                    <a:bodyPr/>
                    <a:lstStyle/>
                    <a:p>
                      <a:pPr algn="just" hangingPunct="0">
                        <a:lnSpc>
                          <a:spcPct val="100000"/>
                        </a:lnSpc>
                        <a:spcBef>
                          <a:spcPts val="200"/>
                        </a:spcBef>
                        <a:spcAft>
                          <a:spcPts val="200"/>
                        </a:spcAft>
                      </a:pPr>
                      <a:r>
                        <a:rPr lang="en-GB" sz="1800">
                          <a:effectLst/>
                          <a:latin typeface="Times New Roman" panose="02020603050405020304" pitchFamily="18" charset="0"/>
                          <a:ea typeface="SimSun" panose="02010600030101010101" pitchFamily="2" charset="-122"/>
                        </a:rPr>
                        <a:t>T</a:t>
                      </a:r>
                      <a:r>
                        <a:rPr lang="en-GB" sz="1800" baseline="-25000">
                          <a:effectLst/>
                          <a:latin typeface="Times New Roman" panose="02020603050405020304" pitchFamily="18" charset="0"/>
                          <a:ea typeface="SimSun" panose="02010600030101010101" pitchFamily="2" charset="-122"/>
                        </a:rPr>
                        <a:t>DRX</a:t>
                      </a:r>
                      <a:r>
                        <a:rPr lang="en-GB" sz="1800">
                          <a:effectLst/>
                          <a:latin typeface="Times New Roman" panose="02020603050405020304" pitchFamily="18" charset="0"/>
                          <a:ea typeface="SimSun" panose="02010600030101010101" pitchFamily="2" charset="-122"/>
                        </a:rPr>
                        <a:t> &gt; 320</a:t>
                      </a:r>
                      <a:endParaRPr lang="sv-SE" sz="18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00000"/>
                        </a:lnSpc>
                        <a:spcBef>
                          <a:spcPts val="200"/>
                        </a:spcBef>
                        <a:spcAft>
                          <a:spcPts val="200"/>
                        </a:spcAft>
                      </a:pPr>
                      <a:r>
                        <a:rPr lang="en-GB" sz="1800" dirty="0">
                          <a:effectLst/>
                          <a:latin typeface="Times New Roman" panose="02020603050405020304" pitchFamily="18" charset="0"/>
                          <a:ea typeface="SimSun" panose="02010600030101010101" pitchFamily="2" charset="-122"/>
                        </a:rPr>
                        <a:t>[3]</a:t>
                      </a:r>
                      <a:endParaRPr lang="sv-SE" sz="18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84961263"/>
                  </a:ext>
                </a:extLst>
              </a:tr>
            </a:tbl>
          </a:graphicData>
        </a:graphic>
      </p:graphicFrame>
    </p:spTree>
    <p:extLst>
      <p:ext uri="{BB962C8B-B14F-4D97-AF65-F5344CB8AC3E}">
        <p14:creationId xmlns:p14="http://schemas.microsoft.com/office/powerpoint/2010/main" val="40892751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837510"/>
          </a:xfrm>
        </p:spPr>
        <p:txBody>
          <a:bodyPr>
            <a:normAutofit/>
          </a:bodyPr>
          <a:lstStyle/>
          <a:p>
            <a:r>
              <a:rPr lang="sv-SE" dirty="0"/>
              <a:t>Inter-RAT SFTD</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540565"/>
            <a:ext cx="11449878" cy="4542182"/>
          </a:xfrm>
        </p:spPr>
        <p:txBody>
          <a:bodyPr>
            <a:normAutofit/>
          </a:bodyPr>
          <a:lstStyle/>
          <a:p>
            <a:pPr lvl="0"/>
            <a:r>
              <a:rPr lang="en-US" dirty="0"/>
              <a:t>UE behavior upon exceeding </a:t>
            </a:r>
            <a:r>
              <a:rPr lang="en-US" dirty="0" err="1"/>
              <a:t>T</a:t>
            </a:r>
            <a:r>
              <a:rPr lang="en-US" baseline="-25000" dirty="0" err="1"/>
              <a:t>measure_SFTD_LBT_max</a:t>
            </a:r>
            <a:r>
              <a:rPr lang="en-CA" dirty="0"/>
              <a:t>: UE shall stop the search</a:t>
            </a:r>
            <a:endParaRPr lang="sv-SE" dirty="0"/>
          </a:p>
          <a:p>
            <a:pPr lvl="1"/>
            <a:r>
              <a:rPr lang="en-CA" dirty="0"/>
              <a:t>FFS whether UE abandons the measurement </a:t>
            </a:r>
            <a:endParaRPr lang="sv-SE" dirty="0"/>
          </a:p>
          <a:p>
            <a:pPr lvl="1"/>
            <a:r>
              <a:rPr lang="en-US" dirty="0" err="1"/>
              <a:t>T</a:t>
            </a:r>
            <a:r>
              <a:rPr lang="en-US" baseline="-25000" dirty="0" err="1"/>
              <a:t>measure_SFTD_LBT_max</a:t>
            </a:r>
            <a:r>
              <a:rPr lang="en-US" baseline="-25000" dirty="0"/>
              <a:t> </a:t>
            </a:r>
            <a:r>
              <a:rPr lang="en-US" dirty="0"/>
              <a:t>= k× T</a:t>
            </a:r>
            <a:r>
              <a:rPr lang="en-US" baseline="-25000" dirty="0"/>
              <a:t>measure_SFTD1</a:t>
            </a:r>
            <a:r>
              <a:rPr lang="en-US" dirty="0"/>
              <a:t>, k=TBD≤10</a:t>
            </a:r>
            <a:endParaRPr lang="sv-SE" dirty="0"/>
          </a:p>
          <a:p>
            <a:pPr lvl="0"/>
            <a:endParaRPr lang="en-CA" dirty="0"/>
          </a:p>
          <a:p>
            <a:pPr lvl="0"/>
            <a:r>
              <a:rPr lang="en-CA" dirty="0"/>
              <a:t>R</a:t>
            </a:r>
            <a:r>
              <a:rPr lang="en-US" dirty="0" err="1"/>
              <a:t>eporting</a:t>
            </a:r>
            <a:r>
              <a:rPr lang="en-US" dirty="0"/>
              <a:t> delay: based on that the UE shall be capable of reporting SFTD at earliest upon having received the SFTD measurement configuration, and at latest X ms after the start of a period with Y consecutively available SSBs. Values of X and Y depend on the configuration in use and are FFS.</a:t>
            </a:r>
            <a:endParaRPr lang="sv-SE" dirty="0"/>
          </a:p>
          <a:p>
            <a:pPr lvl="1"/>
            <a:r>
              <a:rPr lang="en-US" dirty="0"/>
              <a:t>Rel-15 side conditions apply</a:t>
            </a:r>
            <a:endParaRPr lang="sv-SE" dirty="0"/>
          </a:p>
        </p:txBody>
      </p:sp>
    </p:spTree>
    <p:extLst>
      <p:ext uri="{BB962C8B-B14F-4D97-AF65-F5344CB8AC3E}">
        <p14:creationId xmlns:p14="http://schemas.microsoft.com/office/powerpoint/2010/main" val="2827765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2206487"/>
            <a:ext cx="11449878" cy="4432852"/>
          </a:xfrm>
        </p:spPr>
        <p:txBody>
          <a:bodyPr>
            <a:normAutofit/>
          </a:bodyPr>
          <a:lstStyle/>
          <a:p>
            <a:pPr marL="0" indent="0" algn="ctr">
              <a:buNone/>
            </a:pPr>
            <a:r>
              <a:rPr lang="sv-SE" sz="5000" dirty="0"/>
              <a:t>Agreements from </a:t>
            </a:r>
          </a:p>
          <a:p>
            <a:pPr marL="0" indent="0" algn="ctr">
              <a:buNone/>
            </a:pPr>
            <a:r>
              <a:rPr lang="sv-SE" sz="5000" dirty="0"/>
              <a:t>Main Session and Ad Hoc Session</a:t>
            </a:r>
          </a:p>
        </p:txBody>
      </p:sp>
    </p:spTree>
    <p:extLst>
      <p:ext uri="{BB962C8B-B14F-4D97-AF65-F5344CB8AC3E}">
        <p14:creationId xmlns:p14="http://schemas.microsoft.com/office/powerpoint/2010/main" val="1271365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837510"/>
          </a:xfrm>
        </p:spPr>
        <p:txBody>
          <a:bodyPr>
            <a:normAutofit fontScale="90000"/>
          </a:bodyPr>
          <a:lstStyle/>
          <a:p>
            <a:r>
              <a:rPr lang="sv-SE" dirty="0"/>
              <a:t>RSSI and Channel Occupancy: Requirements Scope</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540564"/>
            <a:ext cx="11449878" cy="4952309"/>
          </a:xfrm>
        </p:spPr>
        <p:txBody>
          <a:bodyPr>
            <a:normAutofit/>
          </a:bodyPr>
          <a:lstStyle/>
          <a:p>
            <a:pPr lvl="0"/>
            <a:r>
              <a:rPr lang="en-US" dirty="0"/>
              <a:t>RAN4 to define:</a:t>
            </a:r>
            <a:endParaRPr lang="sv-SE" dirty="0"/>
          </a:p>
          <a:p>
            <a:pPr lvl="1"/>
            <a:r>
              <a:rPr lang="en-US" dirty="0"/>
              <a:t>intra-frequency (on PCC, PSCC, and SCC), inter-frequency, and inter-RAT measurement requirements for RSSI and channel occupancy</a:t>
            </a:r>
            <a:endParaRPr lang="sv-SE" dirty="0"/>
          </a:p>
          <a:p>
            <a:pPr lvl="2"/>
            <a:r>
              <a:rPr lang="en-US" dirty="0"/>
              <a:t>FFS the exact definition of intra-/inter-frequency</a:t>
            </a:r>
            <a:endParaRPr lang="sv-SE" dirty="0"/>
          </a:p>
          <a:p>
            <a:pPr lvl="1"/>
            <a:r>
              <a:rPr lang="en-US" dirty="0"/>
              <a:t>intra-frequency, inter-frequency, and inter-RAT measurement accuracy requirements for RSSI and channel occupancy</a:t>
            </a:r>
            <a:endParaRPr lang="sv-SE" dirty="0"/>
          </a:p>
          <a:p>
            <a:pPr lvl="1"/>
            <a:r>
              <a:rPr lang="en-US" dirty="0"/>
              <a:t>measurement reporting mapping for RSSI</a:t>
            </a:r>
          </a:p>
          <a:p>
            <a:pPr lvl="2"/>
            <a:r>
              <a:rPr lang="en-US" dirty="0"/>
              <a:t>FFS whether measurement report mapping is needed for channel occupancy, depending on its definition to be decided by other groups</a:t>
            </a:r>
            <a:endParaRPr lang="sv-SE" dirty="0"/>
          </a:p>
          <a:p>
            <a:pPr lvl="1"/>
            <a:r>
              <a:rPr lang="en-US" dirty="0"/>
              <a:t>clarify measurement gap patterns applicability for RSSI and channel occupancy measurements:</a:t>
            </a:r>
            <a:endParaRPr lang="sv-SE" dirty="0"/>
          </a:p>
          <a:p>
            <a:pPr lvl="2"/>
            <a:r>
              <a:rPr lang="en-US" dirty="0"/>
              <a:t>All Rel-15 measurement gap patterns applicable for FR1 measurements are also applicable for RSSI and channel occupancy measurements on carrier frequencies with CCA</a:t>
            </a:r>
            <a:endParaRPr lang="sv-SE" dirty="0"/>
          </a:p>
          <a:p>
            <a:pPr lvl="2"/>
            <a:r>
              <a:rPr lang="en-US" dirty="0"/>
              <a:t>FFS: for gap-based measurements if RAN1 defines the measurement duration longer than 5 ms</a:t>
            </a:r>
            <a:endParaRPr lang="sv-SE" dirty="0"/>
          </a:p>
          <a:p>
            <a:pPr marL="0" lvl="0" indent="0">
              <a:buNone/>
            </a:pPr>
            <a:endParaRPr lang="en-US" baseline="-25000" dirty="0"/>
          </a:p>
          <a:p>
            <a:pPr lvl="0"/>
            <a:endParaRPr lang="en-US" baseline="-25000" dirty="0"/>
          </a:p>
          <a:p>
            <a:pPr lvl="1"/>
            <a:endParaRPr lang="sv-SE" dirty="0"/>
          </a:p>
          <a:p>
            <a:pPr lvl="0"/>
            <a:endParaRPr lang="sv-SE" dirty="0"/>
          </a:p>
          <a:p>
            <a:pPr marL="457200" lvl="1" indent="0">
              <a:buNone/>
            </a:pPr>
            <a:endParaRPr lang="sv-SE" dirty="0"/>
          </a:p>
        </p:txBody>
      </p:sp>
    </p:spTree>
    <p:extLst>
      <p:ext uri="{BB962C8B-B14F-4D97-AF65-F5344CB8AC3E}">
        <p14:creationId xmlns:p14="http://schemas.microsoft.com/office/powerpoint/2010/main" val="34826531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5" y="365126"/>
            <a:ext cx="11231217" cy="837510"/>
          </a:xfrm>
        </p:spPr>
        <p:txBody>
          <a:bodyPr>
            <a:normAutofit fontScale="90000"/>
          </a:bodyPr>
          <a:lstStyle/>
          <a:p>
            <a:r>
              <a:rPr lang="en-US" dirty="0"/>
              <a:t>Measurement Accuracy for RSRP/RSRQ/SINR/L1-RSRP</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540564"/>
            <a:ext cx="11449878" cy="4952309"/>
          </a:xfrm>
        </p:spPr>
        <p:txBody>
          <a:bodyPr>
            <a:normAutofit/>
          </a:bodyPr>
          <a:lstStyle/>
          <a:p>
            <a:pPr lvl="0"/>
            <a:r>
              <a:rPr lang="en-US" dirty="0"/>
              <a:t>Rel-15 measurement accuracy requirements apply</a:t>
            </a:r>
            <a:r>
              <a:rPr lang="en-US" b="1" u="sng" dirty="0"/>
              <a:t> </a:t>
            </a:r>
            <a:endParaRPr lang="sv-SE" dirty="0"/>
          </a:p>
          <a:p>
            <a:pPr lvl="1"/>
            <a:r>
              <a:rPr lang="en-US" dirty="0"/>
              <a:t>How to address the applicability in the specification should consider the outcome of the email discussion</a:t>
            </a:r>
            <a:endParaRPr lang="sv-SE" dirty="0"/>
          </a:p>
          <a:p>
            <a:pPr marL="0" lvl="0" indent="0">
              <a:buNone/>
            </a:pPr>
            <a:endParaRPr lang="en-US" baseline="-25000" dirty="0"/>
          </a:p>
          <a:p>
            <a:pPr lvl="0"/>
            <a:endParaRPr lang="en-US" baseline="-25000" dirty="0"/>
          </a:p>
          <a:p>
            <a:pPr lvl="1"/>
            <a:endParaRPr lang="sv-SE" dirty="0"/>
          </a:p>
          <a:p>
            <a:pPr lvl="0"/>
            <a:endParaRPr lang="sv-SE" dirty="0"/>
          </a:p>
          <a:p>
            <a:pPr marL="457200" lvl="1" indent="0">
              <a:buNone/>
            </a:pPr>
            <a:endParaRPr lang="sv-SE" dirty="0"/>
          </a:p>
        </p:txBody>
      </p:sp>
    </p:spTree>
    <p:extLst>
      <p:ext uri="{BB962C8B-B14F-4D97-AF65-F5344CB8AC3E}">
        <p14:creationId xmlns:p14="http://schemas.microsoft.com/office/powerpoint/2010/main" val="15933793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2206487"/>
            <a:ext cx="11449878" cy="4432852"/>
          </a:xfrm>
        </p:spPr>
        <p:txBody>
          <a:bodyPr>
            <a:normAutofit/>
          </a:bodyPr>
          <a:lstStyle/>
          <a:p>
            <a:pPr marL="0" indent="0" algn="ctr">
              <a:buNone/>
            </a:pPr>
            <a:r>
              <a:rPr lang="sv-SE" sz="5000" dirty="0"/>
              <a:t>Further Agreements</a:t>
            </a:r>
          </a:p>
        </p:txBody>
      </p:sp>
    </p:spTree>
    <p:extLst>
      <p:ext uri="{BB962C8B-B14F-4D97-AF65-F5344CB8AC3E}">
        <p14:creationId xmlns:p14="http://schemas.microsoft.com/office/powerpoint/2010/main" val="32437535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837510"/>
          </a:xfrm>
        </p:spPr>
        <p:txBody>
          <a:bodyPr>
            <a:normAutofit/>
          </a:bodyPr>
          <a:lstStyle/>
          <a:p>
            <a:r>
              <a:rPr lang="sv-SE" dirty="0"/>
              <a:t>RRC Re-establishment</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540565"/>
            <a:ext cx="11449878" cy="4542182"/>
          </a:xfrm>
        </p:spPr>
        <p:txBody>
          <a:bodyPr>
            <a:normAutofit/>
          </a:bodyPr>
          <a:lstStyle/>
          <a:p>
            <a:r>
              <a:rPr lang="en-US" dirty="0"/>
              <a:t>UE behavior:</a:t>
            </a:r>
          </a:p>
          <a:p>
            <a:pPr lvl="1"/>
            <a:r>
              <a:rPr lang="en-US" dirty="0"/>
              <a:t>Option 1:</a:t>
            </a:r>
          </a:p>
          <a:p>
            <a:pPr lvl="2"/>
            <a:r>
              <a:rPr lang="en-US" dirty="0"/>
              <a:t>UE behavior is based on K</a:t>
            </a:r>
            <a:r>
              <a:rPr lang="en-US" baseline="-25000" dirty="0"/>
              <a:t>1,max</a:t>
            </a:r>
            <a:r>
              <a:rPr lang="en-US" dirty="0"/>
              <a:t>, K</a:t>
            </a:r>
            <a:r>
              <a:rPr lang="en-US" baseline="-25000" dirty="0"/>
              <a:t>2,i,max</a:t>
            </a:r>
            <a:r>
              <a:rPr lang="en-US" dirty="0"/>
              <a:t>, and </a:t>
            </a:r>
            <a:r>
              <a:rPr lang="en-US" dirty="0" err="1"/>
              <a:t>K</a:t>
            </a:r>
            <a:r>
              <a:rPr lang="en-US" baseline="-25000" dirty="0" err="1"/>
              <a:t>SI,max</a:t>
            </a:r>
            <a:r>
              <a:rPr lang="en-US" dirty="0"/>
              <a:t> (FFS K</a:t>
            </a:r>
            <a:r>
              <a:rPr lang="en-US" baseline="-25000" dirty="0"/>
              <a:t>3,max</a:t>
            </a:r>
            <a:r>
              <a:rPr lang="en-US" dirty="0"/>
              <a:t>)</a:t>
            </a:r>
          </a:p>
          <a:p>
            <a:pPr lvl="3"/>
            <a:r>
              <a:rPr lang="en-US" dirty="0" err="1"/>
              <a:t>K</a:t>
            </a:r>
            <a:r>
              <a:rPr lang="en-US" baseline="-25000" dirty="0" err="1"/>
              <a:t>SI,max</a:t>
            </a:r>
            <a:r>
              <a:rPr lang="en-US" baseline="-25000" dirty="0"/>
              <a:t> </a:t>
            </a:r>
            <a:r>
              <a:rPr lang="en-US" dirty="0"/>
              <a:t>is the maximum time for SI reading</a:t>
            </a:r>
          </a:p>
          <a:p>
            <a:pPr lvl="1"/>
            <a:r>
              <a:rPr lang="en-US" dirty="0"/>
              <a:t>Option 2:</a:t>
            </a:r>
          </a:p>
          <a:p>
            <a:pPr lvl="2"/>
            <a:r>
              <a:rPr lang="en-US" dirty="0"/>
              <a:t>Use the existing RAN2 procedure upon the expiring of the T311 timer</a:t>
            </a:r>
          </a:p>
          <a:p>
            <a:pPr lvl="1"/>
            <a:r>
              <a:rPr lang="en-US" dirty="0"/>
              <a:t>Option 3: </a:t>
            </a:r>
          </a:p>
          <a:p>
            <a:pPr lvl="2"/>
            <a:r>
              <a:rPr lang="en-US" dirty="0"/>
              <a:t>UE behavior is based on K</a:t>
            </a:r>
            <a:r>
              <a:rPr lang="en-US" baseline="-25000" dirty="0"/>
              <a:t>1,max</a:t>
            </a:r>
            <a:r>
              <a:rPr lang="en-US" dirty="0"/>
              <a:t>, K</a:t>
            </a:r>
            <a:r>
              <a:rPr lang="en-US" baseline="-25000" dirty="0"/>
              <a:t>2,i,max</a:t>
            </a:r>
            <a:r>
              <a:rPr lang="en-US" dirty="0"/>
              <a:t>, and </a:t>
            </a:r>
            <a:r>
              <a:rPr lang="en-US" dirty="0" err="1"/>
              <a:t>K</a:t>
            </a:r>
            <a:r>
              <a:rPr lang="en-US" baseline="-25000" dirty="0" err="1"/>
              <a:t>SI,max</a:t>
            </a:r>
            <a:r>
              <a:rPr lang="en-US" dirty="0"/>
              <a:t> (FFS K</a:t>
            </a:r>
            <a:r>
              <a:rPr lang="en-US" baseline="-25000" dirty="0"/>
              <a:t>3,max</a:t>
            </a:r>
            <a:r>
              <a:rPr lang="en-US" dirty="0"/>
              <a:t>) and timer T311, whichever comes first</a:t>
            </a:r>
            <a:endParaRPr lang="en-US" baseline="-25000" dirty="0"/>
          </a:p>
          <a:p>
            <a:pPr lvl="2"/>
            <a:endParaRPr lang="en-US" dirty="0"/>
          </a:p>
          <a:p>
            <a:pPr marL="0" lvl="0" indent="0">
              <a:buNone/>
            </a:pPr>
            <a:endParaRPr lang="en-US" baseline="-25000" dirty="0"/>
          </a:p>
          <a:p>
            <a:pPr lvl="0"/>
            <a:endParaRPr lang="en-US" baseline="-25000" dirty="0"/>
          </a:p>
          <a:p>
            <a:pPr lvl="1"/>
            <a:endParaRPr lang="sv-SE" dirty="0"/>
          </a:p>
          <a:p>
            <a:pPr lvl="0"/>
            <a:endParaRPr lang="sv-SE" dirty="0"/>
          </a:p>
          <a:p>
            <a:pPr marL="457200" lvl="1" indent="0">
              <a:buNone/>
            </a:pPr>
            <a:endParaRPr lang="sv-SE" dirty="0"/>
          </a:p>
        </p:txBody>
      </p:sp>
    </p:spTree>
    <p:extLst>
      <p:ext uri="{BB962C8B-B14F-4D97-AF65-F5344CB8AC3E}">
        <p14:creationId xmlns:p14="http://schemas.microsoft.com/office/powerpoint/2010/main" val="22113350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6" y="365126"/>
            <a:ext cx="11519452" cy="837510"/>
          </a:xfrm>
        </p:spPr>
        <p:txBody>
          <a:bodyPr>
            <a:noAutofit/>
          </a:bodyPr>
          <a:lstStyle/>
          <a:p>
            <a:r>
              <a:rPr lang="sv-SE" sz="4000" dirty="0"/>
              <a:t>SI Reading in RRC Release with Redirection, RRC Re-establishment, and Paging Interruption Requirements</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292089"/>
            <a:ext cx="11449878" cy="4651512"/>
          </a:xfrm>
        </p:spPr>
        <p:txBody>
          <a:bodyPr>
            <a:normAutofit/>
          </a:bodyPr>
          <a:lstStyle/>
          <a:p>
            <a:r>
              <a:rPr lang="en-US" sz="1800" dirty="0"/>
              <a:t>Option 2: SI reading time is derived based on the necessary number of samples and the LBT impact</a:t>
            </a:r>
          </a:p>
          <a:p>
            <a:pPr lvl="1"/>
            <a:r>
              <a:rPr lang="en-US" sz="1800" dirty="0"/>
              <a:t>Number of PBCH samples for MIB is 5</a:t>
            </a:r>
          </a:p>
          <a:p>
            <a:pPr lvl="1"/>
            <a:r>
              <a:rPr lang="en-GB" sz="1800" dirty="0"/>
              <a:t>Number of PDSCH samples for SIB1 is based on simulation results  with 95% of decoding success rate</a:t>
            </a:r>
            <a:r>
              <a:rPr lang="en-GB" sz="2400" dirty="0"/>
              <a:t>, </a:t>
            </a:r>
            <a:r>
              <a:rPr lang="en-GB" sz="1800" dirty="0"/>
              <a:t>assuming:</a:t>
            </a:r>
            <a:endParaRPr lang="en-US" sz="1800" dirty="0"/>
          </a:p>
        </p:txBody>
      </p:sp>
      <p:graphicFrame>
        <p:nvGraphicFramePr>
          <p:cNvPr id="5" name="Table 4">
            <a:extLst>
              <a:ext uri="{FF2B5EF4-FFF2-40B4-BE49-F238E27FC236}">
                <a16:creationId xmlns:a16="http://schemas.microsoft.com/office/drawing/2014/main" id="{3433F0D0-57BB-4570-978C-55B40D5A3C65}"/>
              </a:ext>
            </a:extLst>
          </p:cNvPr>
          <p:cNvGraphicFramePr>
            <a:graphicFrameLocks noGrp="1"/>
          </p:cNvGraphicFramePr>
          <p:nvPr>
            <p:extLst>
              <p:ext uri="{D42A27DB-BD31-4B8C-83A1-F6EECF244321}">
                <p14:modId xmlns:p14="http://schemas.microsoft.com/office/powerpoint/2010/main" val="187075836"/>
              </p:ext>
            </p:extLst>
          </p:nvPr>
        </p:nvGraphicFramePr>
        <p:xfrm>
          <a:off x="735495" y="2305878"/>
          <a:ext cx="10880035" cy="4476126"/>
        </p:xfrm>
        <a:graphic>
          <a:graphicData uri="http://schemas.openxmlformats.org/drawingml/2006/table">
            <a:tbl>
              <a:tblPr firstRow="1" firstCol="1" bandRow="1">
                <a:tableStyleId>{5C22544A-7EE6-4342-B048-85BDC9FD1C3A}</a:tableStyleId>
              </a:tblPr>
              <a:tblGrid>
                <a:gridCol w="3858689">
                  <a:extLst>
                    <a:ext uri="{9D8B030D-6E8A-4147-A177-3AD203B41FA5}">
                      <a16:colId xmlns:a16="http://schemas.microsoft.com/office/drawing/2014/main" val="2401521470"/>
                    </a:ext>
                  </a:extLst>
                </a:gridCol>
                <a:gridCol w="1525397">
                  <a:extLst>
                    <a:ext uri="{9D8B030D-6E8A-4147-A177-3AD203B41FA5}">
                      <a16:colId xmlns:a16="http://schemas.microsoft.com/office/drawing/2014/main" val="2350639704"/>
                    </a:ext>
                  </a:extLst>
                </a:gridCol>
                <a:gridCol w="5495949">
                  <a:extLst>
                    <a:ext uri="{9D8B030D-6E8A-4147-A177-3AD203B41FA5}">
                      <a16:colId xmlns:a16="http://schemas.microsoft.com/office/drawing/2014/main" val="886952237"/>
                    </a:ext>
                  </a:extLst>
                </a:gridCol>
              </a:tblGrid>
              <a:tr h="166042">
                <a:tc>
                  <a:txBody>
                    <a:bodyPr/>
                    <a:lstStyle/>
                    <a:p>
                      <a:pPr marL="0" marR="0" algn="ctr">
                        <a:lnSpc>
                          <a:spcPct val="107000"/>
                        </a:lnSpc>
                        <a:spcBef>
                          <a:spcPts val="0"/>
                        </a:spcBef>
                        <a:spcAft>
                          <a:spcPts val="0"/>
                        </a:spcAft>
                      </a:pPr>
                      <a:r>
                        <a:rPr lang="en-GB" sz="1200">
                          <a:effectLst/>
                        </a:rPr>
                        <a:t>Parameters</a:t>
                      </a:r>
                      <a:endParaRPr lang="en-US" sz="1200" b="1">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1200">
                          <a:effectLst/>
                        </a:rPr>
                        <a:t>Unit</a:t>
                      </a:r>
                      <a:endParaRPr lang="en-US" sz="1200" b="1">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1200">
                          <a:effectLst/>
                        </a:rPr>
                        <a:t>Value</a:t>
                      </a:r>
                      <a:endParaRPr lang="en-US" sz="1200" b="1">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1693003242"/>
                  </a:ext>
                </a:extLst>
              </a:tr>
              <a:tr h="166042">
                <a:tc>
                  <a:txBody>
                    <a:bodyPr/>
                    <a:lstStyle/>
                    <a:p>
                      <a:pPr marL="0" marR="0">
                        <a:lnSpc>
                          <a:spcPct val="107000"/>
                        </a:lnSpc>
                        <a:spcBef>
                          <a:spcPts val="0"/>
                        </a:spcBef>
                        <a:spcAft>
                          <a:spcPts val="0"/>
                        </a:spcAft>
                      </a:pPr>
                      <a:r>
                        <a:rPr lang="en-US" sz="1200">
                          <a:effectLst/>
                        </a:rPr>
                        <a:t>Channel bandwidth</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200">
                          <a:effectLst/>
                        </a:rPr>
                        <a:t>MHz</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200" dirty="0">
                          <a:effectLst/>
                        </a:rPr>
                        <a:t>20</a:t>
                      </a:r>
                      <a:endParaRPr lang="en-US" sz="12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2910468742"/>
                  </a:ext>
                </a:extLst>
              </a:tr>
              <a:tr h="166042">
                <a:tc>
                  <a:txBody>
                    <a:bodyPr/>
                    <a:lstStyle/>
                    <a:p>
                      <a:pPr marL="0" marR="0">
                        <a:lnSpc>
                          <a:spcPct val="107000"/>
                        </a:lnSpc>
                        <a:spcBef>
                          <a:spcPts val="0"/>
                        </a:spcBef>
                        <a:spcAft>
                          <a:spcPts val="0"/>
                        </a:spcAft>
                      </a:pPr>
                      <a:r>
                        <a:rPr lang="en-US" sz="1200" dirty="0">
                          <a:effectLst/>
                          <a:latin typeface="Arial" panose="020B0604020202020204" pitchFamily="34" charset="0"/>
                          <a:ea typeface="游明朝" panose="02020400000000000000" pitchFamily="18" charset="-128"/>
                          <a:cs typeface="Times New Roman" panose="02020603050405020304" pitchFamily="18" charset="0"/>
                        </a:rPr>
                        <a:t>SCS</a:t>
                      </a:r>
                    </a:p>
                  </a:txBody>
                  <a:tcPr marL="68580" marR="68580" marT="0" marB="0"/>
                </a:tc>
                <a:tc>
                  <a:txBody>
                    <a:bodyPr/>
                    <a:lstStyle/>
                    <a:p>
                      <a:pPr marL="0" marR="0">
                        <a:lnSpc>
                          <a:spcPct val="107000"/>
                        </a:lnSpc>
                        <a:spcBef>
                          <a:spcPts val="0"/>
                        </a:spcBef>
                        <a:spcAft>
                          <a:spcPts val="0"/>
                        </a:spcAft>
                      </a:pPr>
                      <a:r>
                        <a:rPr lang="en-US" sz="1200" dirty="0">
                          <a:effectLst/>
                          <a:latin typeface="Arial" panose="020B0604020202020204" pitchFamily="34" charset="0"/>
                          <a:ea typeface="游明朝" panose="02020400000000000000" pitchFamily="18" charset="-128"/>
                          <a:cs typeface="Times New Roman" panose="02020603050405020304" pitchFamily="18" charset="0"/>
                        </a:rPr>
                        <a:t>kHz</a:t>
                      </a:r>
                    </a:p>
                  </a:txBody>
                  <a:tcPr marL="68580" marR="68580" marT="0" marB="0"/>
                </a:tc>
                <a:tc>
                  <a:txBody>
                    <a:bodyPr/>
                    <a:lstStyle/>
                    <a:p>
                      <a:pPr marL="0" marR="0">
                        <a:lnSpc>
                          <a:spcPct val="107000"/>
                        </a:lnSpc>
                        <a:spcBef>
                          <a:spcPts val="0"/>
                        </a:spcBef>
                        <a:spcAft>
                          <a:spcPts val="0"/>
                        </a:spcAft>
                      </a:pPr>
                      <a:r>
                        <a:rPr lang="en-US" sz="1200" dirty="0">
                          <a:effectLst/>
                          <a:latin typeface="Arial" panose="020B0604020202020204" pitchFamily="34" charset="0"/>
                          <a:ea typeface="游明朝" panose="02020400000000000000" pitchFamily="18" charset="-128"/>
                          <a:cs typeface="Times New Roman" panose="02020603050405020304" pitchFamily="18" charset="0"/>
                        </a:rPr>
                        <a:t>15</a:t>
                      </a:r>
                    </a:p>
                  </a:txBody>
                  <a:tcPr marL="68580" marR="68580" marT="0" marB="0"/>
                </a:tc>
                <a:extLst>
                  <a:ext uri="{0D108BD9-81ED-4DB2-BD59-A6C34878D82A}">
                    <a16:rowId xmlns:a16="http://schemas.microsoft.com/office/drawing/2014/main" val="2493238863"/>
                  </a:ext>
                </a:extLst>
              </a:tr>
              <a:tr h="166042">
                <a:tc>
                  <a:txBody>
                    <a:bodyPr/>
                    <a:lstStyle/>
                    <a:p>
                      <a:pPr marL="0" marR="0">
                        <a:lnSpc>
                          <a:spcPct val="107000"/>
                        </a:lnSpc>
                        <a:spcBef>
                          <a:spcPts val="0"/>
                        </a:spcBef>
                        <a:spcAft>
                          <a:spcPts val="0"/>
                        </a:spcAft>
                      </a:pPr>
                      <a:r>
                        <a:rPr lang="en-US" sz="1200">
                          <a:effectLst/>
                        </a:rPr>
                        <a:t>Number of transmitter antennas</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200">
                          <a:effectLst/>
                        </a:rPr>
                        <a:t> </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200" dirty="0">
                          <a:effectLst/>
                        </a:rPr>
                        <a:t>1</a:t>
                      </a:r>
                      <a:endParaRPr lang="en-US" sz="12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2658060627"/>
                  </a:ext>
                </a:extLst>
              </a:tr>
              <a:tr h="166042">
                <a:tc>
                  <a:txBody>
                    <a:bodyPr/>
                    <a:lstStyle/>
                    <a:p>
                      <a:pPr marL="0" marR="0">
                        <a:lnSpc>
                          <a:spcPct val="107000"/>
                        </a:lnSpc>
                        <a:spcBef>
                          <a:spcPts val="0"/>
                        </a:spcBef>
                        <a:spcAft>
                          <a:spcPts val="0"/>
                        </a:spcAft>
                      </a:pPr>
                      <a:r>
                        <a:rPr lang="en-US" sz="1200">
                          <a:effectLst/>
                        </a:rPr>
                        <a:t>Number of receive antennas</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200">
                          <a:effectLst/>
                        </a:rPr>
                        <a:t> </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200" dirty="0">
                          <a:effectLst/>
                        </a:rPr>
                        <a:t>2</a:t>
                      </a:r>
                      <a:endParaRPr lang="en-US" sz="12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3382872540"/>
                  </a:ext>
                </a:extLst>
              </a:tr>
              <a:tr h="166042">
                <a:tc>
                  <a:txBody>
                    <a:bodyPr/>
                    <a:lstStyle/>
                    <a:p>
                      <a:pPr marL="0" marR="0">
                        <a:lnSpc>
                          <a:spcPct val="107000"/>
                        </a:lnSpc>
                        <a:spcBef>
                          <a:spcPts val="0"/>
                        </a:spcBef>
                        <a:spcAft>
                          <a:spcPts val="0"/>
                        </a:spcAft>
                      </a:pPr>
                      <a:r>
                        <a:rPr lang="en-US" sz="1200">
                          <a:effectLst/>
                        </a:rPr>
                        <a:t>Allocated resource blocks for PDSCH</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200">
                          <a:effectLst/>
                        </a:rPr>
                        <a:t> </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200" dirty="0">
                          <a:effectLst/>
                        </a:rPr>
                        <a:t>24 (allocated in the lower edge of the carrier)</a:t>
                      </a:r>
                      <a:endParaRPr lang="en-US" sz="12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669573783"/>
                  </a:ext>
                </a:extLst>
              </a:tr>
              <a:tr h="166042">
                <a:tc>
                  <a:txBody>
                    <a:bodyPr/>
                    <a:lstStyle/>
                    <a:p>
                      <a:pPr marL="0" marR="0">
                        <a:lnSpc>
                          <a:spcPct val="107000"/>
                        </a:lnSpc>
                        <a:spcBef>
                          <a:spcPts val="0"/>
                        </a:spcBef>
                        <a:spcAft>
                          <a:spcPts val="0"/>
                        </a:spcAft>
                      </a:pPr>
                      <a:r>
                        <a:rPr lang="en-US" sz="1200">
                          <a:effectLst/>
                        </a:rPr>
                        <a:t>MCS index</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200">
                          <a:effectLst/>
                        </a:rPr>
                        <a:t> </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200" dirty="0">
                          <a:effectLst/>
                        </a:rPr>
                        <a:t>4</a:t>
                      </a:r>
                      <a:endParaRPr lang="en-US" sz="12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1156697503"/>
                  </a:ext>
                </a:extLst>
              </a:tr>
              <a:tr h="166042">
                <a:tc>
                  <a:txBody>
                    <a:bodyPr/>
                    <a:lstStyle/>
                    <a:p>
                      <a:pPr marL="0" marR="0">
                        <a:lnSpc>
                          <a:spcPct val="107000"/>
                        </a:lnSpc>
                        <a:spcBef>
                          <a:spcPts val="0"/>
                        </a:spcBef>
                        <a:spcAft>
                          <a:spcPts val="0"/>
                        </a:spcAft>
                      </a:pPr>
                      <a:r>
                        <a:rPr lang="en-US" sz="1200">
                          <a:effectLst/>
                        </a:rPr>
                        <a:t>Modulation</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200">
                          <a:effectLst/>
                        </a:rPr>
                        <a:t> </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200">
                          <a:effectLst/>
                        </a:rPr>
                        <a:t>QPSK</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2716768320"/>
                  </a:ext>
                </a:extLst>
              </a:tr>
              <a:tr h="166042">
                <a:tc>
                  <a:txBody>
                    <a:bodyPr/>
                    <a:lstStyle/>
                    <a:p>
                      <a:pPr marL="0" marR="0">
                        <a:lnSpc>
                          <a:spcPct val="107000"/>
                        </a:lnSpc>
                        <a:spcBef>
                          <a:spcPts val="0"/>
                        </a:spcBef>
                        <a:spcAft>
                          <a:spcPts val="0"/>
                        </a:spcAft>
                      </a:pPr>
                      <a:r>
                        <a:rPr lang="en-US" sz="1200">
                          <a:effectLst/>
                        </a:rPr>
                        <a:t>Target Coding Rate</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200">
                          <a:effectLst/>
                        </a:rPr>
                        <a:t> </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200">
                          <a:effectLst/>
                        </a:rPr>
                        <a:t>0.33</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620388618"/>
                  </a:ext>
                </a:extLst>
              </a:tr>
              <a:tr h="166042">
                <a:tc>
                  <a:txBody>
                    <a:bodyPr/>
                    <a:lstStyle/>
                    <a:p>
                      <a:pPr marL="0" marR="0">
                        <a:lnSpc>
                          <a:spcPct val="107000"/>
                        </a:lnSpc>
                        <a:spcBef>
                          <a:spcPts val="0"/>
                        </a:spcBef>
                        <a:spcAft>
                          <a:spcPts val="0"/>
                        </a:spcAft>
                      </a:pPr>
                      <a:r>
                        <a:rPr lang="en-US" sz="1200">
                          <a:effectLst/>
                        </a:rPr>
                        <a:t>Number of control symbols</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200">
                          <a:effectLst/>
                        </a:rPr>
                        <a:t> </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200">
                          <a:effectLst/>
                        </a:rPr>
                        <a:t>2</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3894269317"/>
                  </a:ext>
                </a:extLst>
              </a:tr>
              <a:tr h="166042">
                <a:tc>
                  <a:txBody>
                    <a:bodyPr/>
                    <a:lstStyle/>
                    <a:p>
                      <a:pPr marL="0" marR="0">
                        <a:lnSpc>
                          <a:spcPct val="107000"/>
                        </a:lnSpc>
                        <a:spcBef>
                          <a:spcPts val="0"/>
                        </a:spcBef>
                        <a:spcAft>
                          <a:spcPts val="0"/>
                        </a:spcAft>
                      </a:pPr>
                      <a:r>
                        <a:rPr lang="en-US" sz="1200">
                          <a:effectLst/>
                        </a:rPr>
                        <a:t>PDSCH mapping type</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200">
                          <a:effectLst/>
                        </a:rPr>
                        <a:t> </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200">
                          <a:effectLst/>
                        </a:rPr>
                        <a:t>Type A</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3952580570"/>
                  </a:ext>
                </a:extLst>
              </a:tr>
              <a:tr h="166042">
                <a:tc>
                  <a:txBody>
                    <a:bodyPr/>
                    <a:lstStyle/>
                    <a:p>
                      <a:pPr marL="0" marR="0">
                        <a:lnSpc>
                          <a:spcPct val="107000"/>
                        </a:lnSpc>
                        <a:spcBef>
                          <a:spcPts val="0"/>
                        </a:spcBef>
                        <a:spcAft>
                          <a:spcPts val="0"/>
                        </a:spcAft>
                      </a:pPr>
                      <a:r>
                        <a:rPr lang="en-US" sz="1200">
                          <a:effectLst/>
                        </a:rPr>
                        <a:t>Information Bit Payload</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200">
                          <a:effectLst/>
                        </a:rPr>
                        <a:t> </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200">
                          <a:effectLst/>
                        </a:rPr>
                        <a:t> </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2726406367"/>
                  </a:ext>
                </a:extLst>
              </a:tr>
              <a:tr h="166042">
                <a:tc>
                  <a:txBody>
                    <a:bodyPr/>
                    <a:lstStyle/>
                    <a:p>
                      <a:pPr marL="0" marR="0" indent="114300">
                        <a:lnSpc>
                          <a:spcPct val="107000"/>
                        </a:lnSpc>
                        <a:spcBef>
                          <a:spcPts val="0"/>
                        </a:spcBef>
                        <a:spcAft>
                          <a:spcPts val="0"/>
                        </a:spcAft>
                      </a:pPr>
                      <a:r>
                        <a:rPr lang="en-US" sz="1200">
                          <a:effectLst/>
                        </a:rPr>
                        <a:t>For slots with RMSI</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200">
                          <a:effectLst/>
                        </a:rPr>
                        <a:t>Bits</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200">
                          <a:effectLst/>
                        </a:rPr>
                        <a:t>1864</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3252904214"/>
                  </a:ext>
                </a:extLst>
              </a:tr>
              <a:tr h="166042">
                <a:tc>
                  <a:txBody>
                    <a:bodyPr/>
                    <a:lstStyle/>
                    <a:p>
                      <a:pPr marL="0" marR="0">
                        <a:lnSpc>
                          <a:spcPct val="107000"/>
                        </a:lnSpc>
                        <a:spcBef>
                          <a:spcPts val="0"/>
                        </a:spcBef>
                        <a:spcAft>
                          <a:spcPts val="0"/>
                        </a:spcAft>
                      </a:pPr>
                      <a:r>
                        <a:rPr lang="en-US" sz="1200">
                          <a:effectLst/>
                        </a:rPr>
                        <a:t>Number of Code Blocks per slot</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200">
                          <a:effectLst/>
                        </a:rPr>
                        <a:t> </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200">
                          <a:effectLst/>
                        </a:rPr>
                        <a:t>1</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326106164"/>
                  </a:ext>
                </a:extLst>
              </a:tr>
              <a:tr h="166042">
                <a:tc>
                  <a:txBody>
                    <a:bodyPr/>
                    <a:lstStyle/>
                    <a:p>
                      <a:pPr marL="0" marR="0">
                        <a:lnSpc>
                          <a:spcPct val="107000"/>
                        </a:lnSpc>
                        <a:spcBef>
                          <a:spcPts val="0"/>
                        </a:spcBef>
                        <a:spcAft>
                          <a:spcPts val="0"/>
                        </a:spcAft>
                      </a:pPr>
                      <a:r>
                        <a:rPr lang="en-US" sz="1200">
                          <a:effectLst/>
                        </a:rPr>
                        <a:t>Binary Channel Bits Per slot</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200">
                          <a:effectLst/>
                        </a:rPr>
                        <a:t> </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200">
                          <a:effectLst/>
                        </a:rPr>
                        <a:t> </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3585839111"/>
                  </a:ext>
                </a:extLst>
              </a:tr>
              <a:tr h="166042">
                <a:tc>
                  <a:txBody>
                    <a:bodyPr/>
                    <a:lstStyle/>
                    <a:p>
                      <a:pPr marL="0" marR="0" indent="114300">
                        <a:lnSpc>
                          <a:spcPct val="107000"/>
                        </a:lnSpc>
                        <a:spcBef>
                          <a:spcPts val="0"/>
                        </a:spcBef>
                        <a:spcAft>
                          <a:spcPts val="0"/>
                        </a:spcAft>
                      </a:pPr>
                      <a:r>
                        <a:rPr lang="en-US" sz="1200">
                          <a:effectLst/>
                        </a:rPr>
                        <a:t>For slots with RMSI</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200">
                          <a:effectLst/>
                        </a:rPr>
                        <a:t>Bits</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200" dirty="0">
                          <a:effectLst/>
                        </a:rPr>
                        <a:t>6048</a:t>
                      </a:r>
                      <a:endParaRPr lang="en-US" sz="12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594221079"/>
                  </a:ext>
                </a:extLst>
              </a:tr>
              <a:tr h="166042">
                <a:tc>
                  <a:txBody>
                    <a:bodyPr/>
                    <a:lstStyle/>
                    <a:p>
                      <a:pPr marL="0" marR="0">
                        <a:lnSpc>
                          <a:spcPct val="107000"/>
                        </a:lnSpc>
                        <a:spcBef>
                          <a:spcPts val="0"/>
                        </a:spcBef>
                        <a:spcAft>
                          <a:spcPts val="0"/>
                        </a:spcAft>
                      </a:pPr>
                      <a:r>
                        <a:rPr lang="en-US" sz="1200">
                          <a:effectLst/>
                        </a:rPr>
                        <a:t>Side condition (PDSCH SNR)</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200">
                          <a:effectLst/>
                        </a:rPr>
                        <a:t>dB</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200">
                          <a:effectLst/>
                        </a:rPr>
                        <a:t>-6</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3370460149"/>
                  </a:ext>
                </a:extLst>
              </a:tr>
              <a:tr h="166042">
                <a:tc>
                  <a:txBody>
                    <a:bodyPr/>
                    <a:lstStyle/>
                    <a:p>
                      <a:pPr marL="0" marR="0">
                        <a:lnSpc>
                          <a:spcPct val="107000"/>
                        </a:lnSpc>
                        <a:spcBef>
                          <a:spcPts val="0"/>
                        </a:spcBef>
                        <a:spcAft>
                          <a:spcPts val="0"/>
                        </a:spcAft>
                      </a:pPr>
                      <a:r>
                        <a:rPr lang="en-US" sz="1200">
                          <a:effectLst/>
                        </a:rPr>
                        <a:t>Propagation channel model</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200">
                          <a:effectLst/>
                        </a:rPr>
                        <a:t> </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200">
                          <a:effectLst/>
                        </a:rPr>
                        <a:t>AWGN, TDLA30-10, TDLB100-400, TDLC300-100</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4265236750"/>
                  </a:ext>
                </a:extLst>
              </a:tr>
              <a:tr h="340856">
                <a:tc>
                  <a:txBody>
                    <a:bodyPr/>
                    <a:lstStyle/>
                    <a:p>
                      <a:pPr marL="0" marR="0">
                        <a:lnSpc>
                          <a:spcPct val="107000"/>
                        </a:lnSpc>
                        <a:spcBef>
                          <a:spcPts val="0"/>
                        </a:spcBef>
                        <a:spcAft>
                          <a:spcPts val="0"/>
                        </a:spcAft>
                      </a:pPr>
                      <a:r>
                        <a:rPr lang="en-US" sz="1200">
                          <a:effectLst/>
                        </a:rPr>
                        <a:t>Receiver assumption</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200">
                          <a:effectLst/>
                        </a:rPr>
                        <a:t> </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342900" marR="0" lvl="0" indent="-342900">
                        <a:lnSpc>
                          <a:spcPct val="107000"/>
                        </a:lnSpc>
                        <a:spcBef>
                          <a:spcPts val="0"/>
                        </a:spcBef>
                        <a:spcAft>
                          <a:spcPts val="0"/>
                        </a:spcAft>
                        <a:buFont typeface="Symbol" panose="05050102010706020507" pitchFamily="18" charset="2"/>
                        <a:buChar char=""/>
                      </a:pPr>
                      <a:r>
                        <a:rPr lang="en-US" sz="1200">
                          <a:effectLst/>
                        </a:rPr>
                        <a:t>Single shot detection</a:t>
                      </a:r>
                    </a:p>
                    <a:p>
                      <a:pPr marL="342900" marR="0" lvl="0" indent="-342900">
                        <a:lnSpc>
                          <a:spcPct val="107000"/>
                        </a:lnSpc>
                        <a:spcBef>
                          <a:spcPts val="0"/>
                        </a:spcBef>
                        <a:spcAft>
                          <a:spcPts val="0"/>
                        </a:spcAft>
                        <a:buFont typeface="Symbol" panose="05050102010706020507" pitchFamily="18" charset="2"/>
                        <a:buChar char=""/>
                      </a:pPr>
                      <a:r>
                        <a:rPr lang="en-US" sz="1200">
                          <a:effectLst/>
                        </a:rPr>
                        <a:t>Soft-combining (2, 4 and 8 samples)</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2712380243"/>
                  </a:ext>
                </a:extLst>
              </a:tr>
              <a:tr h="166042">
                <a:tc>
                  <a:txBody>
                    <a:bodyPr/>
                    <a:lstStyle/>
                    <a:p>
                      <a:pPr marL="0" marR="0">
                        <a:lnSpc>
                          <a:spcPct val="107000"/>
                        </a:lnSpc>
                        <a:spcBef>
                          <a:spcPts val="0"/>
                        </a:spcBef>
                        <a:spcAft>
                          <a:spcPts val="0"/>
                        </a:spcAft>
                      </a:pPr>
                      <a:r>
                        <a:rPr lang="en-US" sz="1200">
                          <a:effectLst/>
                        </a:rPr>
                        <a:t>SIB1 transmission period</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200">
                          <a:effectLst/>
                        </a:rPr>
                        <a:t>ms</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200">
                          <a:effectLst/>
                        </a:rPr>
                        <a:t>20</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3992592901"/>
                  </a:ext>
                </a:extLst>
              </a:tr>
              <a:tr h="166042">
                <a:tc>
                  <a:txBody>
                    <a:bodyPr/>
                    <a:lstStyle/>
                    <a:p>
                      <a:pPr marL="0" marR="0">
                        <a:lnSpc>
                          <a:spcPct val="107000"/>
                        </a:lnSpc>
                        <a:spcBef>
                          <a:spcPts val="0"/>
                        </a:spcBef>
                        <a:spcAft>
                          <a:spcPts val="0"/>
                        </a:spcAft>
                      </a:pPr>
                      <a:r>
                        <a:rPr lang="en-US" sz="1200">
                          <a:effectLst/>
                        </a:rPr>
                        <a:t>Metric</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200">
                          <a:effectLst/>
                        </a:rPr>
                        <a:t> </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200">
                          <a:effectLst/>
                        </a:rPr>
                        <a:t>95% of SIB1 acquisition success rate</a:t>
                      </a:r>
                      <a:endParaRPr lang="en-US" sz="12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4079749099"/>
                  </a:ext>
                </a:extLst>
              </a:tr>
              <a:tr h="340856">
                <a:tc gridSpan="3">
                  <a:txBody>
                    <a:bodyPr/>
                    <a:lstStyle/>
                    <a:p>
                      <a:pPr marL="0" marR="0">
                        <a:lnSpc>
                          <a:spcPct val="107000"/>
                        </a:lnSpc>
                        <a:spcBef>
                          <a:spcPts val="0"/>
                        </a:spcBef>
                        <a:spcAft>
                          <a:spcPts val="0"/>
                        </a:spcAft>
                      </a:pPr>
                      <a:r>
                        <a:rPr lang="en-US" sz="1200" dirty="0">
                          <a:effectLst/>
                        </a:rPr>
                        <a:t>Derived based on the PDSCH DMRS assumption: </a:t>
                      </a:r>
                      <a:r>
                        <a:rPr lang="en-US" sz="1200" dirty="0" err="1">
                          <a:effectLst/>
                        </a:rPr>
                        <a:t>dmrs</a:t>
                      </a:r>
                      <a:r>
                        <a:rPr lang="en-US" sz="1200" dirty="0">
                          <a:effectLst/>
                        </a:rPr>
                        <a:t>-</a:t>
                      </a:r>
                      <a:r>
                        <a:rPr lang="en-US" sz="1200" dirty="0" err="1">
                          <a:effectLst/>
                        </a:rPr>
                        <a:t>TypeA</a:t>
                      </a:r>
                      <a:r>
                        <a:rPr lang="en-US" sz="1200" dirty="0">
                          <a:effectLst/>
                        </a:rPr>
                        <a:t>-Position=2, </a:t>
                      </a:r>
                      <a:r>
                        <a:rPr lang="en-US" sz="1200" dirty="0" err="1">
                          <a:effectLst/>
                        </a:rPr>
                        <a:t>dmrs</a:t>
                      </a:r>
                      <a:r>
                        <a:rPr lang="en-US" sz="1200" dirty="0">
                          <a:effectLst/>
                        </a:rPr>
                        <a:t>-Type=1, </a:t>
                      </a:r>
                      <a:r>
                        <a:rPr lang="en-US" sz="1200" dirty="0" err="1">
                          <a:effectLst/>
                        </a:rPr>
                        <a:t>dmrs-AdditonalPositions</a:t>
                      </a:r>
                      <a:r>
                        <a:rPr lang="en-US" sz="1200" dirty="0">
                          <a:effectLst/>
                        </a:rPr>
                        <a:t>=2,  </a:t>
                      </a:r>
                      <a:r>
                        <a:rPr lang="en-US" sz="1200" dirty="0" err="1">
                          <a:effectLst/>
                        </a:rPr>
                        <a:t>maxLength</a:t>
                      </a:r>
                      <a:r>
                        <a:rPr lang="en-US" sz="1200" dirty="0">
                          <a:effectLst/>
                        </a:rPr>
                        <a:t>=1, Antenna port index: 1000, and Number of PDSCH DMRS CDM group(s) without data: 1.</a:t>
                      </a:r>
                      <a:endParaRPr lang="en-US" sz="12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0203623"/>
                  </a:ext>
                </a:extLst>
              </a:tr>
            </a:tbl>
          </a:graphicData>
        </a:graphic>
      </p:graphicFrame>
    </p:spTree>
    <p:extLst>
      <p:ext uri="{BB962C8B-B14F-4D97-AF65-F5344CB8AC3E}">
        <p14:creationId xmlns:p14="http://schemas.microsoft.com/office/powerpoint/2010/main" val="13552875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837510"/>
          </a:xfrm>
        </p:spPr>
        <p:txBody>
          <a:bodyPr>
            <a:normAutofit/>
          </a:bodyPr>
          <a:lstStyle/>
          <a:p>
            <a:r>
              <a:rPr lang="sv-SE" dirty="0"/>
              <a:t>RLM</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540565"/>
            <a:ext cx="11449878" cy="4542182"/>
          </a:xfrm>
        </p:spPr>
        <p:txBody>
          <a:bodyPr>
            <a:normAutofit/>
          </a:bodyPr>
          <a:lstStyle/>
          <a:p>
            <a:pPr lvl="0" hangingPunct="0"/>
            <a:r>
              <a:rPr lang="sv-SE" dirty="0"/>
              <a:t>RLM requirements based on periodic CSI-RS (T</a:t>
            </a:r>
            <a:r>
              <a:rPr lang="sv-SE" baseline="-25000" dirty="0"/>
              <a:t>CSI-RS</a:t>
            </a:r>
            <a:r>
              <a:rPr lang="sv-SE" dirty="0"/>
              <a:t>) are to be defined in Rel-16</a:t>
            </a:r>
          </a:p>
          <a:p>
            <a:pPr lvl="1" hangingPunct="0"/>
            <a:r>
              <a:rPr lang="sv-SE" dirty="0"/>
              <a:t>Background: RAN1 agreed that </a:t>
            </a:r>
            <a:r>
              <a:rPr lang="en-US" dirty="0"/>
              <a:t>CSI-RS-based RLM-RS both within and outside the SSB-based RLM measurement window (i.e., DRS transmission window) can be used for in-sync and out-of-sync evaluations (resolves FFS from previous agreement)</a:t>
            </a:r>
          </a:p>
          <a:p>
            <a:pPr lvl="0" hangingPunct="0"/>
            <a:endParaRPr lang="en-US" dirty="0"/>
          </a:p>
        </p:txBody>
      </p:sp>
    </p:spTree>
    <p:extLst>
      <p:ext uri="{BB962C8B-B14F-4D97-AF65-F5344CB8AC3E}">
        <p14:creationId xmlns:p14="http://schemas.microsoft.com/office/powerpoint/2010/main" val="22981139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837510"/>
          </a:xfrm>
        </p:spPr>
        <p:txBody>
          <a:bodyPr/>
          <a:lstStyle/>
          <a:p>
            <a:r>
              <a:rPr lang="sv-SE" dirty="0"/>
              <a:t>Intra-Frequency Measurements</a:t>
            </a:r>
          </a:p>
        </p:txBody>
      </p:sp>
      <p:graphicFrame>
        <p:nvGraphicFramePr>
          <p:cNvPr id="7" name="Content Placeholder 6">
            <a:extLst>
              <a:ext uri="{FF2B5EF4-FFF2-40B4-BE49-F238E27FC236}">
                <a16:creationId xmlns:a16="http://schemas.microsoft.com/office/drawing/2014/main" id="{B23352A4-BC47-4984-AB2F-C6DBD566F4E7}"/>
              </a:ext>
            </a:extLst>
          </p:cNvPr>
          <p:cNvGraphicFramePr>
            <a:graphicFrameLocks noGrp="1"/>
          </p:cNvGraphicFramePr>
          <p:nvPr>
            <p:ph idx="1"/>
            <p:extLst>
              <p:ext uri="{D42A27DB-BD31-4B8C-83A1-F6EECF244321}">
                <p14:modId xmlns:p14="http://schemas.microsoft.com/office/powerpoint/2010/main" val="3212064171"/>
              </p:ext>
            </p:extLst>
          </p:nvPr>
        </p:nvGraphicFramePr>
        <p:xfrm>
          <a:off x="838200" y="1073429"/>
          <a:ext cx="9866654" cy="5427958"/>
        </p:xfrm>
        <a:graphic>
          <a:graphicData uri="http://schemas.openxmlformats.org/drawingml/2006/table">
            <a:tbl>
              <a:tblPr firstRow="1" firstCol="1" bandRow="1">
                <a:tableStyleId>{5C22544A-7EE6-4342-B048-85BDC9FD1C3A}</a:tableStyleId>
              </a:tblPr>
              <a:tblGrid>
                <a:gridCol w="1441174">
                  <a:extLst>
                    <a:ext uri="{9D8B030D-6E8A-4147-A177-3AD203B41FA5}">
                      <a16:colId xmlns:a16="http://schemas.microsoft.com/office/drawing/2014/main" val="2645973316"/>
                    </a:ext>
                  </a:extLst>
                </a:gridCol>
                <a:gridCol w="714364">
                  <a:extLst>
                    <a:ext uri="{9D8B030D-6E8A-4147-A177-3AD203B41FA5}">
                      <a16:colId xmlns:a16="http://schemas.microsoft.com/office/drawing/2014/main" val="3907513473"/>
                    </a:ext>
                  </a:extLst>
                </a:gridCol>
                <a:gridCol w="1271542">
                  <a:extLst>
                    <a:ext uri="{9D8B030D-6E8A-4147-A177-3AD203B41FA5}">
                      <a16:colId xmlns:a16="http://schemas.microsoft.com/office/drawing/2014/main" val="927563989"/>
                    </a:ext>
                  </a:extLst>
                </a:gridCol>
                <a:gridCol w="3219787">
                  <a:extLst>
                    <a:ext uri="{9D8B030D-6E8A-4147-A177-3AD203B41FA5}">
                      <a16:colId xmlns:a16="http://schemas.microsoft.com/office/drawing/2014/main" val="1720011397"/>
                    </a:ext>
                  </a:extLst>
                </a:gridCol>
                <a:gridCol w="3219787">
                  <a:extLst>
                    <a:ext uri="{9D8B030D-6E8A-4147-A177-3AD203B41FA5}">
                      <a16:colId xmlns:a16="http://schemas.microsoft.com/office/drawing/2014/main" val="2501388268"/>
                    </a:ext>
                  </a:extLst>
                </a:gridCol>
              </a:tblGrid>
              <a:tr h="236570">
                <a:tc rowSpan="2">
                  <a:txBody>
                    <a:bodyPr/>
                    <a:lstStyle/>
                    <a:p>
                      <a:pPr algn="ctr">
                        <a:spcAft>
                          <a:spcPts val="0"/>
                        </a:spcAft>
                      </a:pPr>
                      <a:r>
                        <a:rPr lang="en-US" sz="1200" b="1" dirty="0">
                          <a:effectLst/>
                        </a:rPr>
                        <a:t>Procedure</a:t>
                      </a:r>
                      <a:endParaRPr lang="sv-SE" sz="1200" b="1" dirty="0">
                        <a:effectLst/>
                        <a:latin typeface="Times New Roman" panose="02020603050405020304" pitchFamily="18" charset="0"/>
                        <a:ea typeface="SimSun" panose="02010600030101010101" pitchFamily="2" charset="-122"/>
                      </a:endParaRPr>
                    </a:p>
                  </a:txBody>
                  <a:tcPr marL="52356" marR="52356" marT="0" marB="0" anchor="ctr"/>
                </a:tc>
                <a:tc rowSpan="2">
                  <a:txBody>
                    <a:bodyPr/>
                    <a:lstStyle/>
                    <a:p>
                      <a:pPr algn="ctr">
                        <a:spcAft>
                          <a:spcPts val="0"/>
                        </a:spcAft>
                      </a:pPr>
                      <a:r>
                        <a:rPr lang="en-US" sz="1200" b="1" dirty="0">
                          <a:effectLst/>
                        </a:rPr>
                        <a:t>Rel-15 samples</a:t>
                      </a:r>
                      <a:endParaRPr lang="sv-SE" sz="1200" b="1" dirty="0">
                        <a:effectLst/>
                        <a:latin typeface="Times New Roman" panose="02020603050405020304" pitchFamily="18" charset="0"/>
                        <a:ea typeface="SimSun" panose="02010600030101010101" pitchFamily="2" charset="-122"/>
                      </a:endParaRPr>
                    </a:p>
                  </a:txBody>
                  <a:tcPr marL="52356" marR="52356" marT="0" marB="0" anchor="ctr"/>
                </a:tc>
                <a:tc gridSpan="3">
                  <a:txBody>
                    <a:bodyPr/>
                    <a:lstStyle/>
                    <a:p>
                      <a:pPr algn="ctr">
                        <a:spcAft>
                          <a:spcPts val="0"/>
                        </a:spcAft>
                      </a:pPr>
                      <a:r>
                        <a:rPr lang="en-US" sz="1200" b="1" dirty="0">
                          <a:effectLst/>
                        </a:rPr>
                        <a:t>Maximum number of DL LBT failures</a:t>
                      </a:r>
                      <a:endParaRPr lang="sv-SE" sz="1200" b="1" dirty="0">
                        <a:effectLst/>
                        <a:latin typeface="Times New Roman" panose="02020603050405020304" pitchFamily="18" charset="0"/>
                        <a:ea typeface="SimSun" panose="02010600030101010101" pitchFamily="2" charset="-122"/>
                      </a:endParaRPr>
                    </a:p>
                  </a:txBody>
                  <a:tcPr marL="52356" marR="52356"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559312259"/>
                  </a:ext>
                </a:extLst>
              </a:tr>
              <a:tr h="253628">
                <a:tc vMerge="1">
                  <a:txBody>
                    <a:bodyPr/>
                    <a:lstStyle/>
                    <a:p>
                      <a:endParaRPr lang="sv-SE"/>
                    </a:p>
                  </a:txBody>
                  <a:tcPr/>
                </a:tc>
                <a:tc vMerge="1">
                  <a:txBody>
                    <a:bodyPr/>
                    <a:lstStyle/>
                    <a:p>
                      <a:endParaRPr lang="sv-SE"/>
                    </a:p>
                  </a:txBody>
                  <a:tcPr/>
                </a:tc>
                <a:tc>
                  <a:txBody>
                    <a:bodyPr/>
                    <a:lstStyle/>
                    <a:p>
                      <a:pPr algn="ctr">
                        <a:spcAft>
                          <a:spcPts val="0"/>
                        </a:spcAft>
                      </a:pPr>
                      <a:r>
                        <a:rPr lang="en-US" sz="1200" b="1">
                          <a:effectLst/>
                        </a:rPr>
                        <a:t>Parameter name</a:t>
                      </a:r>
                      <a:endParaRPr lang="sv-SE" sz="1200" b="1">
                        <a:effectLst/>
                        <a:latin typeface="Times New Roman" panose="02020603050405020304" pitchFamily="18" charset="0"/>
                        <a:ea typeface="SimSun" panose="02010600030101010101" pitchFamily="2" charset="-122"/>
                      </a:endParaRPr>
                    </a:p>
                  </a:txBody>
                  <a:tcPr marL="52356" marR="52356" marT="0" marB="0" anchor="ctr"/>
                </a:tc>
                <a:tc>
                  <a:txBody>
                    <a:bodyPr/>
                    <a:lstStyle/>
                    <a:p>
                      <a:pPr algn="ctr">
                        <a:spcAft>
                          <a:spcPts val="0"/>
                        </a:spcAft>
                      </a:pPr>
                      <a:r>
                        <a:rPr lang="en-US" sz="1200" b="1" dirty="0">
                          <a:effectLst/>
                        </a:rPr>
                        <a:t>Parameter value</a:t>
                      </a:r>
                      <a:endParaRPr lang="sv-SE" sz="1200" b="1" dirty="0">
                        <a:effectLst/>
                        <a:latin typeface="Times New Roman" panose="02020603050405020304" pitchFamily="18" charset="0"/>
                        <a:ea typeface="SimSun" panose="02010600030101010101" pitchFamily="2" charset="-122"/>
                      </a:endParaRPr>
                    </a:p>
                  </a:txBody>
                  <a:tcPr marL="52356" marR="52356" marT="0" marB="0" anchor="ctr"/>
                </a:tc>
                <a:tc>
                  <a:txBody>
                    <a:bodyPr/>
                    <a:lstStyle/>
                    <a:p>
                      <a:pPr algn="ctr">
                        <a:spcAft>
                          <a:spcPts val="0"/>
                        </a:spcAft>
                      </a:pPr>
                      <a:r>
                        <a:rPr lang="en-US" sz="1200" b="1" dirty="0">
                          <a:effectLst/>
                        </a:rPr>
                        <a:t>Condition</a:t>
                      </a:r>
                      <a:endParaRPr lang="sv-SE" sz="1200" b="1" dirty="0">
                        <a:effectLst/>
                        <a:latin typeface="Times New Roman" panose="02020603050405020304" pitchFamily="18" charset="0"/>
                        <a:ea typeface="SimSun" panose="02010600030101010101" pitchFamily="2" charset="-122"/>
                      </a:endParaRPr>
                    </a:p>
                  </a:txBody>
                  <a:tcPr marL="52356" marR="52356" marT="0" marB="0" anchor="ctr"/>
                </a:tc>
                <a:extLst>
                  <a:ext uri="{0D108BD9-81ED-4DB2-BD59-A6C34878D82A}">
                    <a16:rowId xmlns:a16="http://schemas.microsoft.com/office/drawing/2014/main" val="1441351718"/>
                  </a:ext>
                </a:extLst>
              </a:tr>
              <a:tr h="127981">
                <a:tc rowSpan="3">
                  <a:txBody>
                    <a:bodyPr/>
                    <a:lstStyle/>
                    <a:p>
                      <a:pPr algn="ctr">
                        <a:spcAft>
                          <a:spcPts val="0"/>
                        </a:spcAft>
                      </a:pPr>
                      <a:r>
                        <a:rPr lang="en-US" sz="1200" dirty="0">
                          <a:effectLst/>
                        </a:rPr>
                        <a:t>PSS/SSS detection, no gaps</a:t>
                      </a:r>
                      <a:endParaRPr lang="sv-SE" sz="1200" dirty="0">
                        <a:effectLst/>
                        <a:latin typeface="Times New Roman" panose="02020603050405020304" pitchFamily="18" charset="0"/>
                        <a:ea typeface="SimSun" panose="02010600030101010101" pitchFamily="2" charset="-122"/>
                      </a:endParaRPr>
                    </a:p>
                  </a:txBody>
                  <a:tcPr marL="52356" marR="52356" marT="0" marB="0" anchor="ctr"/>
                </a:tc>
                <a:tc rowSpan="3">
                  <a:txBody>
                    <a:bodyPr/>
                    <a:lstStyle/>
                    <a:p>
                      <a:pPr algn="ctr">
                        <a:spcAft>
                          <a:spcPts val="0"/>
                        </a:spcAft>
                      </a:pPr>
                      <a:r>
                        <a:rPr lang="en-US" sz="1200" dirty="0">
                          <a:effectLst/>
                        </a:rPr>
                        <a:t>5</a:t>
                      </a:r>
                      <a:endParaRPr lang="sv-SE" sz="1200" dirty="0">
                        <a:effectLst/>
                        <a:latin typeface="Times New Roman" panose="02020603050405020304" pitchFamily="18" charset="0"/>
                        <a:ea typeface="SimSun" panose="02010600030101010101" pitchFamily="2" charset="-122"/>
                      </a:endParaRPr>
                    </a:p>
                  </a:txBody>
                  <a:tcPr marL="52356" marR="52356" marT="0" marB="0" anchor="ctr"/>
                </a:tc>
                <a:tc rowSpan="3">
                  <a:txBody>
                    <a:bodyPr/>
                    <a:lstStyle/>
                    <a:p>
                      <a:pPr algn="ctr">
                        <a:spcAft>
                          <a:spcPts val="0"/>
                        </a:spcAft>
                      </a:pPr>
                      <a:r>
                        <a:rPr lang="en-US" sz="1200" dirty="0">
                          <a:effectLst/>
                        </a:rPr>
                        <a:t>L</a:t>
                      </a:r>
                      <a:r>
                        <a:rPr lang="en-US" sz="1200" baseline="-25000" dirty="0">
                          <a:effectLst/>
                        </a:rPr>
                        <a:t>PSS/</a:t>
                      </a:r>
                      <a:r>
                        <a:rPr lang="en-US" sz="1200" baseline="-25000" dirty="0" err="1">
                          <a:effectLst/>
                        </a:rPr>
                        <a:t>SSS,max</a:t>
                      </a:r>
                      <a:endParaRPr lang="sv-SE" sz="1200" dirty="0">
                        <a:effectLst/>
                        <a:latin typeface="Times New Roman" panose="02020603050405020304" pitchFamily="18" charset="0"/>
                        <a:ea typeface="SimSun" panose="02010600030101010101" pitchFamily="2" charset="-122"/>
                      </a:endParaRPr>
                    </a:p>
                  </a:txBody>
                  <a:tcPr marL="52356" marR="52356" marT="0" marB="0" anchor="ctr"/>
                </a:tc>
                <a:tc>
                  <a:txBody>
                    <a:bodyPr/>
                    <a:lstStyle/>
                    <a:p>
                      <a:pPr algn="ctr">
                        <a:spcAft>
                          <a:spcPts val="0"/>
                        </a:spcAft>
                      </a:pPr>
                      <a:r>
                        <a:rPr lang="sv-SE" sz="1200" dirty="0">
                          <a:effectLst/>
                          <a:latin typeface="Times New Roman" panose="02020603050405020304" pitchFamily="18" charset="0"/>
                          <a:ea typeface="SimSun" panose="02010600030101010101" pitchFamily="2" charset="-122"/>
                        </a:rPr>
                        <a:t>FFS</a:t>
                      </a:r>
                    </a:p>
                  </a:txBody>
                  <a:tcPr marL="52356" marR="52356" marT="0" marB="0" anchor="ctr"/>
                </a:tc>
                <a:tc>
                  <a:txBody>
                    <a:bodyPr/>
                    <a:lstStyle/>
                    <a:p>
                      <a:pPr algn="ctr">
                        <a:spcAft>
                          <a:spcPts val="0"/>
                        </a:spcAft>
                      </a:pPr>
                      <a:r>
                        <a:rPr lang="en-US" sz="1200">
                          <a:effectLst/>
                        </a:rPr>
                        <a:t>Max(T</a:t>
                      </a:r>
                      <a:r>
                        <a:rPr lang="en-US" sz="1200" baseline="-25000">
                          <a:effectLst/>
                        </a:rPr>
                        <a:t>DRX</a:t>
                      </a:r>
                      <a:r>
                        <a:rPr lang="en-US" sz="1200">
                          <a:effectLst/>
                        </a:rPr>
                        <a:t>,T</a:t>
                      </a:r>
                      <a:r>
                        <a:rPr lang="en-US" sz="1200" baseline="-25000">
                          <a:effectLst/>
                        </a:rPr>
                        <a:t>SMTC</a:t>
                      </a:r>
                      <a:r>
                        <a:rPr lang="en-US" sz="1200">
                          <a:effectLst/>
                        </a:rPr>
                        <a:t>)≤40</a:t>
                      </a:r>
                      <a:endParaRPr lang="sv-SE" sz="1200">
                        <a:effectLst/>
                        <a:latin typeface="Times New Roman" panose="02020603050405020304" pitchFamily="18" charset="0"/>
                        <a:ea typeface="SimSun" panose="02010600030101010101" pitchFamily="2" charset="-122"/>
                      </a:endParaRPr>
                    </a:p>
                  </a:txBody>
                  <a:tcPr marL="52356" marR="52356" marT="0" marB="0" anchor="ctr"/>
                </a:tc>
                <a:extLst>
                  <a:ext uri="{0D108BD9-81ED-4DB2-BD59-A6C34878D82A}">
                    <a16:rowId xmlns:a16="http://schemas.microsoft.com/office/drawing/2014/main" val="266730927"/>
                  </a:ext>
                </a:extLst>
              </a:tr>
              <a:tr h="127981">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effectLst/>
                          <a:latin typeface="Times New Roman" panose="02020603050405020304" pitchFamily="18" charset="0"/>
                          <a:ea typeface="SimSun" panose="02010600030101010101" pitchFamily="2" charset="-122"/>
                        </a:rPr>
                        <a:t>FFS</a:t>
                      </a:r>
                    </a:p>
                  </a:txBody>
                  <a:tcPr marL="52356" marR="52356" marT="0" marB="0" anchor="ctr"/>
                </a:tc>
                <a:tc>
                  <a:txBody>
                    <a:bodyPr/>
                    <a:lstStyle/>
                    <a:p>
                      <a:pPr algn="ctr">
                        <a:spcAft>
                          <a:spcPts val="0"/>
                        </a:spcAft>
                      </a:pPr>
                      <a:r>
                        <a:rPr lang="en-US" sz="1200">
                          <a:effectLst/>
                        </a:rPr>
                        <a:t>40&lt;Max(T</a:t>
                      </a:r>
                      <a:r>
                        <a:rPr lang="en-US" sz="1200" baseline="-25000">
                          <a:effectLst/>
                        </a:rPr>
                        <a:t>DRX</a:t>
                      </a:r>
                      <a:r>
                        <a:rPr lang="en-US" sz="1200">
                          <a:effectLst/>
                        </a:rPr>
                        <a:t>,T</a:t>
                      </a:r>
                      <a:r>
                        <a:rPr lang="en-US" sz="1200" baseline="-25000">
                          <a:effectLst/>
                        </a:rPr>
                        <a:t>SMTC</a:t>
                      </a:r>
                      <a:r>
                        <a:rPr lang="en-US" sz="1200">
                          <a:effectLst/>
                        </a:rPr>
                        <a:t>)≤320</a:t>
                      </a:r>
                      <a:endParaRPr lang="sv-SE" sz="1200">
                        <a:effectLst/>
                        <a:latin typeface="Times New Roman" panose="02020603050405020304" pitchFamily="18" charset="0"/>
                        <a:ea typeface="SimSun" panose="02010600030101010101" pitchFamily="2" charset="-122"/>
                      </a:endParaRPr>
                    </a:p>
                  </a:txBody>
                  <a:tcPr marL="52356" marR="52356" marT="0" marB="0" anchor="ctr"/>
                </a:tc>
                <a:extLst>
                  <a:ext uri="{0D108BD9-81ED-4DB2-BD59-A6C34878D82A}">
                    <a16:rowId xmlns:a16="http://schemas.microsoft.com/office/drawing/2014/main" val="267850598"/>
                  </a:ext>
                </a:extLst>
              </a:tr>
              <a:tr h="127981">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effectLst/>
                          <a:latin typeface="Times New Roman" panose="02020603050405020304" pitchFamily="18" charset="0"/>
                          <a:ea typeface="SimSun" panose="02010600030101010101" pitchFamily="2" charset="-122"/>
                        </a:rPr>
                        <a:t>FFS</a:t>
                      </a:r>
                    </a:p>
                  </a:txBody>
                  <a:tcPr marL="52356" marR="52356" marT="0" marB="0" anchor="ctr"/>
                </a:tc>
                <a:tc>
                  <a:txBody>
                    <a:bodyPr/>
                    <a:lstStyle/>
                    <a:p>
                      <a:pPr algn="ctr">
                        <a:spcAft>
                          <a:spcPts val="0"/>
                        </a:spcAft>
                      </a:pPr>
                      <a:r>
                        <a:rPr lang="en-US" sz="1200">
                          <a:effectLst/>
                        </a:rPr>
                        <a:t>T</a:t>
                      </a:r>
                      <a:r>
                        <a:rPr lang="en-US" sz="1200" baseline="-25000">
                          <a:effectLst/>
                        </a:rPr>
                        <a:t>DRX</a:t>
                      </a:r>
                      <a:r>
                        <a:rPr lang="en-US" sz="1200">
                          <a:effectLst/>
                        </a:rPr>
                        <a:t>&gt;320</a:t>
                      </a:r>
                      <a:endParaRPr lang="sv-SE" sz="1200">
                        <a:effectLst/>
                        <a:latin typeface="Times New Roman" panose="02020603050405020304" pitchFamily="18" charset="0"/>
                        <a:ea typeface="SimSun" panose="02010600030101010101" pitchFamily="2" charset="-122"/>
                      </a:endParaRPr>
                    </a:p>
                  </a:txBody>
                  <a:tcPr marL="52356" marR="52356" marT="0" marB="0" anchor="ctr"/>
                </a:tc>
                <a:extLst>
                  <a:ext uri="{0D108BD9-81ED-4DB2-BD59-A6C34878D82A}">
                    <a16:rowId xmlns:a16="http://schemas.microsoft.com/office/drawing/2014/main" val="1190973651"/>
                  </a:ext>
                </a:extLst>
              </a:tr>
              <a:tr h="127981">
                <a:tc rowSpan="3">
                  <a:txBody>
                    <a:bodyPr/>
                    <a:lstStyle/>
                    <a:p>
                      <a:pPr algn="ctr">
                        <a:spcAft>
                          <a:spcPts val="0"/>
                        </a:spcAft>
                      </a:pPr>
                      <a:r>
                        <a:rPr lang="en-US" sz="1200">
                          <a:effectLst/>
                        </a:rPr>
                        <a:t>PSS/SSS detection for deactivated SCell, no gaps</a:t>
                      </a:r>
                      <a:endParaRPr lang="sv-SE" sz="1200">
                        <a:effectLst/>
                        <a:latin typeface="Times New Roman" panose="02020603050405020304" pitchFamily="18" charset="0"/>
                        <a:ea typeface="SimSun" panose="02010600030101010101" pitchFamily="2" charset="-122"/>
                      </a:endParaRPr>
                    </a:p>
                  </a:txBody>
                  <a:tcPr marL="52356" marR="52356" marT="0" marB="0" anchor="ctr"/>
                </a:tc>
                <a:tc rowSpan="3">
                  <a:txBody>
                    <a:bodyPr/>
                    <a:lstStyle/>
                    <a:p>
                      <a:pPr algn="ctr">
                        <a:spcAft>
                          <a:spcPts val="0"/>
                        </a:spcAft>
                      </a:pPr>
                      <a:r>
                        <a:rPr lang="en-US" sz="1200">
                          <a:effectLst/>
                        </a:rPr>
                        <a:t>5</a:t>
                      </a:r>
                      <a:endParaRPr lang="sv-SE" sz="1200">
                        <a:effectLst/>
                        <a:latin typeface="Times New Roman" panose="02020603050405020304" pitchFamily="18" charset="0"/>
                        <a:ea typeface="SimSun" panose="02010600030101010101" pitchFamily="2" charset="-122"/>
                      </a:endParaRPr>
                    </a:p>
                  </a:txBody>
                  <a:tcPr marL="52356" marR="52356" marT="0" marB="0" anchor="ctr"/>
                </a:tc>
                <a:tc rowSpan="3">
                  <a:txBody>
                    <a:bodyPr/>
                    <a:lstStyle/>
                    <a:p>
                      <a:pPr algn="ctr">
                        <a:spcAft>
                          <a:spcPts val="0"/>
                        </a:spcAft>
                      </a:pPr>
                      <a:r>
                        <a:rPr lang="en-US" sz="1200">
                          <a:effectLst/>
                        </a:rPr>
                        <a:t>L</a:t>
                      </a:r>
                      <a:r>
                        <a:rPr lang="en-US" sz="1200" baseline="-25000">
                          <a:effectLst/>
                        </a:rPr>
                        <a:t>PSS/SSS,deact,max</a:t>
                      </a:r>
                      <a:endParaRPr lang="sv-SE" sz="1200">
                        <a:effectLst/>
                        <a:latin typeface="Times New Roman" panose="02020603050405020304" pitchFamily="18" charset="0"/>
                        <a:ea typeface="SimSun" panose="02010600030101010101" pitchFamily="2" charset="-122"/>
                      </a:endParaRPr>
                    </a:p>
                  </a:txBody>
                  <a:tcPr marL="52356" marR="52356"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effectLst/>
                          <a:latin typeface="Times New Roman" panose="02020603050405020304" pitchFamily="18" charset="0"/>
                          <a:ea typeface="SimSun" panose="02010600030101010101" pitchFamily="2" charset="-122"/>
                        </a:rPr>
                        <a:t>FFS</a:t>
                      </a:r>
                    </a:p>
                  </a:txBody>
                  <a:tcPr marL="52356" marR="52356" marT="0" marB="0" anchor="ctr"/>
                </a:tc>
                <a:tc>
                  <a:txBody>
                    <a:bodyPr/>
                    <a:lstStyle/>
                    <a:p>
                      <a:pPr algn="ctr">
                        <a:spcAft>
                          <a:spcPts val="0"/>
                        </a:spcAft>
                      </a:pPr>
                      <a:r>
                        <a:rPr lang="en-US" sz="1200">
                          <a:effectLst/>
                        </a:rPr>
                        <a:t>Max(T</a:t>
                      </a:r>
                      <a:r>
                        <a:rPr lang="en-US" sz="1200" baseline="-25000">
                          <a:effectLst/>
                        </a:rPr>
                        <a:t>DRX</a:t>
                      </a:r>
                      <a:r>
                        <a:rPr lang="en-US" sz="1200">
                          <a:effectLst/>
                        </a:rPr>
                        <a:t>, measCycleSCell)≤40</a:t>
                      </a:r>
                      <a:endParaRPr lang="sv-SE" sz="1200">
                        <a:effectLst/>
                        <a:latin typeface="Times New Roman" panose="02020603050405020304" pitchFamily="18" charset="0"/>
                        <a:ea typeface="SimSun" panose="02010600030101010101" pitchFamily="2" charset="-122"/>
                      </a:endParaRPr>
                    </a:p>
                  </a:txBody>
                  <a:tcPr marL="52356" marR="52356" marT="0" marB="0" anchor="ctr"/>
                </a:tc>
                <a:extLst>
                  <a:ext uri="{0D108BD9-81ED-4DB2-BD59-A6C34878D82A}">
                    <a16:rowId xmlns:a16="http://schemas.microsoft.com/office/drawing/2014/main" val="3038497993"/>
                  </a:ext>
                </a:extLst>
              </a:tr>
              <a:tr h="127981">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effectLst/>
                          <a:latin typeface="Times New Roman" panose="02020603050405020304" pitchFamily="18" charset="0"/>
                          <a:ea typeface="SimSun" panose="02010600030101010101" pitchFamily="2" charset="-122"/>
                        </a:rPr>
                        <a:t>FFS</a:t>
                      </a:r>
                    </a:p>
                  </a:txBody>
                  <a:tcPr marL="52356" marR="52356" marT="0" marB="0" anchor="ctr"/>
                </a:tc>
                <a:tc>
                  <a:txBody>
                    <a:bodyPr/>
                    <a:lstStyle/>
                    <a:p>
                      <a:pPr algn="ctr">
                        <a:spcAft>
                          <a:spcPts val="0"/>
                        </a:spcAft>
                      </a:pPr>
                      <a:r>
                        <a:rPr lang="en-US" sz="1200">
                          <a:effectLst/>
                        </a:rPr>
                        <a:t>40&lt; Max(T</a:t>
                      </a:r>
                      <a:r>
                        <a:rPr lang="en-US" sz="1200" baseline="-25000">
                          <a:effectLst/>
                        </a:rPr>
                        <a:t>DRX</a:t>
                      </a:r>
                      <a:r>
                        <a:rPr lang="en-US" sz="1200">
                          <a:effectLst/>
                        </a:rPr>
                        <a:t>, measCycleSCell)≤320</a:t>
                      </a:r>
                      <a:endParaRPr lang="sv-SE" sz="1200">
                        <a:effectLst/>
                        <a:latin typeface="Times New Roman" panose="02020603050405020304" pitchFamily="18" charset="0"/>
                        <a:ea typeface="SimSun" panose="02010600030101010101" pitchFamily="2" charset="-122"/>
                      </a:endParaRPr>
                    </a:p>
                  </a:txBody>
                  <a:tcPr marL="52356" marR="52356" marT="0" marB="0" anchor="ctr"/>
                </a:tc>
                <a:extLst>
                  <a:ext uri="{0D108BD9-81ED-4DB2-BD59-A6C34878D82A}">
                    <a16:rowId xmlns:a16="http://schemas.microsoft.com/office/drawing/2014/main" val="1972232986"/>
                  </a:ext>
                </a:extLst>
              </a:tr>
              <a:tr h="127981">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effectLst/>
                          <a:latin typeface="Times New Roman" panose="02020603050405020304" pitchFamily="18" charset="0"/>
                          <a:ea typeface="SimSun" panose="02010600030101010101" pitchFamily="2" charset="-122"/>
                        </a:rPr>
                        <a:t>FFS</a:t>
                      </a:r>
                    </a:p>
                  </a:txBody>
                  <a:tcPr marL="52356" marR="52356" marT="0" marB="0" anchor="ctr"/>
                </a:tc>
                <a:tc>
                  <a:txBody>
                    <a:bodyPr/>
                    <a:lstStyle/>
                    <a:p>
                      <a:pPr algn="ctr">
                        <a:spcAft>
                          <a:spcPts val="0"/>
                        </a:spcAft>
                      </a:pPr>
                      <a:r>
                        <a:rPr lang="en-US" sz="1200">
                          <a:effectLst/>
                        </a:rPr>
                        <a:t>T</a:t>
                      </a:r>
                      <a:r>
                        <a:rPr lang="en-US" sz="1200" baseline="-25000">
                          <a:effectLst/>
                        </a:rPr>
                        <a:t>DRX</a:t>
                      </a:r>
                      <a:r>
                        <a:rPr lang="en-US" sz="1200">
                          <a:effectLst/>
                        </a:rPr>
                        <a:t>&gt;320</a:t>
                      </a:r>
                      <a:endParaRPr lang="sv-SE" sz="1200">
                        <a:effectLst/>
                        <a:latin typeface="Times New Roman" panose="02020603050405020304" pitchFamily="18" charset="0"/>
                        <a:ea typeface="SimSun" panose="02010600030101010101" pitchFamily="2" charset="-122"/>
                      </a:endParaRPr>
                    </a:p>
                  </a:txBody>
                  <a:tcPr marL="52356" marR="52356" marT="0" marB="0" anchor="ctr"/>
                </a:tc>
                <a:extLst>
                  <a:ext uri="{0D108BD9-81ED-4DB2-BD59-A6C34878D82A}">
                    <a16:rowId xmlns:a16="http://schemas.microsoft.com/office/drawing/2014/main" val="2644489541"/>
                  </a:ext>
                </a:extLst>
              </a:tr>
              <a:tr h="127981">
                <a:tc rowSpan="3">
                  <a:txBody>
                    <a:bodyPr/>
                    <a:lstStyle/>
                    <a:p>
                      <a:pPr algn="ctr">
                        <a:spcAft>
                          <a:spcPts val="0"/>
                        </a:spcAft>
                      </a:pPr>
                      <a:r>
                        <a:rPr lang="en-US" sz="1200">
                          <a:effectLst/>
                        </a:rPr>
                        <a:t>Time index detection, no gaps</a:t>
                      </a:r>
                      <a:endParaRPr lang="sv-SE" sz="1200">
                        <a:effectLst/>
                        <a:latin typeface="Times New Roman" panose="02020603050405020304" pitchFamily="18" charset="0"/>
                        <a:ea typeface="SimSun" panose="02010600030101010101" pitchFamily="2" charset="-122"/>
                      </a:endParaRPr>
                    </a:p>
                  </a:txBody>
                  <a:tcPr marL="52356" marR="52356" marT="0" marB="0" anchor="ctr"/>
                </a:tc>
                <a:tc rowSpan="3">
                  <a:txBody>
                    <a:bodyPr/>
                    <a:lstStyle/>
                    <a:p>
                      <a:pPr algn="ctr">
                        <a:spcAft>
                          <a:spcPts val="0"/>
                        </a:spcAft>
                      </a:pPr>
                      <a:r>
                        <a:rPr lang="en-US" sz="1200">
                          <a:effectLst/>
                        </a:rPr>
                        <a:t>3</a:t>
                      </a:r>
                      <a:endParaRPr lang="sv-SE" sz="1200">
                        <a:effectLst/>
                        <a:latin typeface="Times New Roman" panose="02020603050405020304" pitchFamily="18" charset="0"/>
                        <a:ea typeface="SimSun" panose="02010600030101010101" pitchFamily="2" charset="-122"/>
                      </a:endParaRPr>
                    </a:p>
                  </a:txBody>
                  <a:tcPr marL="52356" marR="52356" marT="0" marB="0" anchor="ctr"/>
                </a:tc>
                <a:tc rowSpan="3">
                  <a:txBody>
                    <a:bodyPr/>
                    <a:lstStyle/>
                    <a:p>
                      <a:pPr algn="ctr">
                        <a:spcAft>
                          <a:spcPts val="0"/>
                        </a:spcAft>
                      </a:pPr>
                      <a:r>
                        <a:rPr lang="en-US" sz="1200">
                          <a:effectLst/>
                        </a:rPr>
                        <a:t>L</a:t>
                      </a:r>
                      <a:r>
                        <a:rPr lang="en-US" sz="1200" baseline="-25000">
                          <a:effectLst/>
                        </a:rPr>
                        <a:t>ind,max</a:t>
                      </a:r>
                      <a:endParaRPr lang="sv-SE" sz="1200">
                        <a:effectLst/>
                        <a:latin typeface="Times New Roman" panose="02020603050405020304" pitchFamily="18" charset="0"/>
                        <a:ea typeface="SimSun" panose="02010600030101010101" pitchFamily="2" charset="-122"/>
                      </a:endParaRPr>
                    </a:p>
                  </a:txBody>
                  <a:tcPr marL="52356" marR="52356" marT="0" marB="0" anchor="ctr"/>
                </a:tc>
                <a:tc>
                  <a:txBody>
                    <a:bodyPr/>
                    <a:lstStyle/>
                    <a:p>
                      <a:pPr algn="ctr">
                        <a:spcAft>
                          <a:spcPts val="0"/>
                        </a:spcAft>
                      </a:pPr>
                      <a:r>
                        <a:rPr lang="en-US" sz="1200" dirty="0">
                          <a:effectLst/>
                        </a:rPr>
                        <a:t>5</a:t>
                      </a:r>
                      <a:endParaRPr lang="sv-SE" sz="1200" dirty="0">
                        <a:effectLst/>
                        <a:latin typeface="Times New Roman" panose="02020603050405020304" pitchFamily="18" charset="0"/>
                        <a:ea typeface="SimSun" panose="02010600030101010101" pitchFamily="2" charset="-122"/>
                      </a:endParaRPr>
                    </a:p>
                  </a:txBody>
                  <a:tcPr marL="52356" marR="52356" marT="0" marB="0" anchor="ctr"/>
                </a:tc>
                <a:tc>
                  <a:txBody>
                    <a:bodyPr/>
                    <a:lstStyle/>
                    <a:p>
                      <a:pPr algn="ctr">
                        <a:spcAft>
                          <a:spcPts val="0"/>
                        </a:spcAft>
                      </a:pPr>
                      <a:r>
                        <a:rPr lang="en-US" sz="1200">
                          <a:effectLst/>
                        </a:rPr>
                        <a:t>Max(T</a:t>
                      </a:r>
                      <a:r>
                        <a:rPr lang="en-US" sz="1200" baseline="-25000">
                          <a:effectLst/>
                        </a:rPr>
                        <a:t>DRX</a:t>
                      </a:r>
                      <a:r>
                        <a:rPr lang="en-US" sz="1200">
                          <a:effectLst/>
                        </a:rPr>
                        <a:t>, T</a:t>
                      </a:r>
                      <a:r>
                        <a:rPr lang="en-US" sz="1200" baseline="-25000">
                          <a:effectLst/>
                        </a:rPr>
                        <a:t>SMTC</a:t>
                      </a:r>
                      <a:r>
                        <a:rPr lang="en-US" sz="1200">
                          <a:effectLst/>
                        </a:rPr>
                        <a:t>)≤40</a:t>
                      </a:r>
                      <a:endParaRPr lang="sv-SE" sz="1200">
                        <a:effectLst/>
                        <a:latin typeface="Times New Roman" panose="02020603050405020304" pitchFamily="18" charset="0"/>
                        <a:ea typeface="SimSun" panose="02010600030101010101" pitchFamily="2" charset="-122"/>
                      </a:endParaRPr>
                    </a:p>
                  </a:txBody>
                  <a:tcPr marL="52356" marR="52356" marT="0" marB="0" anchor="ctr"/>
                </a:tc>
                <a:extLst>
                  <a:ext uri="{0D108BD9-81ED-4DB2-BD59-A6C34878D82A}">
                    <a16:rowId xmlns:a16="http://schemas.microsoft.com/office/drawing/2014/main" val="504671877"/>
                  </a:ext>
                </a:extLst>
              </a:tr>
              <a:tr h="127981">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spcAft>
                          <a:spcPts val="0"/>
                        </a:spcAft>
                      </a:pPr>
                      <a:r>
                        <a:rPr lang="en-US" sz="1200">
                          <a:effectLst/>
                        </a:rPr>
                        <a:t>3</a:t>
                      </a:r>
                      <a:endParaRPr lang="sv-SE" sz="1200">
                        <a:effectLst/>
                        <a:latin typeface="Times New Roman" panose="02020603050405020304" pitchFamily="18" charset="0"/>
                        <a:ea typeface="SimSun" panose="02010600030101010101" pitchFamily="2" charset="-122"/>
                      </a:endParaRPr>
                    </a:p>
                  </a:txBody>
                  <a:tcPr marL="52356" marR="52356" marT="0" marB="0" anchor="ctr"/>
                </a:tc>
                <a:tc>
                  <a:txBody>
                    <a:bodyPr/>
                    <a:lstStyle/>
                    <a:p>
                      <a:pPr algn="ctr">
                        <a:spcAft>
                          <a:spcPts val="0"/>
                        </a:spcAft>
                      </a:pPr>
                      <a:r>
                        <a:rPr lang="en-US" sz="1200">
                          <a:effectLst/>
                        </a:rPr>
                        <a:t>40&lt; Max(T</a:t>
                      </a:r>
                      <a:r>
                        <a:rPr lang="en-US" sz="1200" baseline="-25000">
                          <a:effectLst/>
                        </a:rPr>
                        <a:t>DRX</a:t>
                      </a:r>
                      <a:r>
                        <a:rPr lang="en-US" sz="1200">
                          <a:effectLst/>
                        </a:rPr>
                        <a:t>, T</a:t>
                      </a:r>
                      <a:r>
                        <a:rPr lang="en-US" sz="1200" baseline="-25000">
                          <a:effectLst/>
                        </a:rPr>
                        <a:t>SMTC</a:t>
                      </a:r>
                      <a:r>
                        <a:rPr lang="en-US" sz="1200">
                          <a:effectLst/>
                        </a:rPr>
                        <a:t>)≤320</a:t>
                      </a:r>
                      <a:endParaRPr lang="sv-SE" sz="1200">
                        <a:effectLst/>
                        <a:latin typeface="Times New Roman" panose="02020603050405020304" pitchFamily="18" charset="0"/>
                        <a:ea typeface="SimSun" panose="02010600030101010101" pitchFamily="2" charset="-122"/>
                      </a:endParaRPr>
                    </a:p>
                  </a:txBody>
                  <a:tcPr marL="52356" marR="52356" marT="0" marB="0" anchor="ctr"/>
                </a:tc>
                <a:extLst>
                  <a:ext uri="{0D108BD9-81ED-4DB2-BD59-A6C34878D82A}">
                    <a16:rowId xmlns:a16="http://schemas.microsoft.com/office/drawing/2014/main" val="2504663125"/>
                  </a:ext>
                </a:extLst>
              </a:tr>
              <a:tr h="127981">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spcAft>
                          <a:spcPts val="0"/>
                        </a:spcAft>
                      </a:pPr>
                      <a:r>
                        <a:rPr lang="en-US" sz="1200" dirty="0">
                          <a:effectLst/>
                        </a:rPr>
                        <a:t>2</a:t>
                      </a:r>
                      <a:endParaRPr lang="sv-SE" sz="1200" dirty="0">
                        <a:effectLst/>
                        <a:latin typeface="Times New Roman" panose="02020603050405020304" pitchFamily="18" charset="0"/>
                        <a:ea typeface="SimSun" panose="02010600030101010101" pitchFamily="2" charset="-122"/>
                      </a:endParaRPr>
                    </a:p>
                  </a:txBody>
                  <a:tcPr marL="52356" marR="52356" marT="0" marB="0" anchor="ctr"/>
                </a:tc>
                <a:tc>
                  <a:txBody>
                    <a:bodyPr/>
                    <a:lstStyle/>
                    <a:p>
                      <a:pPr algn="ctr">
                        <a:spcAft>
                          <a:spcPts val="0"/>
                        </a:spcAft>
                      </a:pPr>
                      <a:r>
                        <a:rPr lang="en-US" sz="1200">
                          <a:effectLst/>
                        </a:rPr>
                        <a:t>T</a:t>
                      </a:r>
                      <a:r>
                        <a:rPr lang="en-US" sz="1200" baseline="-25000">
                          <a:effectLst/>
                        </a:rPr>
                        <a:t>DRX</a:t>
                      </a:r>
                      <a:r>
                        <a:rPr lang="en-US" sz="1200">
                          <a:effectLst/>
                        </a:rPr>
                        <a:t>&gt;320</a:t>
                      </a:r>
                      <a:endParaRPr lang="sv-SE" sz="1200">
                        <a:effectLst/>
                        <a:latin typeface="Times New Roman" panose="02020603050405020304" pitchFamily="18" charset="0"/>
                        <a:ea typeface="SimSun" panose="02010600030101010101" pitchFamily="2" charset="-122"/>
                      </a:endParaRPr>
                    </a:p>
                  </a:txBody>
                  <a:tcPr marL="52356" marR="52356" marT="0" marB="0" anchor="ctr"/>
                </a:tc>
                <a:extLst>
                  <a:ext uri="{0D108BD9-81ED-4DB2-BD59-A6C34878D82A}">
                    <a16:rowId xmlns:a16="http://schemas.microsoft.com/office/drawing/2014/main" val="753505877"/>
                  </a:ext>
                </a:extLst>
              </a:tr>
              <a:tr h="127981">
                <a:tc rowSpan="3">
                  <a:txBody>
                    <a:bodyPr/>
                    <a:lstStyle/>
                    <a:p>
                      <a:pPr algn="ctr">
                        <a:spcAft>
                          <a:spcPts val="0"/>
                        </a:spcAft>
                      </a:pPr>
                      <a:r>
                        <a:rPr lang="en-US" sz="1200">
                          <a:effectLst/>
                        </a:rPr>
                        <a:t>Time index detection for deactivated SCell, no gaps</a:t>
                      </a:r>
                      <a:endParaRPr lang="sv-SE" sz="1200">
                        <a:effectLst/>
                        <a:latin typeface="Times New Roman" panose="02020603050405020304" pitchFamily="18" charset="0"/>
                        <a:ea typeface="SimSun" panose="02010600030101010101" pitchFamily="2" charset="-122"/>
                      </a:endParaRPr>
                    </a:p>
                  </a:txBody>
                  <a:tcPr marL="52356" marR="52356" marT="0" marB="0" anchor="ctr"/>
                </a:tc>
                <a:tc rowSpan="3">
                  <a:txBody>
                    <a:bodyPr/>
                    <a:lstStyle/>
                    <a:p>
                      <a:pPr algn="ctr">
                        <a:spcAft>
                          <a:spcPts val="0"/>
                        </a:spcAft>
                      </a:pPr>
                      <a:r>
                        <a:rPr lang="en-US" sz="1200">
                          <a:effectLst/>
                        </a:rPr>
                        <a:t>3</a:t>
                      </a:r>
                      <a:endParaRPr lang="sv-SE" sz="1200">
                        <a:effectLst/>
                        <a:latin typeface="Times New Roman" panose="02020603050405020304" pitchFamily="18" charset="0"/>
                        <a:ea typeface="SimSun" panose="02010600030101010101" pitchFamily="2" charset="-122"/>
                      </a:endParaRPr>
                    </a:p>
                  </a:txBody>
                  <a:tcPr marL="52356" marR="52356" marT="0" marB="0" anchor="ctr"/>
                </a:tc>
                <a:tc rowSpan="3">
                  <a:txBody>
                    <a:bodyPr/>
                    <a:lstStyle/>
                    <a:p>
                      <a:pPr algn="ctr">
                        <a:spcAft>
                          <a:spcPts val="0"/>
                        </a:spcAft>
                      </a:pPr>
                      <a:r>
                        <a:rPr lang="en-US" sz="1200">
                          <a:effectLst/>
                        </a:rPr>
                        <a:t>L</a:t>
                      </a:r>
                      <a:r>
                        <a:rPr lang="en-US" sz="1200" baseline="-25000">
                          <a:effectLst/>
                        </a:rPr>
                        <a:t>ind,deact,max</a:t>
                      </a:r>
                      <a:endParaRPr lang="sv-SE" sz="1200">
                        <a:effectLst/>
                        <a:latin typeface="Times New Roman" panose="02020603050405020304" pitchFamily="18" charset="0"/>
                        <a:ea typeface="SimSun" panose="02010600030101010101" pitchFamily="2" charset="-122"/>
                      </a:endParaRPr>
                    </a:p>
                  </a:txBody>
                  <a:tcPr marL="52356" marR="52356" marT="0" marB="0" anchor="ctr"/>
                </a:tc>
                <a:tc>
                  <a:txBody>
                    <a:bodyPr/>
                    <a:lstStyle/>
                    <a:p>
                      <a:pPr algn="ctr">
                        <a:spcAft>
                          <a:spcPts val="0"/>
                        </a:spcAft>
                      </a:pPr>
                      <a:r>
                        <a:rPr lang="en-US" sz="1200">
                          <a:effectLst/>
                        </a:rPr>
                        <a:t>5</a:t>
                      </a:r>
                      <a:endParaRPr lang="sv-SE" sz="1200">
                        <a:effectLst/>
                        <a:latin typeface="Times New Roman" panose="02020603050405020304" pitchFamily="18" charset="0"/>
                        <a:ea typeface="SimSun" panose="02010600030101010101" pitchFamily="2" charset="-122"/>
                      </a:endParaRPr>
                    </a:p>
                  </a:txBody>
                  <a:tcPr marL="52356" marR="52356" marT="0" marB="0" anchor="ctr"/>
                </a:tc>
                <a:tc>
                  <a:txBody>
                    <a:bodyPr/>
                    <a:lstStyle/>
                    <a:p>
                      <a:pPr algn="ctr">
                        <a:spcAft>
                          <a:spcPts val="0"/>
                        </a:spcAft>
                      </a:pPr>
                      <a:r>
                        <a:rPr lang="en-US" sz="1200">
                          <a:effectLst/>
                        </a:rPr>
                        <a:t>Max(T</a:t>
                      </a:r>
                      <a:r>
                        <a:rPr lang="en-US" sz="1200" baseline="-25000">
                          <a:effectLst/>
                        </a:rPr>
                        <a:t>DRX</a:t>
                      </a:r>
                      <a:r>
                        <a:rPr lang="en-US" sz="1200">
                          <a:effectLst/>
                        </a:rPr>
                        <a:t>, measCycleSCell)≤40</a:t>
                      </a:r>
                      <a:endParaRPr lang="sv-SE" sz="1200">
                        <a:effectLst/>
                        <a:latin typeface="Times New Roman" panose="02020603050405020304" pitchFamily="18" charset="0"/>
                        <a:ea typeface="SimSun" panose="02010600030101010101" pitchFamily="2" charset="-122"/>
                      </a:endParaRPr>
                    </a:p>
                  </a:txBody>
                  <a:tcPr marL="52356" marR="52356" marT="0" marB="0" anchor="ctr"/>
                </a:tc>
                <a:extLst>
                  <a:ext uri="{0D108BD9-81ED-4DB2-BD59-A6C34878D82A}">
                    <a16:rowId xmlns:a16="http://schemas.microsoft.com/office/drawing/2014/main" val="26840234"/>
                  </a:ext>
                </a:extLst>
              </a:tr>
              <a:tr h="127981">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spcAft>
                          <a:spcPts val="0"/>
                        </a:spcAft>
                      </a:pPr>
                      <a:r>
                        <a:rPr lang="en-US" sz="1200" dirty="0">
                          <a:effectLst/>
                        </a:rPr>
                        <a:t>3</a:t>
                      </a:r>
                      <a:endParaRPr lang="sv-SE" sz="1200" dirty="0">
                        <a:effectLst/>
                        <a:latin typeface="Times New Roman" panose="02020603050405020304" pitchFamily="18" charset="0"/>
                        <a:ea typeface="SimSun" panose="02010600030101010101" pitchFamily="2" charset="-122"/>
                      </a:endParaRPr>
                    </a:p>
                  </a:txBody>
                  <a:tcPr marL="52356" marR="52356" marT="0" marB="0" anchor="ctr"/>
                </a:tc>
                <a:tc>
                  <a:txBody>
                    <a:bodyPr/>
                    <a:lstStyle/>
                    <a:p>
                      <a:pPr algn="ctr">
                        <a:spcAft>
                          <a:spcPts val="0"/>
                        </a:spcAft>
                      </a:pPr>
                      <a:r>
                        <a:rPr lang="en-US" sz="1200">
                          <a:effectLst/>
                        </a:rPr>
                        <a:t>40&lt; Max(T</a:t>
                      </a:r>
                      <a:r>
                        <a:rPr lang="en-US" sz="1200" baseline="-25000">
                          <a:effectLst/>
                        </a:rPr>
                        <a:t>DRX</a:t>
                      </a:r>
                      <a:r>
                        <a:rPr lang="en-US" sz="1200">
                          <a:effectLst/>
                        </a:rPr>
                        <a:t>, measCycleSCell)≤320</a:t>
                      </a:r>
                      <a:endParaRPr lang="sv-SE" sz="1200">
                        <a:effectLst/>
                        <a:latin typeface="Times New Roman" panose="02020603050405020304" pitchFamily="18" charset="0"/>
                        <a:ea typeface="SimSun" panose="02010600030101010101" pitchFamily="2" charset="-122"/>
                      </a:endParaRPr>
                    </a:p>
                  </a:txBody>
                  <a:tcPr marL="52356" marR="52356" marT="0" marB="0" anchor="ctr"/>
                </a:tc>
                <a:extLst>
                  <a:ext uri="{0D108BD9-81ED-4DB2-BD59-A6C34878D82A}">
                    <a16:rowId xmlns:a16="http://schemas.microsoft.com/office/drawing/2014/main" val="3447140652"/>
                  </a:ext>
                </a:extLst>
              </a:tr>
              <a:tr h="127981">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spcAft>
                          <a:spcPts val="0"/>
                        </a:spcAft>
                      </a:pPr>
                      <a:r>
                        <a:rPr lang="en-US" sz="1200">
                          <a:effectLst/>
                        </a:rPr>
                        <a:t>2</a:t>
                      </a:r>
                      <a:endParaRPr lang="sv-SE" sz="1200">
                        <a:effectLst/>
                        <a:latin typeface="Times New Roman" panose="02020603050405020304" pitchFamily="18" charset="0"/>
                        <a:ea typeface="SimSun" panose="02010600030101010101" pitchFamily="2" charset="-122"/>
                      </a:endParaRPr>
                    </a:p>
                  </a:txBody>
                  <a:tcPr marL="52356" marR="52356" marT="0" marB="0" anchor="ctr"/>
                </a:tc>
                <a:tc>
                  <a:txBody>
                    <a:bodyPr/>
                    <a:lstStyle/>
                    <a:p>
                      <a:pPr algn="ctr">
                        <a:spcAft>
                          <a:spcPts val="0"/>
                        </a:spcAft>
                      </a:pPr>
                      <a:r>
                        <a:rPr lang="en-US" sz="1200">
                          <a:effectLst/>
                        </a:rPr>
                        <a:t>T</a:t>
                      </a:r>
                      <a:r>
                        <a:rPr lang="en-US" sz="1200" baseline="-25000">
                          <a:effectLst/>
                        </a:rPr>
                        <a:t>DRX</a:t>
                      </a:r>
                      <a:r>
                        <a:rPr lang="en-US" sz="1200">
                          <a:effectLst/>
                        </a:rPr>
                        <a:t>&gt;320</a:t>
                      </a:r>
                      <a:endParaRPr lang="sv-SE" sz="1200">
                        <a:effectLst/>
                        <a:latin typeface="Times New Roman" panose="02020603050405020304" pitchFamily="18" charset="0"/>
                        <a:ea typeface="SimSun" panose="02010600030101010101" pitchFamily="2" charset="-122"/>
                      </a:endParaRPr>
                    </a:p>
                  </a:txBody>
                  <a:tcPr marL="52356" marR="52356" marT="0" marB="0" anchor="ctr"/>
                </a:tc>
                <a:extLst>
                  <a:ext uri="{0D108BD9-81ED-4DB2-BD59-A6C34878D82A}">
                    <a16:rowId xmlns:a16="http://schemas.microsoft.com/office/drawing/2014/main" val="3746973687"/>
                  </a:ext>
                </a:extLst>
              </a:tr>
              <a:tr h="127981">
                <a:tc rowSpan="3">
                  <a:txBody>
                    <a:bodyPr/>
                    <a:lstStyle/>
                    <a:p>
                      <a:pPr algn="ctr">
                        <a:spcAft>
                          <a:spcPts val="0"/>
                        </a:spcAft>
                      </a:pPr>
                      <a:r>
                        <a:rPr lang="en-US" sz="1200">
                          <a:effectLst/>
                        </a:rPr>
                        <a:t>Measurement, no gaps</a:t>
                      </a:r>
                      <a:endParaRPr lang="sv-SE" sz="1200">
                        <a:effectLst/>
                        <a:latin typeface="Times New Roman" panose="02020603050405020304" pitchFamily="18" charset="0"/>
                        <a:ea typeface="SimSun" panose="02010600030101010101" pitchFamily="2" charset="-122"/>
                      </a:endParaRPr>
                    </a:p>
                  </a:txBody>
                  <a:tcPr marL="52356" marR="52356" marT="0" marB="0" anchor="ctr"/>
                </a:tc>
                <a:tc rowSpan="3">
                  <a:txBody>
                    <a:bodyPr/>
                    <a:lstStyle/>
                    <a:p>
                      <a:pPr algn="ctr">
                        <a:spcAft>
                          <a:spcPts val="0"/>
                        </a:spcAft>
                      </a:pPr>
                      <a:r>
                        <a:rPr lang="en-US" sz="1200">
                          <a:effectLst/>
                        </a:rPr>
                        <a:t>5</a:t>
                      </a:r>
                      <a:endParaRPr lang="sv-SE" sz="1200">
                        <a:effectLst/>
                        <a:latin typeface="Times New Roman" panose="02020603050405020304" pitchFamily="18" charset="0"/>
                        <a:ea typeface="SimSun" panose="02010600030101010101" pitchFamily="2" charset="-122"/>
                      </a:endParaRPr>
                    </a:p>
                  </a:txBody>
                  <a:tcPr marL="52356" marR="52356" marT="0" marB="0" anchor="ctr"/>
                </a:tc>
                <a:tc rowSpan="3">
                  <a:txBody>
                    <a:bodyPr/>
                    <a:lstStyle/>
                    <a:p>
                      <a:pPr algn="ctr">
                        <a:spcAft>
                          <a:spcPts val="0"/>
                        </a:spcAft>
                      </a:pPr>
                      <a:r>
                        <a:rPr lang="en-US" sz="1200">
                          <a:effectLst/>
                        </a:rPr>
                        <a:t>L</a:t>
                      </a:r>
                      <a:r>
                        <a:rPr lang="en-US" sz="1200" baseline="-25000">
                          <a:effectLst/>
                        </a:rPr>
                        <a:t>meas,max</a:t>
                      </a:r>
                      <a:endParaRPr lang="sv-SE" sz="1200">
                        <a:effectLst/>
                        <a:latin typeface="Times New Roman" panose="02020603050405020304" pitchFamily="18" charset="0"/>
                        <a:ea typeface="SimSun" panose="02010600030101010101" pitchFamily="2" charset="-122"/>
                      </a:endParaRPr>
                    </a:p>
                  </a:txBody>
                  <a:tcPr marL="52356" marR="52356" marT="0" marB="0" anchor="ctr"/>
                </a:tc>
                <a:tc>
                  <a:txBody>
                    <a:bodyPr/>
                    <a:lstStyle/>
                    <a:p>
                      <a:pPr algn="ctr">
                        <a:spcAft>
                          <a:spcPts val="0"/>
                        </a:spcAft>
                      </a:pPr>
                      <a:r>
                        <a:rPr lang="en-US" sz="1200">
                          <a:effectLst/>
                        </a:rPr>
                        <a:t>7</a:t>
                      </a:r>
                      <a:endParaRPr lang="sv-SE" sz="1200">
                        <a:effectLst/>
                        <a:latin typeface="Times New Roman" panose="02020603050405020304" pitchFamily="18" charset="0"/>
                        <a:ea typeface="SimSun" panose="02010600030101010101" pitchFamily="2" charset="-122"/>
                      </a:endParaRPr>
                    </a:p>
                  </a:txBody>
                  <a:tcPr marL="52356" marR="52356" marT="0" marB="0" anchor="ctr"/>
                </a:tc>
                <a:tc>
                  <a:txBody>
                    <a:bodyPr/>
                    <a:lstStyle/>
                    <a:p>
                      <a:pPr algn="ctr">
                        <a:spcAft>
                          <a:spcPts val="0"/>
                        </a:spcAft>
                      </a:pPr>
                      <a:r>
                        <a:rPr lang="en-US" sz="1200" dirty="0">
                          <a:effectLst/>
                        </a:rPr>
                        <a:t>Max(T</a:t>
                      </a:r>
                      <a:r>
                        <a:rPr lang="en-US" sz="1200" baseline="-25000" dirty="0">
                          <a:effectLst/>
                        </a:rPr>
                        <a:t>DRX</a:t>
                      </a:r>
                      <a:r>
                        <a:rPr lang="en-US" sz="1200" dirty="0">
                          <a:effectLst/>
                        </a:rPr>
                        <a:t>, T</a:t>
                      </a:r>
                      <a:r>
                        <a:rPr lang="en-US" sz="1200" baseline="-25000" dirty="0">
                          <a:effectLst/>
                        </a:rPr>
                        <a:t>SMTC</a:t>
                      </a:r>
                      <a:r>
                        <a:rPr lang="en-US" sz="1200" dirty="0">
                          <a:effectLst/>
                        </a:rPr>
                        <a:t>)≤40</a:t>
                      </a:r>
                      <a:endParaRPr lang="sv-SE" sz="1200" dirty="0">
                        <a:effectLst/>
                        <a:latin typeface="Times New Roman" panose="02020603050405020304" pitchFamily="18" charset="0"/>
                        <a:ea typeface="SimSun" panose="02010600030101010101" pitchFamily="2" charset="-122"/>
                      </a:endParaRPr>
                    </a:p>
                  </a:txBody>
                  <a:tcPr marL="52356" marR="52356" marT="0" marB="0" anchor="ctr"/>
                </a:tc>
                <a:extLst>
                  <a:ext uri="{0D108BD9-81ED-4DB2-BD59-A6C34878D82A}">
                    <a16:rowId xmlns:a16="http://schemas.microsoft.com/office/drawing/2014/main" val="3935369033"/>
                  </a:ext>
                </a:extLst>
              </a:tr>
              <a:tr h="127981">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spcAft>
                          <a:spcPts val="0"/>
                        </a:spcAft>
                      </a:pPr>
                      <a:r>
                        <a:rPr lang="en-US" sz="1200">
                          <a:effectLst/>
                        </a:rPr>
                        <a:t>5</a:t>
                      </a:r>
                      <a:endParaRPr lang="sv-SE" sz="1200">
                        <a:effectLst/>
                        <a:latin typeface="Times New Roman" panose="02020603050405020304" pitchFamily="18" charset="0"/>
                        <a:ea typeface="SimSun" panose="02010600030101010101" pitchFamily="2" charset="-122"/>
                      </a:endParaRPr>
                    </a:p>
                  </a:txBody>
                  <a:tcPr marL="52356" marR="52356" marT="0" marB="0" anchor="ctr"/>
                </a:tc>
                <a:tc>
                  <a:txBody>
                    <a:bodyPr/>
                    <a:lstStyle/>
                    <a:p>
                      <a:pPr algn="ctr">
                        <a:spcAft>
                          <a:spcPts val="0"/>
                        </a:spcAft>
                      </a:pPr>
                      <a:r>
                        <a:rPr lang="en-US" sz="1200" dirty="0">
                          <a:effectLst/>
                        </a:rPr>
                        <a:t>40&lt; Max(T</a:t>
                      </a:r>
                      <a:r>
                        <a:rPr lang="en-US" sz="1200" baseline="-25000" dirty="0">
                          <a:effectLst/>
                        </a:rPr>
                        <a:t>DRX</a:t>
                      </a:r>
                      <a:r>
                        <a:rPr lang="en-US" sz="1200" dirty="0">
                          <a:effectLst/>
                        </a:rPr>
                        <a:t>, T</a:t>
                      </a:r>
                      <a:r>
                        <a:rPr lang="en-US" sz="1200" baseline="-25000" dirty="0">
                          <a:effectLst/>
                        </a:rPr>
                        <a:t>SMTC</a:t>
                      </a:r>
                      <a:r>
                        <a:rPr lang="en-US" sz="1200" dirty="0">
                          <a:effectLst/>
                        </a:rPr>
                        <a:t>)≤320</a:t>
                      </a:r>
                      <a:endParaRPr lang="sv-SE" sz="1200" dirty="0">
                        <a:effectLst/>
                        <a:latin typeface="Times New Roman" panose="02020603050405020304" pitchFamily="18" charset="0"/>
                        <a:ea typeface="SimSun" panose="02010600030101010101" pitchFamily="2" charset="-122"/>
                      </a:endParaRPr>
                    </a:p>
                  </a:txBody>
                  <a:tcPr marL="52356" marR="52356" marT="0" marB="0" anchor="ctr"/>
                </a:tc>
                <a:extLst>
                  <a:ext uri="{0D108BD9-81ED-4DB2-BD59-A6C34878D82A}">
                    <a16:rowId xmlns:a16="http://schemas.microsoft.com/office/drawing/2014/main" val="1648158828"/>
                  </a:ext>
                </a:extLst>
              </a:tr>
              <a:tr h="127981">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spcAft>
                          <a:spcPts val="0"/>
                        </a:spcAft>
                      </a:pPr>
                      <a:r>
                        <a:rPr lang="en-US" sz="1200">
                          <a:effectLst/>
                        </a:rPr>
                        <a:t>3</a:t>
                      </a:r>
                      <a:endParaRPr lang="sv-SE" sz="1200">
                        <a:effectLst/>
                        <a:latin typeface="Times New Roman" panose="02020603050405020304" pitchFamily="18" charset="0"/>
                        <a:ea typeface="SimSun" panose="02010600030101010101" pitchFamily="2" charset="-122"/>
                      </a:endParaRPr>
                    </a:p>
                  </a:txBody>
                  <a:tcPr marL="52356" marR="52356" marT="0" marB="0" anchor="ctr"/>
                </a:tc>
                <a:tc>
                  <a:txBody>
                    <a:bodyPr/>
                    <a:lstStyle/>
                    <a:p>
                      <a:pPr algn="ctr">
                        <a:spcAft>
                          <a:spcPts val="0"/>
                        </a:spcAft>
                      </a:pPr>
                      <a:r>
                        <a:rPr lang="en-US" sz="1200">
                          <a:effectLst/>
                        </a:rPr>
                        <a:t>T</a:t>
                      </a:r>
                      <a:r>
                        <a:rPr lang="en-US" sz="1200" baseline="-25000">
                          <a:effectLst/>
                        </a:rPr>
                        <a:t>DRX</a:t>
                      </a:r>
                      <a:r>
                        <a:rPr lang="en-US" sz="1200">
                          <a:effectLst/>
                        </a:rPr>
                        <a:t>&gt;320</a:t>
                      </a:r>
                      <a:endParaRPr lang="sv-SE" sz="1200">
                        <a:effectLst/>
                        <a:latin typeface="Times New Roman" panose="02020603050405020304" pitchFamily="18" charset="0"/>
                        <a:ea typeface="SimSun" panose="02010600030101010101" pitchFamily="2" charset="-122"/>
                      </a:endParaRPr>
                    </a:p>
                  </a:txBody>
                  <a:tcPr marL="52356" marR="52356" marT="0" marB="0" anchor="ctr"/>
                </a:tc>
                <a:extLst>
                  <a:ext uri="{0D108BD9-81ED-4DB2-BD59-A6C34878D82A}">
                    <a16:rowId xmlns:a16="http://schemas.microsoft.com/office/drawing/2014/main" val="2961249345"/>
                  </a:ext>
                </a:extLst>
              </a:tr>
              <a:tr h="127981">
                <a:tc rowSpan="3">
                  <a:txBody>
                    <a:bodyPr/>
                    <a:lstStyle/>
                    <a:p>
                      <a:pPr algn="ctr">
                        <a:spcAft>
                          <a:spcPts val="0"/>
                        </a:spcAft>
                      </a:pPr>
                      <a:r>
                        <a:rPr lang="en-US" sz="1200">
                          <a:effectLst/>
                        </a:rPr>
                        <a:t>Measurement on deactivated SCell, no gaps</a:t>
                      </a:r>
                      <a:endParaRPr lang="sv-SE" sz="1200">
                        <a:effectLst/>
                        <a:latin typeface="Times New Roman" panose="02020603050405020304" pitchFamily="18" charset="0"/>
                        <a:ea typeface="SimSun" panose="02010600030101010101" pitchFamily="2" charset="-122"/>
                      </a:endParaRPr>
                    </a:p>
                  </a:txBody>
                  <a:tcPr marL="52356" marR="52356" marT="0" marB="0" anchor="ctr"/>
                </a:tc>
                <a:tc rowSpan="3">
                  <a:txBody>
                    <a:bodyPr/>
                    <a:lstStyle/>
                    <a:p>
                      <a:pPr algn="ctr">
                        <a:spcAft>
                          <a:spcPts val="0"/>
                        </a:spcAft>
                      </a:pPr>
                      <a:r>
                        <a:rPr lang="en-US" sz="1200">
                          <a:effectLst/>
                        </a:rPr>
                        <a:t>5</a:t>
                      </a:r>
                      <a:endParaRPr lang="sv-SE" sz="1200">
                        <a:effectLst/>
                        <a:latin typeface="Times New Roman" panose="02020603050405020304" pitchFamily="18" charset="0"/>
                        <a:ea typeface="SimSun" panose="02010600030101010101" pitchFamily="2" charset="-122"/>
                      </a:endParaRPr>
                    </a:p>
                  </a:txBody>
                  <a:tcPr marL="52356" marR="52356" marT="0" marB="0" anchor="ctr"/>
                </a:tc>
                <a:tc rowSpan="3">
                  <a:txBody>
                    <a:bodyPr/>
                    <a:lstStyle/>
                    <a:p>
                      <a:pPr algn="ctr">
                        <a:spcAft>
                          <a:spcPts val="0"/>
                        </a:spcAft>
                      </a:pPr>
                      <a:r>
                        <a:rPr lang="en-US" sz="1200">
                          <a:effectLst/>
                        </a:rPr>
                        <a:t>L</a:t>
                      </a:r>
                      <a:r>
                        <a:rPr lang="en-US" sz="1200" baseline="-25000">
                          <a:effectLst/>
                        </a:rPr>
                        <a:t>meas,deact,max</a:t>
                      </a:r>
                      <a:endParaRPr lang="sv-SE" sz="1200">
                        <a:effectLst/>
                        <a:latin typeface="Times New Roman" panose="02020603050405020304" pitchFamily="18" charset="0"/>
                        <a:ea typeface="SimSun" panose="02010600030101010101" pitchFamily="2" charset="-122"/>
                      </a:endParaRPr>
                    </a:p>
                  </a:txBody>
                  <a:tcPr marL="52356" marR="52356" marT="0" marB="0" anchor="ctr"/>
                </a:tc>
                <a:tc>
                  <a:txBody>
                    <a:bodyPr/>
                    <a:lstStyle/>
                    <a:p>
                      <a:pPr algn="ctr">
                        <a:spcAft>
                          <a:spcPts val="0"/>
                        </a:spcAft>
                      </a:pPr>
                      <a:r>
                        <a:rPr lang="en-US" sz="1200">
                          <a:effectLst/>
                        </a:rPr>
                        <a:t>7</a:t>
                      </a:r>
                      <a:endParaRPr lang="sv-SE" sz="1200">
                        <a:effectLst/>
                        <a:latin typeface="Times New Roman" panose="02020603050405020304" pitchFamily="18" charset="0"/>
                        <a:ea typeface="SimSun" panose="02010600030101010101" pitchFamily="2" charset="-122"/>
                      </a:endParaRPr>
                    </a:p>
                  </a:txBody>
                  <a:tcPr marL="52356" marR="52356" marT="0" marB="0" anchor="ctr"/>
                </a:tc>
                <a:tc>
                  <a:txBody>
                    <a:bodyPr/>
                    <a:lstStyle/>
                    <a:p>
                      <a:pPr algn="ctr">
                        <a:spcAft>
                          <a:spcPts val="0"/>
                        </a:spcAft>
                      </a:pPr>
                      <a:r>
                        <a:rPr lang="en-US" sz="1200">
                          <a:effectLst/>
                        </a:rPr>
                        <a:t>Max(T</a:t>
                      </a:r>
                      <a:r>
                        <a:rPr lang="en-US" sz="1200" baseline="-25000">
                          <a:effectLst/>
                        </a:rPr>
                        <a:t>DRX</a:t>
                      </a:r>
                      <a:r>
                        <a:rPr lang="en-US" sz="1200">
                          <a:effectLst/>
                        </a:rPr>
                        <a:t>, measCycleSCell)≤40</a:t>
                      </a:r>
                      <a:endParaRPr lang="sv-SE" sz="1200">
                        <a:effectLst/>
                        <a:latin typeface="Times New Roman" panose="02020603050405020304" pitchFamily="18" charset="0"/>
                        <a:ea typeface="SimSun" panose="02010600030101010101" pitchFamily="2" charset="-122"/>
                      </a:endParaRPr>
                    </a:p>
                  </a:txBody>
                  <a:tcPr marL="52356" marR="52356" marT="0" marB="0" anchor="ctr"/>
                </a:tc>
                <a:extLst>
                  <a:ext uri="{0D108BD9-81ED-4DB2-BD59-A6C34878D82A}">
                    <a16:rowId xmlns:a16="http://schemas.microsoft.com/office/drawing/2014/main" val="61556615"/>
                  </a:ext>
                </a:extLst>
              </a:tr>
              <a:tr h="127981">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spcAft>
                          <a:spcPts val="0"/>
                        </a:spcAft>
                      </a:pPr>
                      <a:r>
                        <a:rPr lang="en-US" sz="1200">
                          <a:effectLst/>
                        </a:rPr>
                        <a:t>5</a:t>
                      </a:r>
                      <a:endParaRPr lang="sv-SE" sz="1200">
                        <a:effectLst/>
                        <a:latin typeface="Times New Roman" panose="02020603050405020304" pitchFamily="18" charset="0"/>
                        <a:ea typeface="SimSun" panose="02010600030101010101" pitchFamily="2" charset="-122"/>
                      </a:endParaRPr>
                    </a:p>
                  </a:txBody>
                  <a:tcPr marL="52356" marR="52356" marT="0" marB="0" anchor="ctr"/>
                </a:tc>
                <a:tc>
                  <a:txBody>
                    <a:bodyPr/>
                    <a:lstStyle/>
                    <a:p>
                      <a:pPr algn="ctr">
                        <a:spcAft>
                          <a:spcPts val="0"/>
                        </a:spcAft>
                      </a:pPr>
                      <a:r>
                        <a:rPr lang="en-US" sz="1200">
                          <a:effectLst/>
                        </a:rPr>
                        <a:t>40&lt; Max(T</a:t>
                      </a:r>
                      <a:r>
                        <a:rPr lang="en-US" sz="1200" baseline="-25000">
                          <a:effectLst/>
                        </a:rPr>
                        <a:t>DRX</a:t>
                      </a:r>
                      <a:r>
                        <a:rPr lang="en-US" sz="1200">
                          <a:effectLst/>
                        </a:rPr>
                        <a:t>, measCycleSCell)≤320</a:t>
                      </a:r>
                      <a:endParaRPr lang="sv-SE" sz="1200">
                        <a:effectLst/>
                        <a:latin typeface="Times New Roman" panose="02020603050405020304" pitchFamily="18" charset="0"/>
                        <a:ea typeface="SimSun" panose="02010600030101010101" pitchFamily="2" charset="-122"/>
                      </a:endParaRPr>
                    </a:p>
                  </a:txBody>
                  <a:tcPr marL="52356" marR="52356" marT="0" marB="0" anchor="ctr"/>
                </a:tc>
                <a:extLst>
                  <a:ext uri="{0D108BD9-81ED-4DB2-BD59-A6C34878D82A}">
                    <a16:rowId xmlns:a16="http://schemas.microsoft.com/office/drawing/2014/main" val="2880920085"/>
                  </a:ext>
                </a:extLst>
              </a:tr>
              <a:tr h="127981">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spcAft>
                          <a:spcPts val="0"/>
                        </a:spcAft>
                      </a:pPr>
                      <a:r>
                        <a:rPr lang="en-US" sz="1200">
                          <a:effectLst/>
                        </a:rPr>
                        <a:t>3</a:t>
                      </a:r>
                      <a:endParaRPr lang="sv-SE" sz="1200">
                        <a:effectLst/>
                        <a:latin typeface="Times New Roman" panose="02020603050405020304" pitchFamily="18" charset="0"/>
                        <a:ea typeface="SimSun" panose="02010600030101010101" pitchFamily="2" charset="-122"/>
                      </a:endParaRPr>
                    </a:p>
                  </a:txBody>
                  <a:tcPr marL="52356" marR="52356" marT="0" marB="0" anchor="ctr"/>
                </a:tc>
                <a:tc>
                  <a:txBody>
                    <a:bodyPr/>
                    <a:lstStyle/>
                    <a:p>
                      <a:pPr algn="ctr">
                        <a:spcAft>
                          <a:spcPts val="0"/>
                        </a:spcAft>
                      </a:pPr>
                      <a:r>
                        <a:rPr lang="en-US" sz="1200" dirty="0">
                          <a:effectLst/>
                        </a:rPr>
                        <a:t>T</a:t>
                      </a:r>
                      <a:r>
                        <a:rPr lang="en-US" sz="1200" baseline="-25000" dirty="0">
                          <a:effectLst/>
                        </a:rPr>
                        <a:t>DRX</a:t>
                      </a:r>
                      <a:r>
                        <a:rPr lang="en-US" sz="1200" dirty="0">
                          <a:effectLst/>
                        </a:rPr>
                        <a:t>&gt;320</a:t>
                      </a:r>
                      <a:endParaRPr lang="sv-SE" sz="1200" dirty="0">
                        <a:effectLst/>
                        <a:latin typeface="Times New Roman" panose="02020603050405020304" pitchFamily="18" charset="0"/>
                        <a:ea typeface="SimSun" panose="02010600030101010101" pitchFamily="2" charset="-122"/>
                      </a:endParaRPr>
                    </a:p>
                  </a:txBody>
                  <a:tcPr marL="52356" marR="52356" marT="0" marB="0" anchor="ctr"/>
                </a:tc>
                <a:extLst>
                  <a:ext uri="{0D108BD9-81ED-4DB2-BD59-A6C34878D82A}">
                    <a16:rowId xmlns:a16="http://schemas.microsoft.com/office/drawing/2014/main" val="336113657"/>
                  </a:ext>
                </a:extLst>
              </a:tr>
              <a:tr h="127981">
                <a:tc rowSpan="3">
                  <a:txBody>
                    <a:bodyPr/>
                    <a:lstStyle/>
                    <a:p>
                      <a:pPr algn="ctr">
                        <a:spcAft>
                          <a:spcPts val="0"/>
                        </a:spcAft>
                      </a:pPr>
                      <a:r>
                        <a:rPr lang="en-US" sz="1200">
                          <a:effectLst/>
                        </a:rPr>
                        <a:t>PSS/SSS detection, with gaps</a:t>
                      </a:r>
                      <a:endParaRPr lang="sv-SE" sz="1200">
                        <a:effectLst/>
                        <a:latin typeface="Times New Roman" panose="02020603050405020304" pitchFamily="18" charset="0"/>
                        <a:ea typeface="SimSun" panose="02010600030101010101" pitchFamily="2" charset="-122"/>
                      </a:endParaRPr>
                    </a:p>
                  </a:txBody>
                  <a:tcPr marL="52356" marR="52356" marT="0" marB="0" anchor="ctr"/>
                </a:tc>
                <a:tc rowSpan="3">
                  <a:txBody>
                    <a:bodyPr/>
                    <a:lstStyle/>
                    <a:p>
                      <a:pPr algn="ctr">
                        <a:spcAft>
                          <a:spcPts val="0"/>
                        </a:spcAft>
                      </a:pPr>
                      <a:r>
                        <a:rPr lang="en-US" sz="1200">
                          <a:effectLst/>
                        </a:rPr>
                        <a:t>5</a:t>
                      </a:r>
                      <a:endParaRPr lang="sv-SE" sz="1200">
                        <a:effectLst/>
                        <a:latin typeface="Times New Roman" panose="02020603050405020304" pitchFamily="18" charset="0"/>
                        <a:ea typeface="SimSun" panose="02010600030101010101" pitchFamily="2" charset="-122"/>
                      </a:endParaRPr>
                    </a:p>
                  </a:txBody>
                  <a:tcPr marL="52356" marR="52356" marT="0" marB="0" anchor="ctr"/>
                </a:tc>
                <a:tc rowSpan="3">
                  <a:txBody>
                    <a:bodyPr/>
                    <a:lstStyle/>
                    <a:p>
                      <a:pPr algn="ctr">
                        <a:spcAft>
                          <a:spcPts val="0"/>
                        </a:spcAft>
                      </a:pPr>
                      <a:r>
                        <a:rPr lang="en-US" sz="1200">
                          <a:effectLst/>
                        </a:rPr>
                        <a:t>L</a:t>
                      </a:r>
                      <a:r>
                        <a:rPr lang="en-US" sz="1200" baseline="-25000">
                          <a:effectLst/>
                        </a:rPr>
                        <a:t>PSS/SSS,gaps,max</a:t>
                      </a:r>
                      <a:endParaRPr lang="sv-SE" sz="1200">
                        <a:effectLst/>
                        <a:latin typeface="Times New Roman" panose="02020603050405020304" pitchFamily="18" charset="0"/>
                        <a:ea typeface="SimSun" panose="02010600030101010101" pitchFamily="2" charset="-122"/>
                      </a:endParaRPr>
                    </a:p>
                  </a:txBody>
                  <a:tcPr marL="52356" marR="52356" marT="0" marB="0" anchor="ctr"/>
                </a:tc>
                <a:tc>
                  <a:txBody>
                    <a:bodyPr/>
                    <a:lstStyle/>
                    <a:p>
                      <a:pPr algn="ctr">
                        <a:spcAft>
                          <a:spcPts val="0"/>
                        </a:spcAft>
                      </a:pPr>
                      <a:r>
                        <a:rPr lang="sv-SE" sz="1200" dirty="0">
                          <a:effectLst/>
                          <a:latin typeface="Times New Roman" panose="02020603050405020304" pitchFamily="18" charset="0"/>
                          <a:ea typeface="SimSun" panose="02010600030101010101" pitchFamily="2" charset="-122"/>
                        </a:rPr>
                        <a:t>FFS</a:t>
                      </a:r>
                    </a:p>
                  </a:txBody>
                  <a:tcPr marL="52356" marR="52356" marT="0" marB="0" anchor="ctr"/>
                </a:tc>
                <a:tc>
                  <a:txBody>
                    <a:bodyPr/>
                    <a:lstStyle/>
                    <a:p>
                      <a:pPr algn="ctr">
                        <a:spcAft>
                          <a:spcPts val="0"/>
                        </a:spcAft>
                      </a:pPr>
                      <a:r>
                        <a:rPr lang="en-US" sz="1200">
                          <a:effectLst/>
                        </a:rPr>
                        <a:t>Max(T</a:t>
                      </a:r>
                      <a:r>
                        <a:rPr lang="en-US" sz="1200" baseline="-25000">
                          <a:effectLst/>
                        </a:rPr>
                        <a:t>DRX</a:t>
                      </a:r>
                      <a:r>
                        <a:rPr lang="en-US" sz="1200">
                          <a:effectLst/>
                        </a:rPr>
                        <a:t>,T</a:t>
                      </a:r>
                      <a:r>
                        <a:rPr lang="en-US" sz="1200" baseline="-25000">
                          <a:effectLst/>
                        </a:rPr>
                        <a:t>SMTC</a:t>
                      </a:r>
                      <a:r>
                        <a:rPr lang="en-US" sz="1200">
                          <a:effectLst/>
                        </a:rPr>
                        <a:t>, MGRP)≤40</a:t>
                      </a:r>
                      <a:endParaRPr lang="sv-SE" sz="1200">
                        <a:effectLst/>
                        <a:latin typeface="Times New Roman" panose="02020603050405020304" pitchFamily="18" charset="0"/>
                        <a:ea typeface="SimSun" panose="02010600030101010101" pitchFamily="2" charset="-122"/>
                      </a:endParaRPr>
                    </a:p>
                  </a:txBody>
                  <a:tcPr marL="52356" marR="52356" marT="0" marB="0" anchor="ctr"/>
                </a:tc>
                <a:extLst>
                  <a:ext uri="{0D108BD9-81ED-4DB2-BD59-A6C34878D82A}">
                    <a16:rowId xmlns:a16="http://schemas.microsoft.com/office/drawing/2014/main" val="3836600512"/>
                  </a:ext>
                </a:extLst>
              </a:tr>
              <a:tr h="127981">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spcAft>
                          <a:spcPts val="0"/>
                        </a:spcAft>
                      </a:pPr>
                      <a:r>
                        <a:rPr lang="en-US" sz="1200" dirty="0">
                          <a:effectLst/>
                          <a:latin typeface="Times New Roman" panose="02020603050405020304" pitchFamily="18" charset="0"/>
                          <a:ea typeface="SimSun" panose="02010600030101010101" pitchFamily="2" charset="-122"/>
                        </a:rPr>
                        <a:t>FFS</a:t>
                      </a:r>
                      <a:endParaRPr lang="sv-SE" sz="1200" dirty="0">
                        <a:effectLst/>
                        <a:latin typeface="Times New Roman" panose="02020603050405020304" pitchFamily="18" charset="0"/>
                        <a:ea typeface="SimSun" panose="02010600030101010101" pitchFamily="2" charset="-122"/>
                      </a:endParaRPr>
                    </a:p>
                  </a:txBody>
                  <a:tcPr marL="52356" marR="52356" marT="0" marB="0" anchor="ctr"/>
                </a:tc>
                <a:tc>
                  <a:txBody>
                    <a:bodyPr/>
                    <a:lstStyle/>
                    <a:p>
                      <a:pPr algn="ctr">
                        <a:spcAft>
                          <a:spcPts val="0"/>
                        </a:spcAft>
                      </a:pPr>
                      <a:r>
                        <a:rPr lang="en-US" sz="1200">
                          <a:effectLst/>
                        </a:rPr>
                        <a:t>40&lt;Max(T</a:t>
                      </a:r>
                      <a:r>
                        <a:rPr lang="en-US" sz="1200" baseline="-25000">
                          <a:effectLst/>
                        </a:rPr>
                        <a:t>DRX</a:t>
                      </a:r>
                      <a:r>
                        <a:rPr lang="en-US" sz="1200">
                          <a:effectLst/>
                        </a:rPr>
                        <a:t>,T</a:t>
                      </a:r>
                      <a:r>
                        <a:rPr lang="en-US" sz="1200" baseline="-25000">
                          <a:effectLst/>
                        </a:rPr>
                        <a:t>SMTC</a:t>
                      </a:r>
                      <a:r>
                        <a:rPr lang="en-US" sz="1200">
                          <a:effectLst/>
                        </a:rPr>
                        <a:t>, MGRP)≤320</a:t>
                      </a:r>
                      <a:endParaRPr lang="sv-SE" sz="1200">
                        <a:effectLst/>
                        <a:latin typeface="Times New Roman" panose="02020603050405020304" pitchFamily="18" charset="0"/>
                        <a:ea typeface="SimSun" panose="02010600030101010101" pitchFamily="2" charset="-122"/>
                      </a:endParaRPr>
                    </a:p>
                  </a:txBody>
                  <a:tcPr marL="52356" marR="52356" marT="0" marB="0" anchor="ctr"/>
                </a:tc>
                <a:extLst>
                  <a:ext uri="{0D108BD9-81ED-4DB2-BD59-A6C34878D82A}">
                    <a16:rowId xmlns:a16="http://schemas.microsoft.com/office/drawing/2014/main" val="599247175"/>
                  </a:ext>
                </a:extLst>
              </a:tr>
              <a:tr h="127981">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spcAft>
                          <a:spcPts val="0"/>
                        </a:spcAft>
                      </a:pPr>
                      <a:r>
                        <a:rPr lang="en-US" sz="1200" dirty="0">
                          <a:effectLst/>
                          <a:latin typeface="Times New Roman" panose="02020603050405020304" pitchFamily="18" charset="0"/>
                          <a:ea typeface="SimSun" panose="02010600030101010101" pitchFamily="2" charset="-122"/>
                        </a:rPr>
                        <a:t>FFS</a:t>
                      </a:r>
                      <a:endParaRPr lang="sv-SE" sz="1200" dirty="0">
                        <a:effectLst/>
                        <a:latin typeface="Times New Roman" panose="02020603050405020304" pitchFamily="18" charset="0"/>
                        <a:ea typeface="SimSun" panose="02010600030101010101" pitchFamily="2" charset="-122"/>
                      </a:endParaRPr>
                    </a:p>
                  </a:txBody>
                  <a:tcPr marL="52356" marR="52356" marT="0" marB="0" anchor="ctr"/>
                </a:tc>
                <a:tc>
                  <a:txBody>
                    <a:bodyPr/>
                    <a:lstStyle/>
                    <a:p>
                      <a:pPr algn="ctr">
                        <a:spcAft>
                          <a:spcPts val="0"/>
                        </a:spcAft>
                      </a:pPr>
                      <a:r>
                        <a:rPr lang="en-US" sz="1200">
                          <a:effectLst/>
                        </a:rPr>
                        <a:t>T</a:t>
                      </a:r>
                      <a:r>
                        <a:rPr lang="en-US" sz="1200" baseline="-25000">
                          <a:effectLst/>
                        </a:rPr>
                        <a:t>DRX</a:t>
                      </a:r>
                      <a:r>
                        <a:rPr lang="en-US" sz="1200">
                          <a:effectLst/>
                        </a:rPr>
                        <a:t>&gt;320</a:t>
                      </a:r>
                      <a:endParaRPr lang="sv-SE" sz="1200">
                        <a:effectLst/>
                        <a:latin typeface="Times New Roman" panose="02020603050405020304" pitchFamily="18" charset="0"/>
                        <a:ea typeface="SimSun" panose="02010600030101010101" pitchFamily="2" charset="-122"/>
                      </a:endParaRPr>
                    </a:p>
                  </a:txBody>
                  <a:tcPr marL="52356" marR="52356" marT="0" marB="0" anchor="ctr"/>
                </a:tc>
                <a:extLst>
                  <a:ext uri="{0D108BD9-81ED-4DB2-BD59-A6C34878D82A}">
                    <a16:rowId xmlns:a16="http://schemas.microsoft.com/office/drawing/2014/main" val="3953024023"/>
                  </a:ext>
                </a:extLst>
              </a:tr>
              <a:tr h="127981">
                <a:tc rowSpan="3">
                  <a:txBody>
                    <a:bodyPr/>
                    <a:lstStyle/>
                    <a:p>
                      <a:pPr algn="ctr">
                        <a:spcAft>
                          <a:spcPts val="0"/>
                        </a:spcAft>
                      </a:pPr>
                      <a:r>
                        <a:rPr lang="en-US" sz="1200">
                          <a:effectLst/>
                        </a:rPr>
                        <a:t>Time index detection, with gaps</a:t>
                      </a:r>
                      <a:endParaRPr lang="sv-SE" sz="1200">
                        <a:effectLst/>
                        <a:latin typeface="Times New Roman" panose="02020603050405020304" pitchFamily="18" charset="0"/>
                        <a:ea typeface="SimSun" panose="02010600030101010101" pitchFamily="2" charset="-122"/>
                      </a:endParaRPr>
                    </a:p>
                  </a:txBody>
                  <a:tcPr marL="52356" marR="52356" marT="0" marB="0" anchor="ctr"/>
                </a:tc>
                <a:tc rowSpan="3">
                  <a:txBody>
                    <a:bodyPr/>
                    <a:lstStyle/>
                    <a:p>
                      <a:pPr algn="ctr">
                        <a:spcAft>
                          <a:spcPts val="0"/>
                        </a:spcAft>
                      </a:pPr>
                      <a:r>
                        <a:rPr lang="en-US" sz="1200">
                          <a:effectLst/>
                        </a:rPr>
                        <a:t>3</a:t>
                      </a:r>
                      <a:endParaRPr lang="sv-SE" sz="1200">
                        <a:effectLst/>
                        <a:latin typeface="Times New Roman" panose="02020603050405020304" pitchFamily="18" charset="0"/>
                        <a:ea typeface="SimSun" panose="02010600030101010101" pitchFamily="2" charset="-122"/>
                      </a:endParaRPr>
                    </a:p>
                  </a:txBody>
                  <a:tcPr marL="52356" marR="52356" marT="0" marB="0" anchor="ctr"/>
                </a:tc>
                <a:tc rowSpan="3">
                  <a:txBody>
                    <a:bodyPr/>
                    <a:lstStyle/>
                    <a:p>
                      <a:pPr algn="ctr">
                        <a:spcAft>
                          <a:spcPts val="0"/>
                        </a:spcAft>
                      </a:pPr>
                      <a:r>
                        <a:rPr lang="en-US" sz="1200">
                          <a:effectLst/>
                        </a:rPr>
                        <a:t>L</a:t>
                      </a:r>
                      <a:r>
                        <a:rPr lang="en-US" sz="1200" baseline="-25000">
                          <a:effectLst/>
                        </a:rPr>
                        <a:t>ind,gaps,max</a:t>
                      </a:r>
                      <a:endParaRPr lang="sv-SE" sz="1200">
                        <a:effectLst/>
                        <a:latin typeface="Times New Roman" panose="02020603050405020304" pitchFamily="18" charset="0"/>
                        <a:ea typeface="SimSun" panose="02010600030101010101" pitchFamily="2" charset="-122"/>
                      </a:endParaRPr>
                    </a:p>
                  </a:txBody>
                  <a:tcPr marL="52356" marR="52356" marT="0" marB="0" anchor="ctr"/>
                </a:tc>
                <a:tc>
                  <a:txBody>
                    <a:bodyPr/>
                    <a:lstStyle/>
                    <a:p>
                      <a:pPr algn="ctr">
                        <a:spcAft>
                          <a:spcPts val="0"/>
                        </a:spcAft>
                      </a:pPr>
                      <a:r>
                        <a:rPr lang="en-US" sz="1200">
                          <a:effectLst/>
                        </a:rPr>
                        <a:t>5</a:t>
                      </a:r>
                      <a:endParaRPr lang="sv-SE" sz="1200">
                        <a:effectLst/>
                        <a:latin typeface="Times New Roman" panose="02020603050405020304" pitchFamily="18" charset="0"/>
                        <a:ea typeface="SimSun" panose="02010600030101010101" pitchFamily="2" charset="-122"/>
                      </a:endParaRPr>
                    </a:p>
                  </a:txBody>
                  <a:tcPr marL="52356" marR="52356" marT="0" marB="0" anchor="ctr"/>
                </a:tc>
                <a:tc>
                  <a:txBody>
                    <a:bodyPr/>
                    <a:lstStyle/>
                    <a:p>
                      <a:pPr algn="ctr">
                        <a:spcAft>
                          <a:spcPts val="0"/>
                        </a:spcAft>
                      </a:pPr>
                      <a:r>
                        <a:rPr lang="en-US" sz="1200" dirty="0">
                          <a:effectLst/>
                        </a:rPr>
                        <a:t>Max(T</a:t>
                      </a:r>
                      <a:r>
                        <a:rPr lang="en-US" sz="1200" baseline="-25000" dirty="0">
                          <a:effectLst/>
                        </a:rPr>
                        <a:t>DRX</a:t>
                      </a:r>
                      <a:r>
                        <a:rPr lang="en-US" sz="1200" dirty="0">
                          <a:effectLst/>
                        </a:rPr>
                        <a:t>, T</a:t>
                      </a:r>
                      <a:r>
                        <a:rPr lang="en-US" sz="1200" baseline="-25000" dirty="0">
                          <a:effectLst/>
                        </a:rPr>
                        <a:t>SMTC</a:t>
                      </a:r>
                      <a:r>
                        <a:rPr lang="en-US" sz="1200" dirty="0">
                          <a:effectLst/>
                        </a:rPr>
                        <a:t>, MGRP)≤40</a:t>
                      </a:r>
                      <a:endParaRPr lang="sv-SE" sz="1200" dirty="0">
                        <a:effectLst/>
                        <a:latin typeface="Times New Roman" panose="02020603050405020304" pitchFamily="18" charset="0"/>
                        <a:ea typeface="SimSun" panose="02010600030101010101" pitchFamily="2" charset="-122"/>
                      </a:endParaRPr>
                    </a:p>
                  </a:txBody>
                  <a:tcPr marL="52356" marR="52356" marT="0" marB="0" anchor="ctr"/>
                </a:tc>
                <a:extLst>
                  <a:ext uri="{0D108BD9-81ED-4DB2-BD59-A6C34878D82A}">
                    <a16:rowId xmlns:a16="http://schemas.microsoft.com/office/drawing/2014/main" val="97241729"/>
                  </a:ext>
                </a:extLst>
              </a:tr>
              <a:tr h="127981">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spcAft>
                          <a:spcPts val="0"/>
                        </a:spcAft>
                      </a:pPr>
                      <a:r>
                        <a:rPr lang="en-US" sz="1200">
                          <a:effectLst/>
                        </a:rPr>
                        <a:t>3</a:t>
                      </a:r>
                      <a:endParaRPr lang="sv-SE" sz="1200">
                        <a:effectLst/>
                        <a:latin typeface="Times New Roman" panose="02020603050405020304" pitchFamily="18" charset="0"/>
                        <a:ea typeface="SimSun" panose="02010600030101010101" pitchFamily="2" charset="-122"/>
                      </a:endParaRPr>
                    </a:p>
                  </a:txBody>
                  <a:tcPr marL="52356" marR="52356" marT="0" marB="0" anchor="ctr"/>
                </a:tc>
                <a:tc>
                  <a:txBody>
                    <a:bodyPr/>
                    <a:lstStyle/>
                    <a:p>
                      <a:pPr algn="ctr">
                        <a:spcAft>
                          <a:spcPts val="0"/>
                        </a:spcAft>
                      </a:pPr>
                      <a:r>
                        <a:rPr lang="en-US" sz="1200">
                          <a:effectLst/>
                        </a:rPr>
                        <a:t>40&lt; Max(T</a:t>
                      </a:r>
                      <a:r>
                        <a:rPr lang="en-US" sz="1200" baseline="-25000">
                          <a:effectLst/>
                        </a:rPr>
                        <a:t>DRX</a:t>
                      </a:r>
                      <a:r>
                        <a:rPr lang="en-US" sz="1200">
                          <a:effectLst/>
                        </a:rPr>
                        <a:t>, T</a:t>
                      </a:r>
                      <a:r>
                        <a:rPr lang="en-US" sz="1200" baseline="-25000">
                          <a:effectLst/>
                        </a:rPr>
                        <a:t>SMTC</a:t>
                      </a:r>
                      <a:r>
                        <a:rPr lang="en-US" sz="1200">
                          <a:effectLst/>
                        </a:rPr>
                        <a:t>, MGRP)≤320</a:t>
                      </a:r>
                      <a:endParaRPr lang="sv-SE" sz="1200">
                        <a:effectLst/>
                        <a:latin typeface="Times New Roman" panose="02020603050405020304" pitchFamily="18" charset="0"/>
                        <a:ea typeface="SimSun" panose="02010600030101010101" pitchFamily="2" charset="-122"/>
                      </a:endParaRPr>
                    </a:p>
                  </a:txBody>
                  <a:tcPr marL="52356" marR="52356" marT="0" marB="0" anchor="ctr"/>
                </a:tc>
                <a:extLst>
                  <a:ext uri="{0D108BD9-81ED-4DB2-BD59-A6C34878D82A}">
                    <a16:rowId xmlns:a16="http://schemas.microsoft.com/office/drawing/2014/main" val="3143409762"/>
                  </a:ext>
                </a:extLst>
              </a:tr>
              <a:tr h="127981">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spcAft>
                          <a:spcPts val="0"/>
                        </a:spcAft>
                      </a:pPr>
                      <a:r>
                        <a:rPr lang="en-US" sz="1200">
                          <a:effectLst/>
                        </a:rPr>
                        <a:t>2</a:t>
                      </a:r>
                      <a:endParaRPr lang="sv-SE" sz="1200">
                        <a:effectLst/>
                        <a:latin typeface="Times New Roman" panose="02020603050405020304" pitchFamily="18" charset="0"/>
                        <a:ea typeface="SimSun" panose="02010600030101010101" pitchFamily="2" charset="-122"/>
                      </a:endParaRPr>
                    </a:p>
                  </a:txBody>
                  <a:tcPr marL="52356" marR="52356" marT="0" marB="0" anchor="ctr"/>
                </a:tc>
                <a:tc>
                  <a:txBody>
                    <a:bodyPr/>
                    <a:lstStyle/>
                    <a:p>
                      <a:pPr algn="ctr">
                        <a:spcAft>
                          <a:spcPts val="0"/>
                        </a:spcAft>
                      </a:pPr>
                      <a:r>
                        <a:rPr lang="en-US" sz="1200">
                          <a:effectLst/>
                        </a:rPr>
                        <a:t>T</a:t>
                      </a:r>
                      <a:r>
                        <a:rPr lang="en-US" sz="1200" baseline="-25000">
                          <a:effectLst/>
                        </a:rPr>
                        <a:t>DRX</a:t>
                      </a:r>
                      <a:r>
                        <a:rPr lang="en-US" sz="1200">
                          <a:effectLst/>
                        </a:rPr>
                        <a:t>&gt;320</a:t>
                      </a:r>
                      <a:endParaRPr lang="sv-SE" sz="1200">
                        <a:effectLst/>
                        <a:latin typeface="Times New Roman" panose="02020603050405020304" pitchFamily="18" charset="0"/>
                        <a:ea typeface="SimSun" panose="02010600030101010101" pitchFamily="2" charset="-122"/>
                      </a:endParaRPr>
                    </a:p>
                  </a:txBody>
                  <a:tcPr marL="52356" marR="52356" marT="0" marB="0" anchor="ctr"/>
                </a:tc>
                <a:extLst>
                  <a:ext uri="{0D108BD9-81ED-4DB2-BD59-A6C34878D82A}">
                    <a16:rowId xmlns:a16="http://schemas.microsoft.com/office/drawing/2014/main" val="2894019112"/>
                  </a:ext>
                </a:extLst>
              </a:tr>
              <a:tr h="127981">
                <a:tc rowSpan="3">
                  <a:txBody>
                    <a:bodyPr/>
                    <a:lstStyle/>
                    <a:p>
                      <a:pPr algn="ctr">
                        <a:spcAft>
                          <a:spcPts val="0"/>
                        </a:spcAft>
                      </a:pPr>
                      <a:r>
                        <a:rPr lang="en-US" sz="1200">
                          <a:effectLst/>
                        </a:rPr>
                        <a:t>Measurement, with gaps</a:t>
                      </a:r>
                      <a:endParaRPr lang="sv-SE" sz="1200">
                        <a:effectLst/>
                        <a:latin typeface="Times New Roman" panose="02020603050405020304" pitchFamily="18" charset="0"/>
                        <a:ea typeface="SimSun" panose="02010600030101010101" pitchFamily="2" charset="-122"/>
                      </a:endParaRPr>
                    </a:p>
                  </a:txBody>
                  <a:tcPr marL="52356" marR="52356" marT="0" marB="0" anchor="ctr"/>
                </a:tc>
                <a:tc rowSpan="3">
                  <a:txBody>
                    <a:bodyPr/>
                    <a:lstStyle/>
                    <a:p>
                      <a:pPr algn="ctr">
                        <a:spcAft>
                          <a:spcPts val="0"/>
                        </a:spcAft>
                      </a:pPr>
                      <a:r>
                        <a:rPr lang="en-US" sz="1200">
                          <a:effectLst/>
                        </a:rPr>
                        <a:t>5</a:t>
                      </a:r>
                      <a:endParaRPr lang="sv-SE" sz="1200">
                        <a:effectLst/>
                        <a:latin typeface="Times New Roman" panose="02020603050405020304" pitchFamily="18" charset="0"/>
                        <a:ea typeface="SimSun" panose="02010600030101010101" pitchFamily="2" charset="-122"/>
                      </a:endParaRPr>
                    </a:p>
                  </a:txBody>
                  <a:tcPr marL="52356" marR="52356" marT="0" marB="0" anchor="ctr"/>
                </a:tc>
                <a:tc rowSpan="3">
                  <a:txBody>
                    <a:bodyPr/>
                    <a:lstStyle/>
                    <a:p>
                      <a:pPr algn="ctr">
                        <a:spcAft>
                          <a:spcPts val="0"/>
                        </a:spcAft>
                      </a:pPr>
                      <a:r>
                        <a:rPr lang="en-US" sz="1200">
                          <a:effectLst/>
                        </a:rPr>
                        <a:t>L</a:t>
                      </a:r>
                      <a:r>
                        <a:rPr lang="en-US" sz="1200" baseline="-25000">
                          <a:effectLst/>
                        </a:rPr>
                        <a:t>meas,gaps,max</a:t>
                      </a:r>
                      <a:endParaRPr lang="sv-SE" sz="1200">
                        <a:effectLst/>
                        <a:latin typeface="Times New Roman" panose="02020603050405020304" pitchFamily="18" charset="0"/>
                        <a:ea typeface="SimSun" panose="02010600030101010101" pitchFamily="2" charset="-122"/>
                      </a:endParaRPr>
                    </a:p>
                  </a:txBody>
                  <a:tcPr marL="52356" marR="52356" marT="0" marB="0" anchor="ctr"/>
                </a:tc>
                <a:tc>
                  <a:txBody>
                    <a:bodyPr/>
                    <a:lstStyle/>
                    <a:p>
                      <a:pPr algn="ctr">
                        <a:spcAft>
                          <a:spcPts val="0"/>
                        </a:spcAft>
                      </a:pPr>
                      <a:r>
                        <a:rPr lang="en-US" sz="1200">
                          <a:effectLst/>
                        </a:rPr>
                        <a:t>7</a:t>
                      </a:r>
                      <a:endParaRPr lang="sv-SE" sz="1200">
                        <a:effectLst/>
                        <a:latin typeface="Times New Roman" panose="02020603050405020304" pitchFamily="18" charset="0"/>
                        <a:ea typeface="SimSun" panose="02010600030101010101" pitchFamily="2" charset="-122"/>
                      </a:endParaRPr>
                    </a:p>
                  </a:txBody>
                  <a:tcPr marL="52356" marR="52356" marT="0" marB="0" anchor="ctr"/>
                </a:tc>
                <a:tc>
                  <a:txBody>
                    <a:bodyPr/>
                    <a:lstStyle/>
                    <a:p>
                      <a:pPr algn="ctr">
                        <a:spcAft>
                          <a:spcPts val="0"/>
                        </a:spcAft>
                      </a:pPr>
                      <a:r>
                        <a:rPr lang="en-US" sz="1200" dirty="0">
                          <a:effectLst/>
                        </a:rPr>
                        <a:t>Max(T</a:t>
                      </a:r>
                      <a:r>
                        <a:rPr lang="en-US" sz="1200" baseline="-25000" dirty="0">
                          <a:effectLst/>
                        </a:rPr>
                        <a:t>DRX</a:t>
                      </a:r>
                      <a:r>
                        <a:rPr lang="en-US" sz="1200" dirty="0">
                          <a:effectLst/>
                        </a:rPr>
                        <a:t>, T</a:t>
                      </a:r>
                      <a:r>
                        <a:rPr lang="en-US" sz="1200" baseline="-25000" dirty="0">
                          <a:effectLst/>
                        </a:rPr>
                        <a:t>SMTC</a:t>
                      </a:r>
                      <a:r>
                        <a:rPr lang="en-US" sz="1200" dirty="0">
                          <a:effectLst/>
                        </a:rPr>
                        <a:t>, MGRP)≤40</a:t>
                      </a:r>
                      <a:endParaRPr lang="sv-SE" sz="1200" dirty="0">
                        <a:effectLst/>
                        <a:latin typeface="Times New Roman" panose="02020603050405020304" pitchFamily="18" charset="0"/>
                        <a:ea typeface="SimSun" panose="02010600030101010101" pitchFamily="2" charset="-122"/>
                      </a:endParaRPr>
                    </a:p>
                  </a:txBody>
                  <a:tcPr marL="52356" marR="52356" marT="0" marB="0" anchor="ctr"/>
                </a:tc>
                <a:extLst>
                  <a:ext uri="{0D108BD9-81ED-4DB2-BD59-A6C34878D82A}">
                    <a16:rowId xmlns:a16="http://schemas.microsoft.com/office/drawing/2014/main" val="1654113301"/>
                  </a:ext>
                </a:extLst>
              </a:tr>
              <a:tr h="127981">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spcAft>
                          <a:spcPts val="0"/>
                        </a:spcAft>
                      </a:pPr>
                      <a:r>
                        <a:rPr lang="en-US" sz="1200">
                          <a:effectLst/>
                        </a:rPr>
                        <a:t>5</a:t>
                      </a:r>
                      <a:endParaRPr lang="sv-SE" sz="1200">
                        <a:effectLst/>
                        <a:latin typeface="Times New Roman" panose="02020603050405020304" pitchFamily="18" charset="0"/>
                        <a:ea typeface="SimSun" panose="02010600030101010101" pitchFamily="2" charset="-122"/>
                      </a:endParaRPr>
                    </a:p>
                  </a:txBody>
                  <a:tcPr marL="52356" marR="52356" marT="0" marB="0" anchor="ctr"/>
                </a:tc>
                <a:tc>
                  <a:txBody>
                    <a:bodyPr/>
                    <a:lstStyle/>
                    <a:p>
                      <a:pPr algn="ctr">
                        <a:spcAft>
                          <a:spcPts val="0"/>
                        </a:spcAft>
                      </a:pPr>
                      <a:r>
                        <a:rPr lang="en-US" sz="1200" dirty="0">
                          <a:effectLst/>
                        </a:rPr>
                        <a:t>40&lt; Max(T</a:t>
                      </a:r>
                      <a:r>
                        <a:rPr lang="en-US" sz="1200" baseline="-25000" dirty="0">
                          <a:effectLst/>
                        </a:rPr>
                        <a:t>DRX</a:t>
                      </a:r>
                      <a:r>
                        <a:rPr lang="en-US" sz="1200" dirty="0">
                          <a:effectLst/>
                        </a:rPr>
                        <a:t>, T</a:t>
                      </a:r>
                      <a:r>
                        <a:rPr lang="en-US" sz="1200" baseline="-25000" dirty="0">
                          <a:effectLst/>
                        </a:rPr>
                        <a:t>SMTC</a:t>
                      </a:r>
                      <a:r>
                        <a:rPr lang="en-US" sz="1200" dirty="0">
                          <a:effectLst/>
                        </a:rPr>
                        <a:t>, MGRP)≤320</a:t>
                      </a:r>
                      <a:endParaRPr lang="sv-SE" sz="1200" dirty="0">
                        <a:effectLst/>
                        <a:latin typeface="Times New Roman" panose="02020603050405020304" pitchFamily="18" charset="0"/>
                        <a:ea typeface="SimSun" panose="02010600030101010101" pitchFamily="2" charset="-122"/>
                      </a:endParaRPr>
                    </a:p>
                  </a:txBody>
                  <a:tcPr marL="52356" marR="52356" marT="0" marB="0" anchor="ctr"/>
                </a:tc>
                <a:extLst>
                  <a:ext uri="{0D108BD9-81ED-4DB2-BD59-A6C34878D82A}">
                    <a16:rowId xmlns:a16="http://schemas.microsoft.com/office/drawing/2014/main" val="3065506344"/>
                  </a:ext>
                </a:extLst>
              </a:tr>
              <a:tr h="127981">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spcAft>
                          <a:spcPts val="0"/>
                        </a:spcAft>
                      </a:pPr>
                      <a:r>
                        <a:rPr lang="en-US" sz="1200">
                          <a:effectLst/>
                        </a:rPr>
                        <a:t>3</a:t>
                      </a:r>
                      <a:endParaRPr lang="sv-SE" sz="1200">
                        <a:effectLst/>
                        <a:latin typeface="Times New Roman" panose="02020603050405020304" pitchFamily="18" charset="0"/>
                        <a:ea typeface="SimSun" panose="02010600030101010101" pitchFamily="2" charset="-122"/>
                      </a:endParaRPr>
                    </a:p>
                  </a:txBody>
                  <a:tcPr marL="52356" marR="52356" marT="0" marB="0" anchor="ctr"/>
                </a:tc>
                <a:tc>
                  <a:txBody>
                    <a:bodyPr/>
                    <a:lstStyle/>
                    <a:p>
                      <a:pPr algn="ctr">
                        <a:spcAft>
                          <a:spcPts val="0"/>
                        </a:spcAft>
                      </a:pPr>
                      <a:r>
                        <a:rPr lang="en-US" sz="1200" dirty="0">
                          <a:effectLst/>
                        </a:rPr>
                        <a:t>T</a:t>
                      </a:r>
                      <a:r>
                        <a:rPr lang="en-US" sz="1200" baseline="-25000" dirty="0">
                          <a:effectLst/>
                        </a:rPr>
                        <a:t>DRX</a:t>
                      </a:r>
                      <a:r>
                        <a:rPr lang="en-US" sz="1200" dirty="0">
                          <a:effectLst/>
                        </a:rPr>
                        <a:t>&gt;320</a:t>
                      </a:r>
                      <a:endParaRPr lang="sv-SE" sz="1200" dirty="0">
                        <a:effectLst/>
                        <a:latin typeface="Times New Roman" panose="02020603050405020304" pitchFamily="18" charset="0"/>
                        <a:ea typeface="SimSun" panose="02010600030101010101" pitchFamily="2" charset="-122"/>
                      </a:endParaRPr>
                    </a:p>
                  </a:txBody>
                  <a:tcPr marL="52356" marR="52356" marT="0" marB="0" anchor="ctr"/>
                </a:tc>
                <a:extLst>
                  <a:ext uri="{0D108BD9-81ED-4DB2-BD59-A6C34878D82A}">
                    <a16:rowId xmlns:a16="http://schemas.microsoft.com/office/drawing/2014/main" val="1070531078"/>
                  </a:ext>
                </a:extLst>
              </a:tr>
            </a:tbl>
          </a:graphicData>
        </a:graphic>
      </p:graphicFrame>
      <p:sp>
        <p:nvSpPr>
          <p:cNvPr id="4" name="Rectangle 3">
            <a:extLst>
              <a:ext uri="{FF2B5EF4-FFF2-40B4-BE49-F238E27FC236}">
                <a16:creationId xmlns:a16="http://schemas.microsoft.com/office/drawing/2014/main" id="{838DE6B6-2A3B-4738-A871-8BB09DD216FD}"/>
              </a:ext>
            </a:extLst>
          </p:cNvPr>
          <p:cNvSpPr/>
          <p:nvPr/>
        </p:nvSpPr>
        <p:spPr>
          <a:xfrm>
            <a:off x="189254" y="6492874"/>
            <a:ext cx="6174704" cy="369332"/>
          </a:xfrm>
          <a:prstGeom prst="rect">
            <a:avLst/>
          </a:prstGeom>
        </p:spPr>
        <p:txBody>
          <a:bodyPr wrap="none">
            <a:spAutoFit/>
          </a:bodyPr>
          <a:lstStyle/>
          <a:p>
            <a:r>
              <a:rPr lang="en-US" dirty="0"/>
              <a:t>FFS: whether and how to address the consecutively missing SSBs</a:t>
            </a:r>
            <a:endParaRPr lang="en-US" baseline="-25000" dirty="0"/>
          </a:p>
        </p:txBody>
      </p:sp>
    </p:spTree>
    <p:extLst>
      <p:ext uri="{BB962C8B-B14F-4D97-AF65-F5344CB8AC3E}">
        <p14:creationId xmlns:p14="http://schemas.microsoft.com/office/powerpoint/2010/main" val="38711310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837510"/>
          </a:xfrm>
        </p:spPr>
        <p:txBody>
          <a:bodyPr/>
          <a:lstStyle/>
          <a:p>
            <a:r>
              <a:rPr lang="sv-SE" dirty="0"/>
              <a:t>L1-RSRP</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381539"/>
            <a:ext cx="11449878" cy="5277678"/>
          </a:xfrm>
        </p:spPr>
        <p:txBody>
          <a:bodyPr>
            <a:normAutofit fontScale="77500" lnSpcReduction="20000"/>
          </a:bodyPr>
          <a:lstStyle/>
          <a:p>
            <a:r>
              <a:rPr lang="en-GB" dirty="0"/>
              <a:t>L</a:t>
            </a:r>
            <a:r>
              <a:rPr lang="en-GB" baseline="-25000" dirty="0"/>
              <a:t>1,max</a:t>
            </a:r>
            <a:r>
              <a:rPr lang="en-GB" dirty="0"/>
              <a:t>:</a:t>
            </a:r>
            <a:endParaRPr lang="sv-SE" dirty="0"/>
          </a:p>
          <a:p>
            <a:pPr lvl="1"/>
            <a:r>
              <a:rPr lang="en-GB" dirty="0"/>
              <a:t>L</a:t>
            </a:r>
            <a:r>
              <a:rPr lang="en-GB" baseline="-25000" dirty="0"/>
              <a:t>1,max</a:t>
            </a:r>
            <a:r>
              <a:rPr lang="en-GB" dirty="0"/>
              <a:t>=7 for Max(T</a:t>
            </a:r>
            <a:r>
              <a:rPr lang="en-GB" baseline="-25000" dirty="0"/>
              <a:t>DRX</a:t>
            </a:r>
            <a:r>
              <a:rPr lang="en-GB" dirty="0"/>
              <a:t>,T</a:t>
            </a:r>
            <a:r>
              <a:rPr lang="en-GB" baseline="-25000" dirty="0"/>
              <a:t>SSB</a:t>
            </a:r>
            <a:r>
              <a:rPr lang="en-GB" dirty="0"/>
              <a:t>) ≤ 40 where T</a:t>
            </a:r>
            <a:r>
              <a:rPr lang="en-GB" baseline="-25000" dirty="0"/>
              <a:t>DRX</a:t>
            </a:r>
            <a:r>
              <a:rPr lang="en-GB" dirty="0"/>
              <a:t>=0 for non-DRX</a:t>
            </a:r>
            <a:endParaRPr lang="sv-SE" dirty="0"/>
          </a:p>
          <a:p>
            <a:pPr lvl="1"/>
            <a:r>
              <a:rPr lang="en-GB" dirty="0"/>
              <a:t>L</a:t>
            </a:r>
            <a:r>
              <a:rPr lang="en-GB" baseline="-25000" dirty="0"/>
              <a:t>1,max</a:t>
            </a:r>
            <a:r>
              <a:rPr lang="en-GB" dirty="0"/>
              <a:t>=5 for 40 &lt; Max(T</a:t>
            </a:r>
            <a:r>
              <a:rPr lang="en-GB" baseline="-25000" dirty="0"/>
              <a:t>DRX</a:t>
            </a:r>
            <a:r>
              <a:rPr lang="en-GB" dirty="0"/>
              <a:t>, T</a:t>
            </a:r>
            <a:r>
              <a:rPr lang="en-GB" baseline="-25000" dirty="0"/>
              <a:t>SSB</a:t>
            </a:r>
            <a:r>
              <a:rPr lang="en-GB" dirty="0"/>
              <a:t>) ≤ 320</a:t>
            </a:r>
            <a:endParaRPr lang="sv-SE" dirty="0"/>
          </a:p>
          <a:p>
            <a:pPr lvl="1"/>
            <a:r>
              <a:rPr lang="en-GB" dirty="0"/>
              <a:t>L</a:t>
            </a:r>
            <a:r>
              <a:rPr lang="en-GB" baseline="-25000" dirty="0"/>
              <a:t>1,max</a:t>
            </a:r>
            <a:r>
              <a:rPr lang="en-GB" dirty="0"/>
              <a:t>=3 for T</a:t>
            </a:r>
            <a:r>
              <a:rPr lang="en-GB" baseline="-25000" dirty="0"/>
              <a:t>DRX</a:t>
            </a:r>
            <a:r>
              <a:rPr lang="en-GB" dirty="0"/>
              <a:t> &gt; 320</a:t>
            </a:r>
            <a:endParaRPr lang="sv-SE" dirty="0"/>
          </a:p>
          <a:p>
            <a:r>
              <a:rPr lang="sv-SE" dirty="0"/>
              <a:t>For periodic and aperiodic L1-RSRP reporting, the L1-RSRP reporting delay reuses the Rel-15 reporting delay</a:t>
            </a:r>
          </a:p>
          <a:p>
            <a:pPr lvl="1"/>
            <a:r>
              <a:rPr lang="sv-SE" dirty="0"/>
              <a:t>Option 1: reuses the Rel-15 reporting delay</a:t>
            </a:r>
          </a:p>
          <a:p>
            <a:pPr lvl="1"/>
            <a:r>
              <a:rPr lang="sv-SE" dirty="0"/>
              <a:t>Option 2: is extended to account UL LBT failure (e.g., similar to semi-persistent)</a:t>
            </a:r>
          </a:p>
          <a:p>
            <a:r>
              <a:rPr lang="sv-SE" dirty="0"/>
              <a:t>For semi-persistent CSI reporting, L1-RSRP reporting delay for the last CSI is extended to account for UL LBT failures resulting in UE being not being able to transmit</a:t>
            </a:r>
          </a:p>
          <a:p>
            <a:pPr lvl="1"/>
            <a:r>
              <a:rPr lang="sv-SE" dirty="0"/>
              <a:t>FFS how to extend the delay, where the maximum extension is</a:t>
            </a:r>
          </a:p>
          <a:p>
            <a:pPr lvl="2"/>
            <a:r>
              <a:rPr lang="sv-SE" dirty="0"/>
              <a:t>Option 1: determined by RAN1/RAN2 specifications</a:t>
            </a:r>
          </a:p>
          <a:p>
            <a:pPr lvl="2"/>
            <a:r>
              <a:rPr lang="sv-SE" dirty="0"/>
              <a:t>Option 2: is pre-defined</a:t>
            </a:r>
          </a:p>
          <a:p>
            <a:r>
              <a:rPr lang="sv-SE" dirty="0"/>
              <a:t>FFS: For semi-persistent CSI reporting with PUCCH, </a:t>
            </a:r>
          </a:p>
          <a:p>
            <a:pPr lvl="1"/>
            <a:r>
              <a:rPr lang="sv-SE" dirty="0"/>
              <a:t>if UE cannot transmit HARQ-ACK on the MAC CE activation due to UL LBT failures, UE should not start the L1-RSRP measurement and reporting</a:t>
            </a:r>
          </a:p>
          <a:p>
            <a:pPr lvl="1"/>
            <a:r>
              <a:rPr lang="sv-SE" dirty="0"/>
              <a:t>if UE cannot transmit HARQ-ACK on the MAC CE deactivation due to UL LBT failures, UE continues the L1-RSRP measurement and delay the L1-RSRP reporting. If UE does not receive deactivation command during the delay period, UE restart to transmit L1-RSRP. FFS how to extend the delay</a:t>
            </a:r>
          </a:p>
          <a:p>
            <a:pPr lvl="1" hangingPunct="0">
              <a:spcAft>
                <a:spcPts val="900"/>
              </a:spcAft>
            </a:pPr>
            <a:endParaRPr lang="sv-SE" sz="2400" dirty="0">
              <a:latin typeface="Calibri (Body)"/>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650630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837510"/>
          </a:xfrm>
        </p:spPr>
        <p:txBody>
          <a:bodyPr/>
          <a:lstStyle/>
          <a:p>
            <a:r>
              <a:rPr lang="sv-SE" dirty="0"/>
              <a:t>SCell Activation: Known SCell Definition</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381539"/>
            <a:ext cx="11449878" cy="5277678"/>
          </a:xfrm>
        </p:spPr>
        <p:txBody>
          <a:bodyPr>
            <a:normAutofit/>
          </a:bodyPr>
          <a:lstStyle/>
          <a:p>
            <a:r>
              <a:rPr lang="en-US" dirty="0"/>
              <a:t>Extend the time before the reception of the </a:t>
            </a:r>
            <a:r>
              <a:rPr lang="en-US" dirty="0" err="1"/>
              <a:t>SCell</a:t>
            </a:r>
            <a:r>
              <a:rPr lang="en-US" dirty="0"/>
              <a:t> activation command from Rel-15 time T</a:t>
            </a:r>
            <a:r>
              <a:rPr lang="en-US" baseline="-25000" dirty="0"/>
              <a:t>NR</a:t>
            </a:r>
            <a:r>
              <a:rPr lang="en-US" dirty="0"/>
              <a:t> to time T</a:t>
            </a:r>
            <a:r>
              <a:rPr lang="en-US" baseline="-25000" dirty="0"/>
              <a:t>NR-U</a:t>
            </a:r>
            <a:endParaRPr lang="sv-SE" dirty="0"/>
          </a:p>
          <a:p>
            <a:pPr lvl="1"/>
            <a:r>
              <a:rPr lang="en-US" dirty="0"/>
              <a:t>Option 1: T</a:t>
            </a:r>
            <a:r>
              <a:rPr lang="en-US" baseline="-25000" dirty="0"/>
              <a:t>NR-U</a:t>
            </a:r>
            <a:r>
              <a:rPr lang="en-US" dirty="0"/>
              <a:t> = max([5+k] </a:t>
            </a:r>
            <a:r>
              <a:rPr lang="en-US" dirty="0" err="1"/>
              <a:t>measCycleSCell</a:t>
            </a:r>
            <a:r>
              <a:rPr lang="en-US" dirty="0"/>
              <a:t>,  [5+k] DRX cycles), k=TBD&gt;0 and k is a fixed number</a:t>
            </a:r>
          </a:p>
          <a:p>
            <a:pPr lvl="1"/>
            <a:r>
              <a:rPr lang="en-US" dirty="0"/>
              <a:t>Option 2: do not extend</a:t>
            </a:r>
            <a:endParaRPr lang="sv-SE" dirty="0"/>
          </a:p>
          <a:p>
            <a:pPr lvl="0"/>
            <a:endParaRPr lang="sv-SE" sz="2000" dirty="0"/>
          </a:p>
        </p:txBody>
      </p:sp>
    </p:spTree>
    <p:extLst>
      <p:ext uri="{BB962C8B-B14F-4D97-AF65-F5344CB8AC3E}">
        <p14:creationId xmlns:p14="http://schemas.microsoft.com/office/powerpoint/2010/main" val="5682937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837510"/>
          </a:xfrm>
        </p:spPr>
        <p:txBody>
          <a:bodyPr/>
          <a:lstStyle/>
          <a:p>
            <a:r>
              <a:rPr lang="sv-SE" dirty="0"/>
              <a:t>SCell Activation Delay</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381539"/>
            <a:ext cx="11449878" cy="5277678"/>
          </a:xfrm>
        </p:spPr>
        <p:txBody>
          <a:bodyPr>
            <a:normAutofit/>
          </a:bodyPr>
          <a:lstStyle/>
          <a:p>
            <a:pPr lvl="0"/>
            <a:r>
              <a:rPr lang="en-US" dirty="0"/>
              <a:t>T</a:t>
            </a:r>
            <a:r>
              <a:rPr lang="en-US" baseline="-25000" dirty="0"/>
              <a:t>HARQ</a:t>
            </a:r>
            <a:endParaRPr lang="en-US" dirty="0"/>
          </a:p>
          <a:p>
            <a:pPr lvl="1"/>
            <a:r>
              <a:rPr lang="en-US" dirty="0"/>
              <a:t>Confirm RAN4#92-bis agreement on extending T</a:t>
            </a:r>
            <a:r>
              <a:rPr lang="en-US" baseline="-25000" dirty="0"/>
              <a:t>HARQ</a:t>
            </a:r>
            <a:r>
              <a:rPr lang="en-US" dirty="0"/>
              <a:t> compared to Rel-15</a:t>
            </a:r>
            <a:endParaRPr lang="sv-SE" dirty="0"/>
          </a:p>
          <a:p>
            <a:pPr lvl="2"/>
            <a:r>
              <a:rPr lang="en-US" dirty="0"/>
              <a:t>The exact wording is TBD</a:t>
            </a:r>
            <a:endParaRPr lang="sv-SE" dirty="0"/>
          </a:p>
          <a:p>
            <a:pPr lvl="2"/>
            <a:r>
              <a:rPr lang="en-US" dirty="0"/>
              <a:t>FFS whether the extension depends on UE capability</a:t>
            </a:r>
          </a:p>
          <a:p>
            <a:r>
              <a:rPr lang="en-US" dirty="0" err="1"/>
              <a:t>T</a:t>
            </a:r>
            <a:r>
              <a:rPr lang="en-US" baseline="-25000" dirty="0" err="1"/>
              <a:t>CSI_reporting</a:t>
            </a:r>
            <a:endParaRPr lang="en-US" baseline="-25000" dirty="0"/>
          </a:p>
          <a:p>
            <a:pPr lvl="1"/>
            <a:r>
              <a:rPr lang="en-US" dirty="0"/>
              <a:t>Confirm RAN4#92-bis agreement on extending </a:t>
            </a:r>
            <a:r>
              <a:rPr lang="en-US" dirty="0" err="1"/>
              <a:t>T</a:t>
            </a:r>
            <a:r>
              <a:rPr lang="en-US" baseline="-25000" dirty="0" err="1"/>
              <a:t>CSI_reporting</a:t>
            </a:r>
            <a:r>
              <a:rPr lang="en-US" dirty="0"/>
              <a:t> compared to Rel-15 (</a:t>
            </a:r>
            <a:r>
              <a:rPr lang="x-none" dirty="0"/>
              <a:t>T</a:t>
            </a:r>
            <a:r>
              <a:rPr lang="x-none" baseline="-25000" dirty="0"/>
              <a:t>CSI_reporting,ref</a:t>
            </a:r>
            <a:r>
              <a:rPr lang="en-US" dirty="0"/>
              <a:t>) and also add the DL impact:</a:t>
            </a:r>
            <a:endParaRPr lang="sv-SE" dirty="0"/>
          </a:p>
          <a:p>
            <a:pPr lvl="2"/>
            <a:r>
              <a:rPr lang="x-none" dirty="0"/>
              <a:t>T</a:t>
            </a:r>
            <a:r>
              <a:rPr lang="x-none" baseline="-25000" dirty="0"/>
              <a:t>CSI_reporting</a:t>
            </a:r>
            <a:r>
              <a:rPr lang="x-none" dirty="0"/>
              <a:t> = T</a:t>
            </a:r>
            <a:r>
              <a:rPr lang="x-none" baseline="-25000" dirty="0"/>
              <a:t>CSI_reporting,ref</a:t>
            </a:r>
            <a:r>
              <a:rPr lang="x-none" dirty="0"/>
              <a:t> +</a:t>
            </a:r>
            <a:r>
              <a:rPr lang="sv-SE" dirty="0"/>
              <a:t>L</a:t>
            </a:r>
            <a:r>
              <a:rPr lang="sv-SE" baseline="-25000" dirty="0"/>
              <a:t>4</a:t>
            </a:r>
            <a:r>
              <a:rPr lang="sv-SE" dirty="0"/>
              <a:t>*</a:t>
            </a:r>
            <a:r>
              <a:rPr lang="x-none" dirty="0"/>
              <a:t>T</a:t>
            </a:r>
            <a:r>
              <a:rPr lang="x-none" baseline="-25000" dirty="0"/>
              <a:t>CSI-RS</a:t>
            </a:r>
            <a:r>
              <a:rPr lang="sv-SE" dirty="0"/>
              <a:t> +</a:t>
            </a:r>
            <a:r>
              <a:rPr lang="x-none" dirty="0">
                <a:sym typeface="Symbol" panose="05050102010706020507" pitchFamily="18" charset="2"/>
              </a:rPr>
              <a:t></a:t>
            </a:r>
            <a:r>
              <a:rPr lang="x-none" baseline="-25000" dirty="0"/>
              <a:t>CSI</a:t>
            </a:r>
            <a:endParaRPr lang="sv-SE" dirty="0"/>
          </a:p>
          <a:p>
            <a:pPr lvl="3"/>
            <a:r>
              <a:rPr lang="x-none" dirty="0"/>
              <a:t>UE behavior upon exceeding L</a:t>
            </a:r>
            <a:r>
              <a:rPr lang="sv-SE" baseline="-25000" dirty="0"/>
              <a:t>4,</a:t>
            </a:r>
            <a:r>
              <a:rPr lang="x-none" baseline="-25000" dirty="0"/>
              <a:t>max</a:t>
            </a:r>
            <a:r>
              <a:rPr lang="x-none" dirty="0"/>
              <a:t> </a:t>
            </a:r>
            <a:r>
              <a:rPr lang="sv-SE" dirty="0"/>
              <a:t>(</a:t>
            </a:r>
            <a:r>
              <a:rPr lang="x-none" dirty="0"/>
              <a:t>L</a:t>
            </a:r>
            <a:r>
              <a:rPr lang="sv-SE" baseline="-25000" dirty="0"/>
              <a:t>4,</a:t>
            </a:r>
            <a:r>
              <a:rPr lang="x-none" baseline="-25000" dirty="0"/>
              <a:t>max</a:t>
            </a:r>
            <a:r>
              <a:rPr lang="sv-SE" dirty="0"/>
              <a:t>=TBD) </a:t>
            </a:r>
            <a:r>
              <a:rPr lang="x-none" dirty="0"/>
              <a:t>is to abandon the SCell activation procedure</a:t>
            </a:r>
            <a:endParaRPr lang="sv-SE" dirty="0"/>
          </a:p>
          <a:p>
            <a:pPr lvl="3"/>
            <a:r>
              <a:rPr lang="x-none" dirty="0">
                <a:sym typeface="Symbol" panose="05050102010706020507" pitchFamily="18" charset="2"/>
              </a:rPr>
              <a:t></a:t>
            </a:r>
            <a:r>
              <a:rPr lang="x-none" baseline="-25000" dirty="0"/>
              <a:t>CSI </a:t>
            </a:r>
            <a:r>
              <a:rPr lang="en-US" dirty="0"/>
              <a:t>≤</a:t>
            </a:r>
            <a:r>
              <a:rPr lang="x-none" dirty="0">
                <a:sym typeface="Symbol" panose="05050102010706020507" pitchFamily="18" charset="2"/>
              </a:rPr>
              <a:t> </a:t>
            </a:r>
            <a:r>
              <a:rPr lang="x-none" baseline="-25000" dirty="0"/>
              <a:t>CSI</a:t>
            </a:r>
            <a:r>
              <a:rPr lang="sv-SE" baseline="-25000" dirty="0"/>
              <a:t>,max</a:t>
            </a:r>
            <a:r>
              <a:rPr lang="sv-SE" dirty="0"/>
              <a:t> </a:t>
            </a:r>
          </a:p>
          <a:p>
            <a:pPr lvl="3"/>
            <a:r>
              <a:rPr lang="sv-SE" dirty="0"/>
              <a:t>FFS </a:t>
            </a:r>
            <a:r>
              <a:rPr lang="x-none" dirty="0">
                <a:sym typeface="Symbol" panose="05050102010706020507" pitchFamily="18" charset="2"/>
              </a:rPr>
              <a:t></a:t>
            </a:r>
            <a:r>
              <a:rPr lang="sv-SE" baseline="-25000" dirty="0"/>
              <a:t>CSI,m</a:t>
            </a:r>
            <a:r>
              <a:rPr lang="x-none" baseline="-25000" dirty="0"/>
              <a:t>ax</a:t>
            </a:r>
            <a:endParaRPr lang="sv-SE" baseline="-25000" dirty="0"/>
          </a:p>
          <a:p>
            <a:pPr lvl="4"/>
            <a:r>
              <a:rPr lang="sv-SE" dirty="0"/>
              <a:t>Option 1: </a:t>
            </a:r>
            <a:r>
              <a:rPr lang="x-none" dirty="0">
                <a:sym typeface="Symbol" panose="05050102010706020507" pitchFamily="18" charset="2"/>
              </a:rPr>
              <a:t></a:t>
            </a:r>
            <a:r>
              <a:rPr lang="sv-SE" baseline="-25000" dirty="0"/>
              <a:t>CSI,m</a:t>
            </a:r>
            <a:r>
              <a:rPr lang="x-none" baseline="-25000" dirty="0"/>
              <a:t>ax</a:t>
            </a:r>
            <a:r>
              <a:rPr lang="sv-SE" dirty="0"/>
              <a:t> is determined by RAN1/RAN2 specifications</a:t>
            </a:r>
          </a:p>
          <a:p>
            <a:pPr lvl="4"/>
            <a:r>
              <a:rPr lang="sv-SE" dirty="0"/>
              <a:t>Option 2: </a:t>
            </a:r>
            <a:r>
              <a:rPr lang="x-none" dirty="0">
                <a:sym typeface="Symbol" panose="05050102010706020507" pitchFamily="18" charset="2"/>
              </a:rPr>
              <a:t></a:t>
            </a:r>
            <a:r>
              <a:rPr lang="sv-SE" baseline="-25000" dirty="0"/>
              <a:t>CSI,m</a:t>
            </a:r>
            <a:r>
              <a:rPr lang="x-none" baseline="-25000" dirty="0"/>
              <a:t>ax</a:t>
            </a:r>
            <a:r>
              <a:rPr lang="sv-SE" dirty="0"/>
              <a:t> is a pre-defined value</a:t>
            </a:r>
            <a:endParaRPr lang="en-US" dirty="0"/>
          </a:p>
        </p:txBody>
      </p:sp>
    </p:spTree>
    <p:extLst>
      <p:ext uri="{BB962C8B-B14F-4D97-AF65-F5344CB8AC3E}">
        <p14:creationId xmlns:p14="http://schemas.microsoft.com/office/powerpoint/2010/main" val="4156786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5" y="365126"/>
            <a:ext cx="11622157" cy="837510"/>
          </a:xfrm>
        </p:spPr>
        <p:txBody>
          <a:bodyPr>
            <a:normAutofit/>
          </a:bodyPr>
          <a:lstStyle/>
          <a:p>
            <a:r>
              <a:rPr lang="en-US" dirty="0"/>
              <a:t>Cell Reselection</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540564"/>
            <a:ext cx="11449878" cy="4952309"/>
          </a:xfrm>
        </p:spPr>
        <p:txBody>
          <a:bodyPr>
            <a:normAutofit/>
          </a:bodyPr>
          <a:lstStyle/>
          <a:p>
            <a:pPr marL="0" lvl="0" indent="0">
              <a:buNone/>
            </a:pPr>
            <a:endParaRPr lang="en-US" baseline="-25000" dirty="0"/>
          </a:p>
          <a:p>
            <a:pPr lvl="0"/>
            <a:endParaRPr lang="en-US" baseline="-25000" dirty="0"/>
          </a:p>
          <a:p>
            <a:pPr lvl="1"/>
            <a:endParaRPr lang="sv-SE" dirty="0"/>
          </a:p>
          <a:p>
            <a:pPr lvl="0"/>
            <a:endParaRPr lang="sv-SE" dirty="0"/>
          </a:p>
          <a:p>
            <a:pPr marL="457200" lvl="1" indent="0">
              <a:buNone/>
            </a:pP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928188"/>
            <a:ext cx="11449878" cy="32302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fontAlgn="base" hangingPunct="0"/>
            <a:r>
              <a:rPr lang="en-US" dirty="0" err="1"/>
              <a:t>Mm,max</a:t>
            </a:r>
            <a:r>
              <a:rPr lang="en-US" dirty="0"/>
              <a:t> is </a:t>
            </a:r>
            <a:endParaRPr lang="sv-SE" dirty="0"/>
          </a:p>
          <a:p>
            <a:pPr lvl="1" fontAlgn="base" hangingPunct="0"/>
            <a:r>
              <a:rPr lang="en-US" dirty="0"/>
              <a:t>[16] for 0.32 sec DRX cycle, </a:t>
            </a:r>
            <a:endParaRPr lang="sv-SE" dirty="0"/>
          </a:p>
          <a:p>
            <a:pPr lvl="1" fontAlgn="base" hangingPunct="0"/>
            <a:r>
              <a:rPr lang="en-US" dirty="0"/>
              <a:t>[4] for 2.56 sec DRX cycle.</a:t>
            </a:r>
            <a:endParaRPr lang="sv-SE" dirty="0"/>
          </a:p>
          <a:p>
            <a:pPr fontAlgn="base" hangingPunct="0"/>
            <a:r>
              <a:rPr lang="en-US" dirty="0"/>
              <a:t>FFS: At least one cell which is checked by the UE for cell re-selection on each frequency is such that it is not more than X dB weaker than the strongest cell on that frequency, and it also fulfills the reselection margins, where value of X is TBD</a:t>
            </a:r>
          </a:p>
          <a:p>
            <a:pPr marL="457200" lvl="1" indent="0">
              <a:buNone/>
            </a:pPr>
            <a:endParaRPr lang="sv-SE" dirty="0"/>
          </a:p>
          <a:p>
            <a:endParaRPr lang="sv-SE" dirty="0"/>
          </a:p>
          <a:p>
            <a:pPr marL="457200" lvl="1" indent="0">
              <a:buFont typeface="Arial" panose="020B0604020202020204" pitchFamily="34" charset="0"/>
              <a:buNone/>
            </a:pPr>
            <a:endParaRPr lang="sv-SE" dirty="0"/>
          </a:p>
        </p:txBody>
      </p:sp>
    </p:spTree>
    <p:extLst>
      <p:ext uri="{BB962C8B-B14F-4D97-AF65-F5344CB8AC3E}">
        <p14:creationId xmlns:p14="http://schemas.microsoft.com/office/powerpoint/2010/main" val="19822337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837510"/>
          </a:xfrm>
        </p:spPr>
        <p:txBody>
          <a:bodyPr/>
          <a:lstStyle/>
          <a:p>
            <a:r>
              <a:rPr lang="sv-SE" dirty="0"/>
              <a:t>SCell Activation Delay (cont.)</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381539"/>
            <a:ext cx="11449878" cy="5277678"/>
          </a:xfrm>
        </p:spPr>
        <p:txBody>
          <a:bodyPr>
            <a:normAutofit/>
          </a:bodyPr>
          <a:lstStyle/>
          <a:p>
            <a:r>
              <a:rPr lang="en-US" dirty="0" err="1"/>
              <a:t>T</a:t>
            </a:r>
            <a:r>
              <a:rPr lang="en-US" baseline="-25000" dirty="0" err="1"/>
              <a:t>activation_time</a:t>
            </a:r>
            <a:endParaRPr lang="en-US" baseline="-25000" dirty="0"/>
          </a:p>
          <a:p>
            <a:pPr lvl="1"/>
            <a:r>
              <a:rPr lang="en-US" dirty="0" err="1"/>
              <a:t>T</a:t>
            </a:r>
            <a:r>
              <a:rPr lang="en-US" baseline="-25000" dirty="0" err="1"/>
              <a:t>activation_time</a:t>
            </a:r>
            <a:r>
              <a:rPr lang="en-US" dirty="0"/>
              <a:t> is extended to compensate for signal occasions not available at the UE</a:t>
            </a:r>
          </a:p>
          <a:p>
            <a:pPr lvl="1"/>
            <a:r>
              <a:rPr lang="en-US" dirty="0"/>
              <a:t>Known cell</a:t>
            </a:r>
          </a:p>
          <a:p>
            <a:pPr lvl="2"/>
            <a:r>
              <a:rPr lang="en-US" dirty="0" err="1"/>
              <a:t>T</a:t>
            </a:r>
            <a:r>
              <a:rPr lang="en-US" baseline="-25000" dirty="0" err="1"/>
              <a:t>FirstSSB</a:t>
            </a:r>
            <a:r>
              <a:rPr lang="en-US" dirty="0"/>
              <a:t>+ </a:t>
            </a:r>
            <a:r>
              <a:rPr lang="en-US" dirty="0" err="1"/>
              <a:t>T</a:t>
            </a:r>
            <a:r>
              <a:rPr lang="en-US" baseline="-25000" dirty="0" err="1"/>
              <a:t>rs</a:t>
            </a:r>
            <a:r>
              <a:rPr lang="en-US" dirty="0"/>
              <a:t> *L</a:t>
            </a:r>
            <a:r>
              <a:rPr lang="en-US" baseline="-25000" dirty="0"/>
              <a:t>1</a:t>
            </a:r>
            <a:r>
              <a:rPr lang="en-US" dirty="0"/>
              <a:t>+ X ms, if the </a:t>
            </a:r>
            <a:r>
              <a:rPr lang="en-US" dirty="0" err="1"/>
              <a:t>SCell</a:t>
            </a:r>
            <a:r>
              <a:rPr lang="en-US" dirty="0"/>
              <a:t> measurement cycle is ≤160ms </a:t>
            </a:r>
          </a:p>
          <a:p>
            <a:pPr lvl="3"/>
            <a:r>
              <a:rPr lang="en-US" dirty="0"/>
              <a:t>FFS: “and </a:t>
            </a:r>
            <a:r>
              <a:rPr lang="en-US" dirty="0">
                <a:sym typeface="Symbol" panose="05050102010706020507" pitchFamily="18" charset="2"/>
              </a:rPr>
              <a:t></a:t>
            </a:r>
            <a:r>
              <a:rPr lang="en-US" baseline="-25000" dirty="0"/>
              <a:t>HARQ</a:t>
            </a:r>
            <a:r>
              <a:rPr lang="en-US" dirty="0"/>
              <a:t>≤TBD”</a:t>
            </a:r>
          </a:p>
          <a:p>
            <a:pPr lvl="2"/>
            <a:r>
              <a:rPr lang="en-US" dirty="0"/>
              <a:t>T</a:t>
            </a:r>
            <a:r>
              <a:rPr lang="en-US" baseline="-25000" dirty="0"/>
              <a:t>SMTC_MAX</a:t>
            </a:r>
            <a:r>
              <a:rPr lang="en-US" dirty="0"/>
              <a:t>*(1+L</a:t>
            </a:r>
            <a:r>
              <a:rPr lang="en-US" baseline="-25000" dirty="0"/>
              <a:t>2,1</a:t>
            </a:r>
            <a:r>
              <a:rPr lang="en-US" dirty="0"/>
              <a:t>) + </a:t>
            </a:r>
            <a:r>
              <a:rPr lang="en-US" dirty="0" err="1"/>
              <a:t>T</a:t>
            </a:r>
            <a:r>
              <a:rPr lang="en-US" baseline="-25000" dirty="0" err="1"/>
              <a:t>rs</a:t>
            </a:r>
            <a:r>
              <a:rPr lang="en-US" dirty="0"/>
              <a:t>*(1+L</a:t>
            </a:r>
            <a:r>
              <a:rPr lang="en-US" baseline="-25000" dirty="0"/>
              <a:t>2,2</a:t>
            </a:r>
            <a:r>
              <a:rPr lang="en-US" dirty="0"/>
              <a:t>)+ Y ms, if the </a:t>
            </a:r>
            <a:r>
              <a:rPr lang="en-US" dirty="0" err="1"/>
              <a:t>SCell</a:t>
            </a:r>
            <a:r>
              <a:rPr lang="en-US" dirty="0"/>
              <a:t> measurement cycle is &gt;160ms</a:t>
            </a:r>
          </a:p>
          <a:p>
            <a:pPr lvl="3"/>
            <a:r>
              <a:rPr lang="en-US" dirty="0"/>
              <a:t>FFS: “or </a:t>
            </a:r>
            <a:r>
              <a:rPr lang="en-US" dirty="0">
                <a:sym typeface="Symbol" panose="05050102010706020507" pitchFamily="18" charset="2"/>
              </a:rPr>
              <a:t></a:t>
            </a:r>
            <a:r>
              <a:rPr lang="en-US" baseline="-25000" dirty="0"/>
              <a:t>HARQ</a:t>
            </a:r>
            <a:r>
              <a:rPr lang="en-US" dirty="0"/>
              <a:t>&gt;TBD”</a:t>
            </a:r>
          </a:p>
          <a:p>
            <a:pPr lvl="1"/>
            <a:r>
              <a:rPr lang="en-US" dirty="0"/>
              <a:t>Unknown cell</a:t>
            </a:r>
          </a:p>
          <a:p>
            <a:pPr lvl="2"/>
            <a:r>
              <a:rPr lang="en-US" dirty="0"/>
              <a:t>T</a:t>
            </a:r>
            <a:r>
              <a:rPr lang="en-US" baseline="-25000" dirty="0"/>
              <a:t>SMTC_MAX</a:t>
            </a:r>
            <a:r>
              <a:rPr lang="en-US" dirty="0"/>
              <a:t>*(2+L</a:t>
            </a:r>
            <a:r>
              <a:rPr lang="en-US" baseline="-25000" dirty="0"/>
              <a:t>3,1</a:t>
            </a:r>
            <a:r>
              <a:rPr lang="en-US" dirty="0"/>
              <a:t>)</a:t>
            </a:r>
            <a:r>
              <a:rPr lang="en-US" baseline="-25000" dirty="0"/>
              <a:t> </a:t>
            </a:r>
            <a:r>
              <a:rPr lang="en-US" dirty="0"/>
              <a:t>+ </a:t>
            </a:r>
            <a:r>
              <a:rPr lang="en-US" dirty="0" err="1"/>
              <a:t>T</a:t>
            </a:r>
            <a:r>
              <a:rPr lang="en-US" baseline="-25000" dirty="0" err="1"/>
              <a:t>rs</a:t>
            </a:r>
            <a:r>
              <a:rPr lang="en-US" dirty="0"/>
              <a:t>*(2+L</a:t>
            </a:r>
            <a:r>
              <a:rPr lang="en-US" baseline="-25000" dirty="0"/>
              <a:t>3,2</a:t>
            </a:r>
            <a:r>
              <a:rPr lang="en-US" dirty="0"/>
              <a:t>)+ Z ms, provided the </a:t>
            </a:r>
            <a:r>
              <a:rPr lang="en-US" dirty="0" err="1"/>
              <a:t>SCell</a:t>
            </a:r>
            <a:r>
              <a:rPr lang="en-US" dirty="0"/>
              <a:t> can be successfully detected in one attempt</a:t>
            </a:r>
          </a:p>
          <a:p>
            <a:pPr lvl="1"/>
            <a:r>
              <a:rPr lang="x-none" dirty="0"/>
              <a:t>UE behavior upon exceeding L</a:t>
            </a:r>
            <a:r>
              <a:rPr lang="sv-SE" baseline="-25000" dirty="0"/>
              <a:t>1,max</a:t>
            </a:r>
            <a:r>
              <a:rPr lang="sv-SE" dirty="0"/>
              <a:t>, L</a:t>
            </a:r>
            <a:r>
              <a:rPr lang="sv-SE" baseline="-25000" dirty="0"/>
              <a:t>2,1,max</a:t>
            </a:r>
            <a:r>
              <a:rPr lang="sv-SE" dirty="0"/>
              <a:t>, L</a:t>
            </a:r>
            <a:r>
              <a:rPr lang="sv-SE" baseline="-25000" dirty="0"/>
              <a:t>2,2,max</a:t>
            </a:r>
            <a:r>
              <a:rPr lang="sv-SE" dirty="0"/>
              <a:t>, L</a:t>
            </a:r>
            <a:r>
              <a:rPr lang="sv-SE" baseline="-25000" dirty="0"/>
              <a:t>3,1,max</a:t>
            </a:r>
            <a:r>
              <a:rPr lang="sv-SE" dirty="0"/>
              <a:t>, and L</a:t>
            </a:r>
            <a:r>
              <a:rPr lang="sv-SE" baseline="-25000" dirty="0"/>
              <a:t>3,2,max</a:t>
            </a:r>
            <a:r>
              <a:rPr lang="sv-SE" dirty="0"/>
              <a:t>: a</a:t>
            </a:r>
            <a:r>
              <a:rPr lang="en-US" dirty="0" err="1"/>
              <a:t>bandon</a:t>
            </a:r>
            <a:r>
              <a:rPr lang="en-US" dirty="0"/>
              <a:t> </a:t>
            </a:r>
            <a:r>
              <a:rPr lang="en-US" dirty="0" err="1"/>
              <a:t>SCell</a:t>
            </a:r>
            <a:r>
              <a:rPr lang="en-US" dirty="0"/>
              <a:t> activation procedure</a:t>
            </a:r>
          </a:p>
          <a:p>
            <a:pPr lvl="1"/>
            <a:r>
              <a:rPr lang="x-none" dirty="0"/>
              <a:t>L</a:t>
            </a:r>
            <a:r>
              <a:rPr lang="sv-SE" baseline="-25000" dirty="0"/>
              <a:t>1</a:t>
            </a:r>
            <a:r>
              <a:rPr lang="sv-SE" dirty="0"/>
              <a:t>≤</a:t>
            </a:r>
            <a:r>
              <a:rPr lang="x-none" dirty="0"/>
              <a:t>L</a:t>
            </a:r>
            <a:r>
              <a:rPr lang="sv-SE" baseline="-25000" dirty="0"/>
              <a:t>1,max</a:t>
            </a:r>
            <a:r>
              <a:rPr lang="sv-SE" dirty="0"/>
              <a:t>, </a:t>
            </a:r>
            <a:r>
              <a:rPr lang="x-none" dirty="0"/>
              <a:t>L</a:t>
            </a:r>
            <a:r>
              <a:rPr lang="sv-SE" baseline="-25000" dirty="0"/>
              <a:t>2,1</a:t>
            </a:r>
            <a:r>
              <a:rPr lang="sv-SE" dirty="0"/>
              <a:t>≤L</a:t>
            </a:r>
            <a:r>
              <a:rPr lang="sv-SE" baseline="-25000" dirty="0"/>
              <a:t>2,1,max</a:t>
            </a:r>
            <a:r>
              <a:rPr lang="sv-SE" dirty="0"/>
              <a:t>, </a:t>
            </a:r>
            <a:r>
              <a:rPr lang="x-none" dirty="0"/>
              <a:t>L</a:t>
            </a:r>
            <a:r>
              <a:rPr lang="sv-SE" baseline="-25000" dirty="0"/>
              <a:t>2,2</a:t>
            </a:r>
            <a:r>
              <a:rPr lang="sv-SE" dirty="0"/>
              <a:t>≤</a:t>
            </a:r>
            <a:r>
              <a:rPr lang="x-none" dirty="0"/>
              <a:t> </a:t>
            </a:r>
            <a:r>
              <a:rPr lang="sv-SE" dirty="0"/>
              <a:t>L</a:t>
            </a:r>
            <a:r>
              <a:rPr lang="sv-SE" baseline="-25000" dirty="0"/>
              <a:t>2,2,max</a:t>
            </a:r>
            <a:r>
              <a:rPr lang="sv-SE" dirty="0"/>
              <a:t>, </a:t>
            </a:r>
            <a:r>
              <a:rPr lang="x-none" dirty="0"/>
              <a:t>L</a:t>
            </a:r>
            <a:r>
              <a:rPr lang="sv-SE" baseline="-25000" dirty="0"/>
              <a:t>3,1</a:t>
            </a:r>
            <a:r>
              <a:rPr lang="sv-SE" dirty="0"/>
              <a:t>≤</a:t>
            </a:r>
            <a:r>
              <a:rPr lang="x-none" dirty="0"/>
              <a:t> </a:t>
            </a:r>
            <a:r>
              <a:rPr lang="sv-SE" dirty="0"/>
              <a:t>L</a:t>
            </a:r>
            <a:r>
              <a:rPr lang="sv-SE" baseline="-25000" dirty="0"/>
              <a:t>3,1,max</a:t>
            </a:r>
            <a:r>
              <a:rPr lang="sv-SE" dirty="0"/>
              <a:t>, and </a:t>
            </a:r>
            <a:r>
              <a:rPr lang="x-none" dirty="0"/>
              <a:t>L</a:t>
            </a:r>
            <a:r>
              <a:rPr lang="sv-SE" baseline="-25000" dirty="0"/>
              <a:t>3,2</a:t>
            </a:r>
            <a:r>
              <a:rPr lang="sv-SE" dirty="0"/>
              <a:t>≤</a:t>
            </a:r>
            <a:r>
              <a:rPr lang="x-none" dirty="0"/>
              <a:t> </a:t>
            </a:r>
            <a:r>
              <a:rPr lang="sv-SE" dirty="0"/>
              <a:t>L</a:t>
            </a:r>
            <a:r>
              <a:rPr lang="sv-SE" baseline="-25000" dirty="0"/>
              <a:t>3,2,max</a:t>
            </a:r>
          </a:p>
          <a:p>
            <a:pPr lvl="2"/>
            <a:r>
              <a:rPr lang="sv-SE" dirty="0"/>
              <a:t>The exact definition of </a:t>
            </a:r>
            <a:r>
              <a:rPr lang="x-none" dirty="0"/>
              <a:t>L</a:t>
            </a:r>
            <a:r>
              <a:rPr lang="sv-SE" baseline="-25000" dirty="0"/>
              <a:t>1</a:t>
            </a:r>
            <a:r>
              <a:rPr lang="sv-SE" dirty="0"/>
              <a:t>, </a:t>
            </a:r>
            <a:r>
              <a:rPr lang="x-none" dirty="0"/>
              <a:t>L</a:t>
            </a:r>
            <a:r>
              <a:rPr lang="sv-SE" baseline="-25000" dirty="0"/>
              <a:t>2,1</a:t>
            </a:r>
            <a:r>
              <a:rPr lang="sv-SE" dirty="0"/>
              <a:t>, </a:t>
            </a:r>
            <a:r>
              <a:rPr lang="x-none" dirty="0"/>
              <a:t>L</a:t>
            </a:r>
            <a:r>
              <a:rPr lang="sv-SE" baseline="-25000" dirty="0"/>
              <a:t>2,2</a:t>
            </a:r>
            <a:r>
              <a:rPr lang="sv-SE" dirty="0"/>
              <a:t>, </a:t>
            </a:r>
            <a:r>
              <a:rPr lang="x-none" dirty="0"/>
              <a:t>L</a:t>
            </a:r>
            <a:r>
              <a:rPr lang="sv-SE" baseline="-25000" dirty="0"/>
              <a:t>3,1</a:t>
            </a:r>
            <a:r>
              <a:rPr lang="sv-SE" dirty="0"/>
              <a:t>, </a:t>
            </a:r>
            <a:r>
              <a:rPr lang="x-none" dirty="0"/>
              <a:t>L</a:t>
            </a:r>
            <a:r>
              <a:rPr lang="sv-SE" baseline="-25000" dirty="0"/>
              <a:t>3,2</a:t>
            </a:r>
            <a:r>
              <a:rPr lang="sv-SE" dirty="0"/>
              <a:t> is FFS</a:t>
            </a:r>
            <a:endParaRPr lang="en-US" dirty="0"/>
          </a:p>
          <a:p>
            <a:pPr lvl="1"/>
            <a:endParaRPr lang="en-US" dirty="0"/>
          </a:p>
        </p:txBody>
      </p:sp>
    </p:spTree>
    <p:extLst>
      <p:ext uri="{BB962C8B-B14F-4D97-AF65-F5344CB8AC3E}">
        <p14:creationId xmlns:p14="http://schemas.microsoft.com/office/powerpoint/2010/main" val="26891990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837510"/>
          </a:xfrm>
        </p:spPr>
        <p:txBody>
          <a:bodyPr/>
          <a:lstStyle/>
          <a:p>
            <a:r>
              <a:rPr lang="sv-SE" dirty="0"/>
              <a:t>SCell Deactivation</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381539"/>
            <a:ext cx="11449878" cy="5277678"/>
          </a:xfrm>
        </p:spPr>
        <p:txBody>
          <a:bodyPr>
            <a:normAutofit/>
          </a:bodyPr>
          <a:lstStyle/>
          <a:p>
            <a:pPr lvl="0"/>
            <a:r>
              <a:rPr lang="en-US" dirty="0"/>
              <a:t>Confirm RAN4#92-bis agreement on extending T</a:t>
            </a:r>
            <a:r>
              <a:rPr lang="en-US" baseline="-25000" dirty="0"/>
              <a:t>HARQ</a:t>
            </a:r>
            <a:r>
              <a:rPr lang="en-US" dirty="0"/>
              <a:t> compared to Rel-15</a:t>
            </a:r>
            <a:endParaRPr lang="sv-SE" dirty="0"/>
          </a:p>
          <a:p>
            <a:pPr lvl="1"/>
            <a:r>
              <a:rPr lang="en-US" dirty="0"/>
              <a:t>The exact wording is TBD</a:t>
            </a:r>
            <a:endParaRPr lang="sv-SE" dirty="0"/>
          </a:p>
          <a:p>
            <a:pPr lvl="1"/>
            <a:r>
              <a:rPr lang="en-US" dirty="0"/>
              <a:t>FFS whether the extension depends on UE capability</a:t>
            </a:r>
            <a:endParaRPr lang="sv-SE" dirty="0"/>
          </a:p>
          <a:p>
            <a:endParaRPr lang="sv-SE" dirty="0"/>
          </a:p>
          <a:p>
            <a:pPr lvl="0"/>
            <a:endParaRPr lang="en-US" dirty="0"/>
          </a:p>
        </p:txBody>
      </p:sp>
    </p:spTree>
    <p:extLst>
      <p:ext uri="{BB962C8B-B14F-4D97-AF65-F5344CB8AC3E}">
        <p14:creationId xmlns:p14="http://schemas.microsoft.com/office/powerpoint/2010/main" val="17608489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78295" y="365126"/>
            <a:ext cx="11390243" cy="837510"/>
          </a:xfrm>
        </p:spPr>
        <p:txBody>
          <a:bodyPr>
            <a:normAutofit fontScale="90000"/>
          </a:bodyPr>
          <a:lstStyle/>
          <a:p>
            <a:r>
              <a:rPr lang="sv-SE" dirty="0"/>
              <a:t>Active TCI State Switching: Known State Requirements</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188843" y="1600199"/>
            <a:ext cx="11837505" cy="5059017"/>
          </a:xfrm>
        </p:spPr>
        <p:txBody>
          <a:bodyPr>
            <a:noAutofit/>
          </a:bodyPr>
          <a:lstStyle/>
          <a:p>
            <a:pPr lvl="0"/>
            <a:r>
              <a:rPr lang="en-US" sz="2400" dirty="0"/>
              <a:t>RRC-based:</a:t>
            </a:r>
          </a:p>
          <a:p>
            <a:pPr lvl="1"/>
            <a:r>
              <a:rPr lang="en-US" sz="2000" dirty="0" err="1"/>
              <a:t>L</a:t>
            </a:r>
            <a:r>
              <a:rPr lang="en-US" sz="2000" baseline="-25000" dirty="0" err="1"/>
              <a:t>RRC,known,max</a:t>
            </a:r>
            <a:r>
              <a:rPr lang="en-US" sz="2000" dirty="0"/>
              <a:t> =[2] for T</a:t>
            </a:r>
            <a:r>
              <a:rPr lang="en-US" sz="2000" baseline="-25000" dirty="0"/>
              <a:t>SSB</a:t>
            </a:r>
            <a:r>
              <a:rPr lang="en-US" sz="2000" dirty="0"/>
              <a:t>≤40 ms, </a:t>
            </a:r>
            <a:r>
              <a:rPr lang="en-US" sz="2000" dirty="0" err="1"/>
              <a:t>L</a:t>
            </a:r>
            <a:r>
              <a:rPr lang="en-US" sz="2000" baseline="-25000" dirty="0" err="1"/>
              <a:t>RRC,known,max</a:t>
            </a:r>
            <a:r>
              <a:rPr lang="en-US" sz="2000" dirty="0"/>
              <a:t> =[1] for T</a:t>
            </a:r>
            <a:r>
              <a:rPr lang="en-US" sz="2000" baseline="-25000" dirty="0"/>
              <a:t>SSB</a:t>
            </a:r>
            <a:r>
              <a:rPr lang="en-US" sz="2000" dirty="0"/>
              <a:t>&gt;40 ms</a:t>
            </a:r>
            <a:endParaRPr lang="sv-SE" sz="2000" dirty="0"/>
          </a:p>
          <a:p>
            <a:pPr lvl="2"/>
            <a:r>
              <a:rPr lang="en-US" dirty="0"/>
              <a:t>Upon exceeding </a:t>
            </a:r>
            <a:r>
              <a:rPr lang="en-US" dirty="0" err="1"/>
              <a:t>L</a:t>
            </a:r>
            <a:r>
              <a:rPr lang="en-US" baseline="-25000" dirty="0" err="1"/>
              <a:t>RRC,known,max</a:t>
            </a:r>
            <a:r>
              <a:rPr lang="en-US" dirty="0"/>
              <a:t> the UE may stop the active TCI state switching procedure and FFS: declare beam failure</a:t>
            </a:r>
          </a:p>
          <a:p>
            <a:pPr lvl="0"/>
            <a:r>
              <a:rPr lang="en-US" sz="2400" dirty="0"/>
              <a:t>MAC-CE based:</a:t>
            </a:r>
          </a:p>
          <a:p>
            <a:pPr lvl="1"/>
            <a:r>
              <a:rPr lang="en-US" sz="2000" dirty="0" err="1"/>
              <a:t>L</a:t>
            </a:r>
            <a:r>
              <a:rPr lang="en-US" sz="2000" baseline="-25000" dirty="0" err="1"/>
              <a:t>MAC,known,max</a:t>
            </a:r>
            <a:r>
              <a:rPr lang="en-US" sz="2000" dirty="0"/>
              <a:t> =[2] for T</a:t>
            </a:r>
            <a:r>
              <a:rPr lang="en-US" sz="2000" baseline="-25000" dirty="0"/>
              <a:t>SSB</a:t>
            </a:r>
            <a:r>
              <a:rPr lang="en-US" sz="2000" dirty="0"/>
              <a:t>≤40 ms, </a:t>
            </a:r>
            <a:r>
              <a:rPr lang="en-US" sz="2000" dirty="0" err="1"/>
              <a:t>L</a:t>
            </a:r>
            <a:r>
              <a:rPr lang="en-US" sz="2000" baseline="-25000" dirty="0" err="1"/>
              <a:t>MAC,known,max</a:t>
            </a:r>
            <a:r>
              <a:rPr lang="en-US" sz="2000" dirty="0"/>
              <a:t> =[1] for T</a:t>
            </a:r>
            <a:r>
              <a:rPr lang="en-US" sz="2000" baseline="-25000" dirty="0"/>
              <a:t>SSB</a:t>
            </a:r>
            <a:r>
              <a:rPr lang="en-US" sz="2000" dirty="0"/>
              <a:t>&gt;40 ms</a:t>
            </a:r>
            <a:endParaRPr lang="sv-SE" sz="2000" dirty="0"/>
          </a:p>
          <a:p>
            <a:pPr lvl="2"/>
            <a:r>
              <a:rPr lang="en-US" dirty="0"/>
              <a:t>Upon exceeding </a:t>
            </a:r>
            <a:r>
              <a:rPr lang="en-US" dirty="0" err="1"/>
              <a:t>L</a:t>
            </a:r>
            <a:r>
              <a:rPr lang="en-US" baseline="-25000" dirty="0" err="1"/>
              <a:t>MAC,known,max</a:t>
            </a:r>
            <a:r>
              <a:rPr lang="en-US" dirty="0"/>
              <a:t> the UE may stop the active TCI state switching procedure and FFS: stay in the old state</a:t>
            </a:r>
          </a:p>
          <a:p>
            <a:pPr lvl="1"/>
            <a:r>
              <a:rPr lang="en-US" sz="2000" dirty="0"/>
              <a:t>Confirm RAN4#92-bis agreement on extending </a:t>
            </a:r>
            <a:r>
              <a:rPr lang="en-US" sz="2000" dirty="0">
                <a:sym typeface="Symbol" panose="05050102010706020507" pitchFamily="18" charset="2"/>
              </a:rPr>
              <a:t>T</a:t>
            </a:r>
            <a:r>
              <a:rPr lang="en-US" sz="2000" baseline="-25000" dirty="0"/>
              <a:t>HARQ </a:t>
            </a:r>
            <a:r>
              <a:rPr lang="en-US" sz="2000" dirty="0"/>
              <a:t>for MAC-CE based switching</a:t>
            </a:r>
          </a:p>
          <a:p>
            <a:pPr lvl="2"/>
            <a:r>
              <a:rPr lang="en-US" dirty="0"/>
              <a:t>The exact wording is TBD</a:t>
            </a:r>
          </a:p>
          <a:p>
            <a:pPr lvl="1"/>
            <a:endParaRPr lang="en-US" sz="2000" dirty="0"/>
          </a:p>
          <a:p>
            <a:pPr marL="0" indent="0">
              <a:buNone/>
            </a:pPr>
            <a:endParaRPr lang="sv-SE" dirty="0"/>
          </a:p>
        </p:txBody>
      </p:sp>
    </p:spTree>
    <p:extLst>
      <p:ext uri="{BB962C8B-B14F-4D97-AF65-F5344CB8AC3E}">
        <p14:creationId xmlns:p14="http://schemas.microsoft.com/office/powerpoint/2010/main" val="36530317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188843" y="365126"/>
            <a:ext cx="11814314" cy="837510"/>
          </a:xfrm>
        </p:spPr>
        <p:txBody>
          <a:bodyPr>
            <a:normAutofit fontScale="90000"/>
          </a:bodyPr>
          <a:lstStyle/>
          <a:p>
            <a:r>
              <a:rPr lang="sv-SE" dirty="0"/>
              <a:t>Active TCI State Switching: Unknown State Requirements</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188843" y="1202635"/>
            <a:ext cx="11837505" cy="5456581"/>
          </a:xfrm>
        </p:spPr>
        <p:txBody>
          <a:bodyPr>
            <a:noAutofit/>
          </a:bodyPr>
          <a:lstStyle/>
          <a:p>
            <a:pPr lvl="0"/>
            <a:r>
              <a:rPr lang="en-US" sz="2400" dirty="0"/>
              <a:t>RRC-based:</a:t>
            </a:r>
          </a:p>
          <a:p>
            <a:pPr lvl="1"/>
            <a:r>
              <a:rPr lang="en-US" sz="2000" dirty="0"/>
              <a:t>L1</a:t>
            </a:r>
            <a:r>
              <a:rPr lang="en-US" sz="2000" baseline="-25000" dirty="0"/>
              <a:t>RRC,unknown,max</a:t>
            </a:r>
            <a:r>
              <a:rPr lang="en-US" sz="2000" dirty="0"/>
              <a:t> =[2] for T</a:t>
            </a:r>
            <a:r>
              <a:rPr lang="en-US" sz="2000" baseline="-25000" dirty="0"/>
              <a:t>CSI-RS/SSB</a:t>
            </a:r>
            <a:r>
              <a:rPr lang="en-US" sz="2000" dirty="0"/>
              <a:t> ≤40 ms, L1</a:t>
            </a:r>
            <a:r>
              <a:rPr lang="en-US" sz="2000" baseline="-25000" dirty="0"/>
              <a:t>MAC,unknown,max</a:t>
            </a:r>
            <a:r>
              <a:rPr lang="en-US" sz="2000" dirty="0"/>
              <a:t> = [1] for T</a:t>
            </a:r>
            <a:r>
              <a:rPr lang="en-US" sz="2000" baseline="-25000" dirty="0"/>
              <a:t>CSI-RS/SSB</a:t>
            </a:r>
            <a:r>
              <a:rPr lang="en-US" sz="2000" dirty="0"/>
              <a:t>&gt;40 ms</a:t>
            </a:r>
            <a:endParaRPr lang="sv-SE" sz="2000" dirty="0"/>
          </a:p>
          <a:p>
            <a:pPr lvl="1"/>
            <a:r>
              <a:rPr lang="x-none" sz="2000" dirty="0"/>
              <a:t>L</a:t>
            </a:r>
            <a:r>
              <a:rPr lang="en-US" sz="2000" dirty="0"/>
              <a:t>2</a:t>
            </a:r>
            <a:r>
              <a:rPr lang="en-US" sz="2000" baseline="-25000" dirty="0"/>
              <a:t>RRC,unknown,max</a:t>
            </a:r>
            <a:r>
              <a:rPr lang="en-US" sz="2000" dirty="0"/>
              <a:t> =</a:t>
            </a:r>
            <a:r>
              <a:rPr lang="x-none" sz="2000" dirty="0"/>
              <a:t>[2] for </a:t>
            </a:r>
            <a:r>
              <a:rPr lang="en-US" sz="2000" dirty="0"/>
              <a:t>T</a:t>
            </a:r>
            <a:r>
              <a:rPr lang="en-US" sz="2000" baseline="-25000" dirty="0"/>
              <a:t>SSB</a:t>
            </a:r>
            <a:r>
              <a:rPr lang="en-US" sz="2000" dirty="0"/>
              <a:t> </a:t>
            </a:r>
            <a:r>
              <a:rPr lang="x-none" sz="2000" dirty="0"/>
              <a:t>≤40 ms, L</a:t>
            </a:r>
            <a:r>
              <a:rPr lang="en-US" sz="2000" dirty="0"/>
              <a:t>2</a:t>
            </a:r>
            <a:r>
              <a:rPr lang="x-none" sz="2000" baseline="-25000" dirty="0"/>
              <a:t>MAC,unknown,max</a:t>
            </a:r>
            <a:r>
              <a:rPr lang="x-none" sz="2000" dirty="0"/>
              <a:t> = [1] for </a:t>
            </a:r>
            <a:r>
              <a:rPr lang="en-US" sz="2000" dirty="0"/>
              <a:t>T</a:t>
            </a:r>
            <a:r>
              <a:rPr lang="en-US" sz="2000" baseline="-25000" dirty="0"/>
              <a:t>SSB</a:t>
            </a:r>
            <a:r>
              <a:rPr lang="x-none" sz="2000" dirty="0"/>
              <a:t>&gt;40 ms </a:t>
            </a:r>
            <a:endParaRPr lang="sv-SE" sz="2000" dirty="0"/>
          </a:p>
          <a:p>
            <a:pPr lvl="1"/>
            <a:r>
              <a:rPr lang="en-US" sz="2000" dirty="0"/>
              <a:t>U</a:t>
            </a:r>
            <a:r>
              <a:rPr lang="x-none" sz="2000" dirty="0"/>
              <a:t>pon exceeding L</a:t>
            </a:r>
            <a:r>
              <a:rPr lang="en-US" sz="2000" dirty="0"/>
              <a:t>1</a:t>
            </a:r>
            <a:r>
              <a:rPr lang="en-US" sz="2000" baseline="-25000" dirty="0"/>
              <a:t>RRC,unknown,max</a:t>
            </a:r>
            <a:r>
              <a:rPr lang="en-US" sz="2000" dirty="0"/>
              <a:t> or </a:t>
            </a:r>
            <a:r>
              <a:rPr lang="x-none" sz="2000" dirty="0"/>
              <a:t>L</a:t>
            </a:r>
            <a:r>
              <a:rPr lang="en-US" sz="2000" dirty="0"/>
              <a:t>2</a:t>
            </a:r>
            <a:r>
              <a:rPr lang="en-US" sz="2000" baseline="-25000" dirty="0"/>
              <a:t>RRC,unknown,max</a:t>
            </a:r>
            <a:r>
              <a:rPr lang="en-US" sz="2000" dirty="0"/>
              <a:t> </a:t>
            </a:r>
            <a:r>
              <a:rPr lang="x-none" sz="2000" dirty="0"/>
              <a:t>the UE may abandon the active TCI state switching procedure </a:t>
            </a:r>
            <a:r>
              <a:rPr lang="en-US" sz="2000" dirty="0"/>
              <a:t>and FFS: declare beam failure</a:t>
            </a:r>
            <a:endParaRPr lang="sv-SE" sz="2000" dirty="0"/>
          </a:p>
          <a:p>
            <a:pPr lvl="0"/>
            <a:endParaRPr lang="en-US" sz="2400" dirty="0"/>
          </a:p>
          <a:p>
            <a:pPr lvl="0"/>
            <a:r>
              <a:rPr lang="en-US" sz="2400" dirty="0"/>
              <a:t>MAC-CE based switching:</a:t>
            </a:r>
          </a:p>
          <a:p>
            <a:pPr lvl="1"/>
            <a:r>
              <a:rPr lang="en-US" sz="2000" dirty="0"/>
              <a:t>L1</a:t>
            </a:r>
            <a:r>
              <a:rPr lang="en-US" sz="2000" baseline="-25000" dirty="0"/>
              <a:t>MAC,unknown,max</a:t>
            </a:r>
            <a:r>
              <a:rPr lang="en-US" sz="2000" dirty="0"/>
              <a:t> = [2] for T</a:t>
            </a:r>
            <a:r>
              <a:rPr lang="en-US" sz="2000" baseline="-25000" dirty="0"/>
              <a:t>CSI-RS/SSB</a:t>
            </a:r>
            <a:r>
              <a:rPr lang="en-US" sz="2000" dirty="0"/>
              <a:t>≤40 ms, L1</a:t>
            </a:r>
            <a:r>
              <a:rPr lang="en-US" sz="2000" baseline="-25000" dirty="0"/>
              <a:t>MAC,unknown,max</a:t>
            </a:r>
            <a:r>
              <a:rPr lang="en-US" sz="2000" dirty="0"/>
              <a:t> = [1] for T</a:t>
            </a:r>
            <a:r>
              <a:rPr lang="en-US" sz="2000" baseline="-25000" dirty="0"/>
              <a:t>CSI-RS/SSB</a:t>
            </a:r>
            <a:r>
              <a:rPr lang="en-US" sz="2000" dirty="0"/>
              <a:t>&gt;40 ms</a:t>
            </a:r>
            <a:endParaRPr lang="sv-SE" sz="2000" dirty="0"/>
          </a:p>
          <a:p>
            <a:pPr lvl="1"/>
            <a:r>
              <a:rPr lang="en-US" sz="2000" dirty="0"/>
              <a:t>L2</a:t>
            </a:r>
            <a:r>
              <a:rPr lang="en-US" sz="2000" baseline="-25000" dirty="0"/>
              <a:t>MAC,unknown,max</a:t>
            </a:r>
            <a:r>
              <a:rPr lang="en-US" sz="2000" dirty="0"/>
              <a:t> =[2] for T</a:t>
            </a:r>
            <a:r>
              <a:rPr lang="en-US" sz="2000" baseline="-25000" dirty="0"/>
              <a:t>SSB</a:t>
            </a:r>
            <a:r>
              <a:rPr lang="en-US" sz="2000" dirty="0"/>
              <a:t>≤40 ms, L2</a:t>
            </a:r>
            <a:r>
              <a:rPr lang="en-US" sz="2000" baseline="-25000" dirty="0"/>
              <a:t>MAC,unknown,max</a:t>
            </a:r>
            <a:r>
              <a:rPr lang="en-US" sz="2000" dirty="0"/>
              <a:t> = [1] for T</a:t>
            </a:r>
            <a:r>
              <a:rPr lang="en-US" sz="2000" baseline="-25000" dirty="0"/>
              <a:t>SSB</a:t>
            </a:r>
            <a:r>
              <a:rPr lang="en-US" sz="2000" dirty="0"/>
              <a:t>&gt;40 ms</a:t>
            </a:r>
            <a:endParaRPr lang="sv-SE" sz="2000" dirty="0"/>
          </a:p>
          <a:p>
            <a:pPr lvl="1"/>
            <a:r>
              <a:rPr lang="en-US" sz="2000" dirty="0"/>
              <a:t>Upon exceeding L1</a:t>
            </a:r>
            <a:r>
              <a:rPr lang="en-US" sz="2000" baseline="-25000" dirty="0"/>
              <a:t>MAC,known,max</a:t>
            </a:r>
            <a:r>
              <a:rPr lang="en-US" sz="2000" dirty="0"/>
              <a:t> or L2</a:t>
            </a:r>
            <a:r>
              <a:rPr lang="en-US" sz="2000" baseline="-25000" dirty="0"/>
              <a:t>MAC,known,max</a:t>
            </a:r>
            <a:r>
              <a:rPr lang="en-US" sz="2000" dirty="0"/>
              <a:t> the UE may stop the active TCI state switching procedure and FFS: stay in the old state</a:t>
            </a:r>
            <a:endParaRPr lang="sv-SE" sz="2000" dirty="0"/>
          </a:p>
          <a:p>
            <a:pPr lvl="1"/>
            <a:r>
              <a:rPr lang="en-US" sz="2000" dirty="0"/>
              <a:t>Confirm RAN4#92-bis agreement on extending </a:t>
            </a:r>
            <a:r>
              <a:rPr lang="en-US" sz="2000" dirty="0">
                <a:sym typeface="Symbol" panose="05050102010706020507" pitchFamily="18" charset="2"/>
              </a:rPr>
              <a:t>T</a:t>
            </a:r>
            <a:r>
              <a:rPr lang="en-US" sz="2000" baseline="-25000" dirty="0"/>
              <a:t>HARQ </a:t>
            </a:r>
            <a:r>
              <a:rPr lang="en-US" sz="2000" dirty="0"/>
              <a:t>for MAC-CE based switching</a:t>
            </a:r>
          </a:p>
          <a:p>
            <a:pPr lvl="2"/>
            <a:r>
              <a:rPr lang="en-US" dirty="0"/>
              <a:t>The exact wording is TBD</a:t>
            </a:r>
          </a:p>
        </p:txBody>
      </p:sp>
    </p:spTree>
    <p:extLst>
      <p:ext uri="{BB962C8B-B14F-4D97-AF65-F5344CB8AC3E}">
        <p14:creationId xmlns:p14="http://schemas.microsoft.com/office/powerpoint/2010/main" val="35696582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837510"/>
          </a:xfrm>
        </p:spPr>
        <p:txBody>
          <a:bodyPr>
            <a:normAutofit/>
          </a:bodyPr>
          <a:lstStyle/>
          <a:p>
            <a:r>
              <a:rPr lang="sv-SE" dirty="0"/>
              <a:t>PSCell Addition: Known Cell Definition</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381539"/>
            <a:ext cx="11449878" cy="5277678"/>
          </a:xfrm>
        </p:spPr>
        <p:txBody>
          <a:bodyPr>
            <a:normAutofit/>
          </a:bodyPr>
          <a:lstStyle/>
          <a:p>
            <a:pPr lvl="0"/>
            <a:r>
              <a:rPr lang="en-US" dirty="0"/>
              <a:t>The time between the reception of the </a:t>
            </a:r>
            <a:r>
              <a:rPr lang="en-US" dirty="0" err="1"/>
              <a:t>PSCell</a:t>
            </a:r>
            <a:r>
              <a:rPr lang="en-US" dirty="0"/>
              <a:t> configuration command and measurement/report is </a:t>
            </a:r>
          </a:p>
          <a:p>
            <a:pPr lvl="1"/>
            <a:r>
              <a:rPr lang="en-US" dirty="0"/>
              <a:t>Option 1: extended from 5 seconds to [8] seconds</a:t>
            </a:r>
          </a:p>
          <a:p>
            <a:pPr lvl="1"/>
            <a:r>
              <a:rPr lang="en-US" dirty="0"/>
              <a:t>Option 2: not extended</a:t>
            </a:r>
          </a:p>
        </p:txBody>
      </p:sp>
    </p:spTree>
    <p:extLst>
      <p:ext uri="{BB962C8B-B14F-4D97-AF65-F5344CB8AC3E}">
        <p14:creationId xmlns:p14="http://schemas.microsoft.com/office/powerpoint/2010/main" val="40014622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837510"/>
          </a:xfrm>
        </p:spPr>
        <p:txBody>
          <a:bodyPr>
            <a:normAutofit/>
          </a:bodyPr>
          <a:lstStyle/>
          <a:p>
            <a:r>
              <a:rPr lang="sv-SE" dirty="0"/>
              <a:t>PSCell Addition Delay</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381539"/>
            <a:ext cx="11449878" cy="5277678"/>
          </a:xfrm>
        </p:spPr>
        <p:txBody>
          <a:bodyPr>
            <a:normAutofit/>
          </a:bodyPr>
          <a:lstStyle/>
          <a:p>
            <a:pPr lvl="0"/>
            <a:r>
              <a:rPr lang="en-US" dirty="0"/>
              <a:t>L1</a:t>
            </a:r>
            <a:r>
              <a:rPr lang="en-US" baseline="-25000" dirty="0"/>
              <a:t>max</a:t>
            </a:r>
            <a:r>
              <a:rPr lang="en-US" dirty="0"/>
              <a:t>=3 for SMTC periodicity &gt;40 ms, L1</a:t>
            </a:r>
            <a:r>
              <a:rPr lang="en-US" baseline="-25000" dirty="0"/>
              <a:t>max</a:t>
            </a:r>
            <a:r>
              <a:rPr lang="en-US" dirty="0"/>
              <a:t>=5 for SMTC periodicity ≤40 ms</a:t>
            </a:r>
            <a:endParaRPr lang="sv-SE" sz="2000" dirty="0"/>
          </a:p>
          <a:p>
            <a:pPr lvl="0"/>
            <a:r>
              <a:rPr lang="en-US" dirty="0"/>
              <a:t>L2</a:t>
            </a:r>
            <a:r>
              <a:rPr lang="en-US" baseline="-25000" dirty="0"/>
              <a:t>max</a:t>
            </a:r>
            <a:r>
              <a:rPr lang="en-US" dirty="0"/>
              <a:t>=2 for SMTC periodicity &gt;40 ms, L2</a:t>
            </a:r>
            <a:r>
              <a:rPr lang="en-US" baseline="-25000" dirty="0"/>
              <a:t>max</a:t>
            </a:r>
            <a:r>
              <a:rPr lang="en-US" dirty="0"/>
              <a:t>=3 for SMTC periodicity ≤40 ms</a:t>
            </a:r>
            <a:endParaRPr lang="sv-SE" sz="2000" dirty="0"/>
          </a:p>
          <a:p>
            <a:pPr lvl="0"/>
            <a:r>
              <a:rPr lang="en-US" dirty="0"/>
              <a:t>Upon exceeding L1</a:t>
            </a:r>
            <a:r>
              <a:rPr lang="en-US" baseline="-25000" dirty="0"/>
              <a:t>max </a:t>
            </a:r>
            <a:r>
              <a:rPr lang="en-US" dirty="0"/>
              <a:t>or L2</a:t>
            </a:r>
            <a:r>
              <a:rPr lang="en-US" baseline="-25000" dirty="0"/>
              <a:t>max </a:t>
            </a:r>
            <a:r>
              <a:rPr lang="en-US" dirty="0"/>
              <a:t>or upon T304 timer, whichever comes first, the UE shall stop the </a:t>
            </a:r>
            <a:r>
              <a:rPr lang="en-US" dirty="0" err="1"/>
              <a:t>PSCell</a:t>
            </a:r>
            <a:r>
              <a:rPr lang="en-US" dirty="0"/>
              <a:t> addition procedure</a:t>
            </a:r>
            <a:endParaRPr lang="sv-SE" sz="2000" dirty="0"/>
          </a:p>
        </p:txBody>
      </p:sp>
    </p:spTree>
    <p:extLst>
      <p:ext uri="{BB962C8B-B14F-4D97-AF65-F5344CB8AC3E}">
        <p14:creationId xmlns:p14="http://schemas.microsoft.com/office/powerpoint/2010/main" val="36289135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837510"/>
          </a:xfrm>
        </p:spPr>
        <p:txBody>
          <a:bodyPr/>
          <a:lstStyle/>
          <a:p>
            <a:r>
              <a:rPr lang="sv-SE" dirty="0"/>
              <a:t>UL LBT and Measurement Reporting</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381539"/>
            <a:ext cx="11449878" cy="5277678"/>
          </a:xfrm>
        </p:spPr>
        <p:txBody>
          <a:bodyPr>
            <a:normAutofit fontScale="62500" lnSpcReduction="20000"/>
          </a:bodyPr>
          <a:lstStyle/>
          <a:p>
            <a:r>
              <a:rPr lang="en-US" dirty="0"/>
              <a:t>Background: Agreed in RAN4#92-bis:</a:t>
            </a:r>
          </a:p>
          <a:p>
            <a:pPr lvl="1"/>
            <a:r>
              <a:rPr lang="en-US" dirty="0"/>
              <a:t>Event-triggered reporting: </a:t>
            </a:r>
          </a:p>
          <a:p>
            <a:pPr lvl="2"/>
            <a:r>
              <a:rPr lang="en-US" dirty="0"/>
              <a:t>UE measurement reporting delay is extended to account for UL LBT failures resulting in UE being not being able to transmit, provided the UL resources are configured</a:t>
            </a:r>
          </a:p>
          <a:p>
            <a:pPr lvl="2"/>
            <a:r>
              <a:rPr lang="en-US" dirty="0"/>
              <a:t>This applies for all </a:t>
            </a:r>
            <a:r>
              <a:rPr lang="x-none" dirty="0"/>
              <a:t>UL channel access categories other than the channel access category 1</a:t>
            </a:r>
            <a:endParaRPr lang="sv-SE" dirty="0"/>
          </a:p>
          <a:p>
            <a:pPr lvl="3"/>
            <a:r>
              <a:rPr lang="x-none" dirty="0"/>
              <a:t>Existing reporting requirements apply for the reporting based on the UL channel access category 1</a:t>
            </a:r>
            <a:endParaRPr lang="sv-SE" dirty="0"/>
          </a:p>
          <a:p>
            <a:pPr lvl="0"/>
            <a:r>
              <a:rPr lang="en-US" dirty="0"/>
              <a:t>Event triggered reporting: </a:t>
            </a:r>
          </a:p>
          <a:p>
            <a:pPr lvl="1"/>
            <a:r>
              <a:rPr lang="en-US" dirty="0"/>
              <a:t>FFS: UE shall abandon the measurement report when the extension </a:t>
            </a:r>
            <a:r>
              <a:rPr lang="en-US" dirty="0">
                <a:sym typeface="Symbol" panose="05050102010706020507" pitchFamily="18" charset="2"/>
              </a:rPr>
              <a:t></a:t>
            </a:r>
            <a:r>
              <a:rPr lang="en-US" baseline="-25000" dirty="0"/>
              <a:t>UL</a:t>
            </a:r>
            <a:r>
              <a:rPr lang="en-US" dirty="0"/>
              <a:t>, i.e., the time period from the time of the first reporting attempt failed due to UL CCA failure until the time of the successful reporting attempt, exceeds </a:t>
            </a:r>
            <a:r>
              <a:rPr lang="en-US" dirty="0">
                <a:sym typeface="Symbol" panose="05050102010706020507" pitchFamily="18" charset="2"/>
              </a:rPr>
              <a:t></a:t>
            </a:r>
            <a:r>
              <a:rPr lang="en-US" baseline="-25000" dirty="0" err="1"/>
              <a:t>UL,max</a:t>
            </a:r>
            <a:endParaRPr lang="sv-SE" sz="1600" dirty="0"/>
          </a:p>
          <a:p>
            <a:pPr lvl="1"/>
            <a:r>
              <a:rPr lang="en-US" dirty="0">
                <a:sym typeface="Symbol" panose="05050102010706020507" pitchFamily="18" charset="2"/>
              </a:rPr>
              <a:t>The extension is</a:t>
            </a:r>
            <a:endParaRPr lang="en-US" dirty="0"/>
          </a:p>
          <a:p>
            <a:pPr lvl="2"/>
            <a:r>
              <a:rPr lang="sv-SE" dirty="0"/>
              <a:t>Option 1: determined by RAN1/RAN2 specifications</a:t>
            </a:r>
          </a:p>
          <a:p>
            <a:pPr lvl="2"/>
            <a:r>
              <a:rPr lang="sv-SE" dirty="0"/>
              <a:t>Option 2: a pre-defined value</a:t>
            </a:r>
            <a:endParaRPr lang="sv-SE" sz="1600" dirty="0"/>
          </a:p>
          <a:p>
            <a:pPr lvl="1"/>
            <a:r>
              <a:rPr lang="en-US" dirty="0"/>
              <a:t>measurement reporting delay can be further extended to account for DL LBT failures, in the same way as in the measurement period requirements</a:t>
            </a:r>
            <a:endParaRPr lang="sv-SE" sz="1600" dirty="0"/>
          </a:p>
          <a:p>
            <a:pPr lvl="0"/>
            <a:r>
              <a:rPr lang="en-GB" dirty="0"/>
              <a:t>Periodic measurement reporting:</a:t>
            </a:r>
          </a:p>
          <a:p>
            <a:pPr lvl="1"/>
            <a:r>
              <a:rPr lang="en-GB" dirty="0"/>
              <a:t>FFS: UE measurement reporting delay is extended by </a:t>
            </a:r>
            <a:r>
              <a:rPr lang="en-US" dirty="0">
                <a:sym typeface="Symbol" panose="05050102010706020507" pitchFamily="18" charset="2"/>
              </a:rPr>
              <a:t></a:t>
            </a:r>
            <a:r>
              <a:rPr lang="en-US" baseline="-25000" dirty="0"/>
              <a:t> UL</a:t>
            </a:r>
            <a:r>
              <a:rPr lang="en-US" dirty="0"/>
              <a:t> ≤</a:t>
            </a:r>
            <a:r>
              <a:rPr lang="en-US" dirty="0">
                <a:sym typeface="Symbol" panose="05050102010706020507" pitchFamily="18" charset="2"/>
              </a:rPr>
              <a:t> </a:t>
            </a:r>
            <a:r>
              <a:rPr lang="en-US" baseline="-25000" dirty="0"/>
              <a:t> </a:t>
            </a:r>
            <a:r>
              <a:rPr lang="en-US" baseline="-25000" dirty="0" err="1"/>
              <a:t>UL,max</a:t>
            </a:r>
            <a:r>
              <a:rPr lang="en-US" baseline="-25000" dirty="0"/>
              <a:t> </a:t>
            </a:r>
            <a:r>
              <a:rPr lang="en-US" dirty="0"/>
              <a:t>where </a:t>
            </a:r>
            <a:r>
              <a:rPr lang="en-US" dirty="0">
                <a:sym typeface="Symbol" panose="05050102010706020507" pitchFamily="18" charset="2"/>
              </a:rPr>
              <a:t></a:t>
            </a:r>
            <a:r>
              <a:rPr lang="en-US" baseline="-25000" dirty="0"/>
              <a:t> </a:t>
            </a:r>
            <a:r>
              <a:rPr lang="en-US" baseline="-25000" dirty="0" err="1"/>
              <a:t>UL,max</a:t>
            </a:r>
            <a:r>
              <a:rPr lang="en-US" dirty="0"/>
              <a:t> is limited by </a:t>
            </a:r>
            <a:r>
              <a:rPr lang="en-US" dirty="0" err="1"/>
              <a:t>T</a:t>
            </a:r>
            <a:r>
              <a:rPr lang="en-US" baseline="-25000" dirty="0" err="1"/>
              <a:t>report</a:t>
            </a:r>
            <a:r>
              <a:rPr lang="en-US" dirty="0"/>
              <a:t> (</a:t>
            </a:r>
            <a:r>
              <a:rPr lang="en-US" dirty="0" err="1"/>
              <a:t>T</a:t>
            </a:r>
            <a:r>
              <a:rPr lang="en-US" baseline="-25000" dirty="0" err="1"/>
              <a:t>report</a:t>
            </a:r>
            <a:r>
              <a:rPr lang="en-US" baseline="-25000" dirty="0"/>
              <a:t>  </a:t>
            </a:r>
            <a:r>
              <a:rPr lang="en-US" dirty="0"/>
              <a:t>is the length of one measurement report period), or until the new measurement is available</a:t>
            </a:r>
          </a:p>
          <a:p>
            <a:pPr lvl="2"/>
            <a:r>
              <a:rPr lang="sv-SE" dirty="0"/>
              <a:t>Option 1: </a:t>
            </a:r>
            <a:r>
              <a:rPr lang="x-none" dirty="0">
                <a:sym typeface="Symbol" panose="05050102010706020507" pitchFamily="18" charset="2"/>
              </a:rPr>
              <a:t></a:t>
            </a:r>
            <a:r>
              <a:rPr lang="sv-SE" baseline="-25000" dirty="0"/>
              <a:t>UL,m</a:t>
            </a:r>
            <a:r>
              <a:rPr lang="x-none" baseline="-25000" dirty="0"/>
              <a:t>ax</a:t>
            </a:r>
            <a:r>
              <a:rPr lang="sv-SE" dirty="0"/>
              <a:t> is determined by RAN1/RAN2 specifications</a:t>
            </a:r>
          </a:p>
          <a:p>
            <a:pPr lvl="2"/>
            <a:r>
              <a:rPr lang="sv-SE" dirty="0"/>
              <a:t>Option 2: </a:t>
            </a:r>
            <a:r>
              <a:rPr lang="x-none" dirty="0">
                <a:sym typeface="Symbol" panose="05050102010706020507" pitchFamily="18" charset="2"/>
              </a:rPr>
              <a:t></a:t>
            </a:r>
            <a:r>
              <a:rPr lang="sv-SE" baseline="-25000" dirty="0">
                <a:sym typeface="Symbol" panose="05050102010706020507" pitchFamily="18" charset="2"/>
              </a:rPr>
              <a:t>UL</a:t>
            </a:r>
            <a:r>
              <a:rPr lang="sv-SE" baseline="-25000" dirty="0"/>
              <a:t>,m</a:t>
            </a:r>
            <a:r>
              <a:rPr lang="x-none" baseline="-25000" dirty="0"/>
              <a:t>ax</a:t>
            </a:r>
            <a:r>
              <a:rPr lang="sv-SE" dirty="0"/>
              <a:t> is a pre-defined value</a:t>
            </a:r>
            <a:endParaRPr lang="sv-SE" sz="1600" dirty="0"/>
          </a:p>
          <a:p>
            <a:pPr lvl="1"/>
            <a:r>
              <a:rPr lang="en-GB" dirty="0"/>
              <a:t>No extension for UL </a:t>
            </a:r>
            <a:r>
              <a:rPr lang="x-none" dirty="0"/>
              <a:t>channel access category 1</a:t>
            </a:r>
            <a:endParaRPr lang="sv-SE" sz="1600" dirty="0"/>
          </a:p>
          <a:p>
            <a:pPr lvl="0" hangingPunct="0"/>
            <a:r>
              <a:rPr lang="en-US" dirty="0"/>
              <a:t>Event-triggered periodic reporting:</a:t>
            </a:r>
          </a:p>
          <a:p>
            <a:pPr lvl="1" hangingPunct="0"/>
            <a:r>
              <a:rPr lang="en-US" dirty="0"/>
              <a:t>UL impact is accounted for based on the same principle as for periodic reporting</a:t>
            </a:r>
            <a:endParaRPr lang="sv-SE" sz="1600" dirty="0"/>
          </a:p>
          <a:p>
            <a:pPr lvl="1"/>
            <a:r>
              <a:rPr lang="en-US" dirty="0"/>
              <a:t>For the first report, the measurement reporting delay is further extended to account for DL LBT failures, in the same way as for event-triggered reporting</a:t>
            </a:r>
            <a:endParaRPr lang="sv-SE" sz="1600" dirty="0"/>
          </a:p>
        </p:txBody>
      </p:sp>
    </p:spTree>
    <p:extLst>
      <p:ext uri="{BB962C8B-B14F-4D97-AF65-F5344CB8AC3E}">
        <p14:creationId xmlns:p14="http://schemas.microsoft.com/office/powerpoint/2010/main" val="24531560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837510"/>
          </a:xfrm>
        </p:spPr>
        <p:txBody>
          <a:bodyPr>
            <a:normAutofit fontScale="90000"/>
          </a:bodyPr>
          <a:lstStyle/>
          <a:p>
            <a:r>
              <a:rPr lang="sv-SE" dirty="0"/>
              <a:t>UL LBT and Measurement Reporting: </a:t>
            </a:r>
            <a:br>
              <a:rPr lang="sv-SE" dirty="0"/>
            </a:br>
            <a:r>
              <a:rPr lang="sv-SE" dirty="0"/>
              <a:t>Specification Impact</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381539"/>
            <a:ext cx="11449878" cy="5277678"/>
          </a:xfrm>
        </p:spPr>
        <p:txBody>
          <a:bodyPr>
            <a:normAutofit/>
          </a:bodyPr>
          <a:lstStyle/>
          <a:p>
            <a:pPr lvl="0"/>
            <a:r>
              <a:rPr lang="en-GB" dirty="0"/>
              <a:t>The measurement reporting requirements are to be captured in:</a:t>
            </a:r>
            <a:endParaRPr lang="sv-SE" sz="2000" dirty="0"/>
          </a:p>
          <a:p>
            <a:pPr lvl="1"/>
            <a:r>
              <a:rPr lang="en-GB" dirty="0"/>
              <a:t>TS 38.133</a:t>
            </a:r>
            <a:endParaRPr lang="sv-SE" sz="1800" dirty="0"/>
          </a:p>
          <a:p>
            <a:pPr lvl="2"/>
            <a:r>
              <a:rPr lang="en-GB" dirty="0"/>
              <a:t>DL and UL impact: sections 9.2A.4 (intra-frequency), 9.3A.5 (inter-frequency)</a:t>
            </a:r>
            <a:endParaRPr lang="sv-SE" sz="1600" dirty="0"/>
          </a:p>
          <a:p>
            <a:pPr lvl="2"/>
            <a:r>
              <a:rPr lang="sv-SE" dirty="0"/>
              <a:t>UL impact only: sections 9.4.2.4 (inter-RAT NR-E-UTRA FDD), 9.4.3.4 (inter-RAT NR-E-UTRA TDD)</a:t>
            </a:r>
            <a:endParaRPr lang="sv-SE" sz="1600" dirty="0"/>
          </a:p>
          <a:p>
            <a:pPr lvl="1"/>
            <a:r>
              <a:rPr lang="en-US" dirty="0"/>
              <a:t>TS 36.133</a:t>
            </a:r>
            <a:endParaRPr lang="sv-SE" sz="1800" dirty="0"/>
          </a:p>
          <a:p>
            <a:pPr lvl="2"/>
            <a:r>
              <a:rPr lang="en-US" dirty="0"/>
              <a:t>DL impact only: section 8.1.2.4.21 (E-UTRA FDD -NR)</a:t>
            </a:r>
            <a:endParaRPr lang="sv-SE" sz="1600" dirty="0"/>
          </a:p>
          <a:p>
            <a:pPr lvl="2"/>
            <a:r>
              <a:rPr lang="en-US" dirty="0"/>
              <a:t>DL and UL (for reporting on NR </a:t>
            </a:r>
            <a:r>
              <a:rPr lang="en-US" dirty="0" err="1"/>
              <a:t>PSCell</a:t>
            </a:r>
            <a:r>
              <a:rPr lang="en-US" dirty="0"/>
              <a:t> only) impact: 8.17.4A.1.3 (NR measurements in EN-DC, for reporting on NR </a:t>
            </a:r>
            <a:r>
              <a:rPr lang="en-US" dirty="0" err="1"/>
              <a:t>PSCell</a:t>
            </a:r>
            <a:r>
              <a:rPr lang="en-US" dirty="0"/>
              <a:t> only)</a:t>
            </a:r>
            <a:endParaRPr lang="sv-SE" sz="1600" dirty="0"/>
          </a:p>
          <a:p>
            <a:pPr lvl="1" hangingPunct="0">
              <a:spcAft>
                <a:spcPts val="900"/>
              </a:spcAft>
            </a:pPr>
            <a:endParaRPr lang="sv-SE" sz="2400" dirty="0">
              <a:latin typeface="Calibri (Body)"/>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7266450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837510"/>
          </a:xfrm>
        </p:spPr>
        <p:txBody>
          <a:bodyPr>
            <a:normAutofit/>
          </a:bodyPr>
          <a:lstStyle/>
          <a:p>
            <a:r>
              <a:rPr lang="sv-SE" dirty="0"/>
              <a:t>Measurement Reporting Criteria</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381539"/>
            <a:ext cx="11449878" cy="5277678"/>
          </a:xfrm>
        </p:spPr>
        <p:txBody>
          <a:bodyPr>
            <a:normAutofit/>
          </a:bodyPr>
          <a:lstStyle/>
          <a:p>
            <a:pPr lvl="0"/>
            <a:r>
              <a:rPr lang="en-US" dirty="0"/>
              <a:t>FFS: for UE capable of and configured (if such capability exists) with wideband operation with CCA, 1 report for RSSI and channel occupancy measurements is capable of minimum 1 RSSI measurement and 1 channel occupancy measurement per </a:t>
            </a:r>
            <a:r>
              <a:rPr lang="en-US" dirty="0" err="1"/>
              <a:t>subband</a:t>
            </a:r>
            <a:endParaRPr lang="sv-SE" sz="2000" dirty="0"/>
          </a:p>
          <a:p>
            <a:pPr lvl="0"/>
            <a:r>
              <a:rPr lang="en-US" dirty="0"/>
              <a:t>for UE not capable of or not configured (if such capability exists) with wideband operation with CCA, 1 report for RSSI and channel occupancy measurements is capable of minimum 1 RSSI measurement and 1 channel occupancy measurement per carrier frequency with CCA</a:t>
            </a:r>
            <a:endParaRPr lang="sv-SE" sz="2000" dirty="0"/>
          </a:p>
          <a:p>
            <a:pPr marL="457200" lvl="1" indent="0" hangingPunct="0">
              <a:spcAft>
                <a:spcPts val="900"/>
              </a:spcAft>
              <a:buNone/>
            </a:pPr>
            <a:endParaRPr lang="sv-SE" sz="2400" dirty="0">
              <a:latin typeface="Calibri (Body)"/>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5941338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837510"/>
          </a:xfrm>
        </p:spPr>
        <p:txBody>
          <a:bodyPr>
            <a:normAutofit/>
          </a:bodyPr>
          <a:lstStyle/>
          <a:p>
            <a:r>
              <a:rPr lang="sv-SE" dirty="0"/>
              <a:t>UE Measurement Capability</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381539"/>
            <a:ext cx="11449878" cy="5277678"/>
          </a:xfrm>
        </p:spPr>
        <p:txBody>
          <a:bodyPr>
            <a:normAutofit/>
          </a:bodyPr>
          <a:lstStyle/>
          <a:p>
            <a:pPr lvl="0"/>
            <a:r>
              <a:rPr lang="en-US" dirty="0"/>
              <a:t>FFS: impact of multiple candidate SSB index positions on UE measurement capability related to number of cells and SSBs</a:t>
            </a:r>
            <a:endParaRPr lang="sv-SE" sz="2400" dirty="0">
              <a:latin typeface="Calibri (Body)"/>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325323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837510"/>
          </a:xfrm>
        </p:spPr>
        <p:txBody>
          <a:bodyPr>
            <a:normAutofit/>
          </a:bodyPr>
          <a:lstStyle/>
          <a:p>
            <a:r>
              <a:rPr lang="sv-SE" dirty="0"/>
              <a:t>RRC Release with Redirection</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540565"/>
            <a:ext cx="11449878" cy="4542182"/>
          </a:xfrm>
        </p:spPr>
        <p:txBody>
          <a:bodyPr>
            <a:normAutofit/>
          </a:bodyPr>
          <a:lstStyle/>
          <a:p>
            <a:pPr lvl="0"/>
            <a:r>
              <a:rPr lang="en-US" dirty="0"/>
              <a:t>FFS UE behavior upon exceeding L</a:t>
            </a:r>
            <a:r>
              <a:rPr lang="en-US" baseline="-25000" dirty="0"/>
              <a:t>1,max</a:t>
            </a:r>
            <a:endParaRPr lang="sv-SE" dirty="0"/>
          </a:p>
          <a:p>
            <a:pPr lvl="0"/>
            <a:r>
              <a:rPr lang="en-US" dirty="0"/>
              <a:t>FFS UE behavior upon exceeding L</a:t>
            </a:r>
            <a:r>
              <a:rPr lang="en-US" baseline="-25000" dirty="0"/>
              <a:t>2,max</a:t>
            </a:r>
            <a:endParaRPr lang="sv-SE" dirty="0"/>
          </a:p>
          <a:p>
            <a:pPr marL="0" lvl="0" indent="0">
              <a:buNone/>
            </a:pPr>
            <a:endParaRPr lang="en-US" baseline="-25000" dirty="0"/>
          </a:p>
          <a:p>
            <a:pPr lvl="0"/>
            <a:endParaRPr lang="en-US" baseline="-25000" dirty="0"/>
          </a:p>
          <a:p>
            <a:pPr lvl="1"/>
            <a:endParaRPr lang="sv-SE" dirty="0"/>
          </a:p>
          <a:p>
            <a:pPr lvl="0"/>
            <a:endParaRPr lang="sv-SE" dirty="0"/>
          </a:p>
          <a:p>
            <a:pPr marL="457200" lvl="1" indent="0">
              <a:buNone/>
            </a:pPr>
            <a:endParaRPr lang="sv-SE" dirty="0"/>
          </a:p>
        </p:txBody>
      </p:sp>
    </p:spTree>
    <p:extLst>
      <p:ext uri="{BB962C8B-B14F-4D97-AF65-F5344CB8AC3E}">
        <p14:creationId xmlns:p14="http://schemas.microsoft.com/office/powerpoint/2010/main" val="36763349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837510"/>
          </a:xfrm>
        </p:spPr>
        <p:txBody>
          <a:bodyPr>
            <a:normAutofit/>
          </a:bodyPr>
          <a:lstStyle/>
          <a:p>
            <a:r>
              <a:rPr lang="sv-SE" dirty="0"/>
              <a:t>RRC Re-establishment</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540565"/>
            <a:ext cx="11449878" cy="4542182"/>
          </a:xfrm>
        </p:spPr>
        <p:txBody>
          <a:bodyPr>
            <a:normAutofit/>
          </a:bodyPr>
          <a:lstStyle/>
          <a:p>
            <a:pPr lvl="0"/>
            <a:r>
              <a:rPr lang="en-US" dirty="0"/>
              <a:t>FFS UE behavior upon exceeding K</a:t>
            </a:r>
            <a:r>
              <a:rPr lang="en-US" baseline="-25000" dirty="0"/>
              <a:t>1,max</a:t>
            </a:r>
            <a:r>
              <a:rPr lang="en-US" dirty="0"/>
              <a:t> and K</a:t>
            </a:r>
            <a:r>
              <a:rPr lang="en-US" baseline="-25000" dirty="0"/>
              <a:t>2,i,max</a:t>
            </a:r>
            <a:endParaRPr lang="sv-SE" dirty="0"/>
          </a:p>
          <a:p>
            <a:pPr lvl="0"/>
            <a:r>
              <a:rPr lang="en-US" dirty="0"/>
              <a:t>FFS UE behavior upon exceeding K</a:t>
            </a:r>
            <a:r>
              <a:rPr lang="en-US" baseline="-25000" dirty="0"/>
              <a:t>3,max</a:t>
            </a:r>
            <a:endParaRPr lang="sv-SE" dirty="0"/>
          </a:p>
          <a:p>
            <a:pPr marL="0" lvl="0" indent="0">
              <a:buNone/>
            </a:pPr>
            <a:endParaRPr lang="en-US" baseline="-25000" dirty="0"/>
          </a:p>
          <a:p>
            <a:pPr lvl="0"/>
            <a:endParaRPr lang="en-US" baseline="-25000" dirty="0"/>
          </a:p>
          <a:p>
            <a:pPr lvl="1"/>
            <a:endParaRPr lang="sv-SE" dirty="0"/>
          </a:p>
          <a:p>
            <a:pPr lvl="0"/>
            <a:endParaRPr lang="sv-SE" dirty="0"/>
          </a:p>
          <a:p>
            <a:pPr marL="457200" lvl="1" indent="0">
              <a:buNone/>
            </a:pPr>
            <a:endParaRPr lang="sv-SE" dirty="0"/>
          </a:p>
        </p:txBody>
      </p:sp>
    </p:spTree>
    <p:extLst>
      <p:ext uri="{BB962C8B-B14F-4D97-AF65-F5344CB8AC3E}">
        <p14:creationId xmlns:p14="http://schemas.microsoft.com/office/powerpoint/2010/main" val="10502604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5" y="365126"/>
            <a:ext cx="11622157" cy="837510"/>
          </a:xfrm>
        </p:spPr>
        <p:txBody>
          <a:bodyPr>
            <a:normAutofit fontScale="90000"/>
          </a:bodyPr>
          <a:lstStyle/>
          <a:p>
            <a:r>
              <a:rPr lang="en-GB" dirty="0"/>
              <a:t>SIB Reading in RRC Re-establishment, RRC Release with Redirection, and Paging Interruption Requirements</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540564"/>
            <a:ext cx="11449878" cy="4952309"/>
          </a:xfrm>
        </p:spPr>
        <p:txBody>
          <a:bodyPr>
            <a:normAutofit/>
          </a:bodyPr>
          <a:lstStyle/>
          <a:p>
            <a:pPr marL="0" lvl="0" indent="0">
              <a:buNone/>
            </a:pPr>
            <a:endParaRPr lang="en-US" baseline="-25000" dirty="0"/>
          </a:p>
          <a:p>
            <a:pPr lvl="0"/>
            <a:endParaRPr lang="en-US" baseline="-25000" dirty="0"/>
          </a:p>
          <a:p>
            <a:pPr lvl="1"/>
            <a:endParaRPr lang="sv-SE" dirty="0"/>
          </a:p>
          <a:p>
            <a:pPr lvl="0"/>
            <a:endParaRPr lang="sv-SE" dirty="0"/>
          </a:p>
          <a:p>
            <a:pPr marL="457200" lvl="1" indent="0">
              <a:buNone/>
            </a:pP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928188"/>
            <a:ext cx="11449878" cy="3230219"/>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hangingPunct="0"/>
            <a:r>
              <a:rPr lang="en-GB" dirty="0"/>
              <a:t>SIB reading in RRC re-establishment, RRC release with redirection, and paging interruption requirements</a:t>
            </a:r>
            <a:endParaRPr lang="sv-SE" dirty="0"/>
          </a:p>
          <a:p>
            <a:pPr lvl="1"/>
            <a:r>
              <a:rPr lang="en-US" dirty="0"/>
              <a:t>Further study SIB reading time including MIB and SIB1 decoding time</a:t>
            </a:r>
            <a:endParaRPr lang="sv-SE" dirty="0"/>
          </a:p>
          <a:p>
            <a:pPr lvl="2"/>
            <a:r>
              <a:rPr lang="en-US" dirty="0"/>
              <a:t>Option 1: SIB reading time 1280 ms</a:t>
            </a:r>
            <a:endParaRPr lang="sv-SE" dirty="0"/>
          </a:p>
          <a:p>
            <a:pPr lvl="2"/>
            <a:r>
              <a:rPr lang="en-US" dirty="0"/>
              <a:t>Other options are not precluded</a:t>
            </a:r>
            <a:endParaRPr lang="sv-SE" dirty="0"/>
          </a:p>
          <a:p>
            <a:pPr lvl="1"/>
            <a:r>
              <a:rPr lang="en-US" dirty="0"/>
              <a:t>FFS whether soft combining or single shot detection without soft combining shall be applied</a:t>
            </a:r>
          </a:p>
          <a:p>
            <a:pPr lvl="1"/>
            <a:endParaRPr lang="en-US" dirty="0"/>
          </a:p>
          <a:p>
            <a:r>
              <a:rPr lang="en-US" dirty="0"/>
              <a:t>The above also addresses </a:t>
            </a:r>
            <a:r>
              <a:rPr lang="en-GB" dirty="0"/>
              <a:t>extending the time needed to acquire the MIB and SIB1 due to LBT failure in paging interruption requirements, based on the simulation study (simulation assumptions are to be further discussed off-line)</a:t>
            </a:r>
            <a:endParaRPr lang="en-US" dirty="0"/>
          </a:p>
          <a:p>
            <a:pPr lvl="1"/>
            <a:endParaRPr lang="sv-SE" dirty="0"/>
          </a:p>
          <a:p>
            <a:pPr lvl="1"/>
            <a:endParaRPr lang="sv-SE" dirty="0"/>
          </a:p>
          <a:p>
            <a:endParaRPr lang="sv-SE" dirty="0"/>
          </a:p>
          <a:p>
            <a:pPr marL="457200" lvl="1" indent="0">
              <a:buFont typeface="Arial" panose="020B0604020202020204" pitchFamily="34" charset="0"/>
              <a:buNone/>
            </a:pPr>
            <a:endParaRPr lang="sv-SE" dirty="0"/>
          </a:p>
        </p:txBody>
      </p:sp>
    </p:spTree>
    <p:extLst>
      <p:ext uri="{BB962C8B-B14F-4D97-AF65-F5344CB8AC3E}">
        <p14:creationId xmlns:p14="http://schemas.microsoft.com/office/powerpoint/2010/main" val="41270998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837510"/>
          </a:xfrm>
        </p:spPr>
        <p:txBody>
          <a:bodyPr>
            <a:normAutofit/>
          </a:bodyPr>
          <a:lstStyle/>
          <a:p>
            <a:r>
              <a:rPr lang="sv-SE" dirty="0"/>
              <a:t>HO Requirements</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540565"/>
            <a:ext cx="11449878" cy="4542182"/>
          </a:xfrm>
        </p:spPr>
        <p:txBody>
          <a:bodyPr>
            <a:normAutofit/>
          </a:bodyPr>
          <a:lstStyle/>
          <a:p>
            <a:pPr lvl="0"/>
            <a:r>
              <a:rPr lang="en-US" dirty="0"/>
              <a:t>L</a:t>
            </a:r>
            <a:r>
              <a:rPr lang="en-US" baseline="-25000" dirty="0"/>
              <a:t>1,max</a:t>
            </a:r>
            <a:r>
              <a:rPr lang="en-US" dirty="0"/>
              <a:t> and L´</a:t>
            </a:r>
            <a:r>
              <a:rPr lang="en-US" baseline="-25000" dirty="0"/>
              <a:t>1,max</a:t>
            </a:r>
            <a:endParaRPr lang="sv-SE" dirty="0"/>
          </a:p>
          <a:p>
            <a:pPr lvl="1"/>
            <a:r>
              <a:rPr lang="en-US" dirty="0"/>
              <a:t>Do not define</a:t>
            </a:r>
            <a:endParaRPr lang="sv-SE" dirty="0"/>
          </a:p>
          <a:p>
            <a:pPr lvl="0"/>
            <a:r>
              <a:rPr lang="en-US" dirty="0"/>
              <a:t>L</a:t>
            </a:r>
            <a:r>
              <a:rPr lang="en-US" baseline="-25000" dirty="0"/>
              <a:t>2,max</a:t>
            </a:r>
            <a:endParaRPr lang="sv-SE" dirty="0"/>
          </a:p>
          <a:p>
            <a:pPr lvl="1"/>
            <a:r>
              <a:rPr lang="en-US" dirty="0"/>
              <a:t>Do not define</a:t>
            </a:r>
            <a:endParaRPr lang="sv-SE" dirty="0"/>
          </a:p>
          <a:p>
            <a:pPr lvl="0"/>
            <a:r>
              <a:rPr lang="en-US" dirty="0"/>
              <a:t>L</a:t>
            </a:r>
            <a:r>
              <a:rPr lang="en-US" baseline="-25000" dirty="0"/>
              <a:t>3,max</a:t>
            </a:r>
            <a:endParaRPr lang="sv-SE" dirty="0"/>
          </a:p>
          <a:p>
            <a:pPr lvl="1"/>
            <a:r>
              <a:rPr lang="en-US" dirty="0"/>
              <a:t>Do not define</a:t>
            </a:r>
            <a:endParaRPr lang="sv-SE" dirty="0"/>
          </a:p>
          <a:p>
            <a:endParaRPr lang="en-US" dirty="0"/>
          </a:p>
          <a:p>
            <a:r>
              <a:rPr lang="en-US" dirty="0"/>
              <a:t>Clarify UE behavior (refer to RAN2 spec and T304 timer) when UE cannot transmit in UL</a:t>
            </a:r>
            <a:endParaRPr lang="sv-SE" dirty="0"/>
          </a:p>
          <a:p>
            <a:pPr marL="0" lvl="0" indent="0">
              <a:buNone/>
            </a:pPr>
            <a:endParaRPr lang="en-US" baseline="-25000" dirty="0"/>
          </a:p>
          <a:p>
            <a:pPr lvl="0"/>
            <a:endParaRPr lang="en-US" baseline="-25000" dirty="0"/>
          </a:p>
          <a:p>
            <a:pPr lvl="1"/>
            <a:endParaRPr lang="sv-SE" dirty="0"/>
          </a:p>
          <a:p>
            <a:pPr lvl="0"/>
            <a:endParaRPr lang="sv-SE" dirty="0"/>
          </a:p>
          <a:p>
            <a:pPr marL="457200" lvl="1" indent="0">
              <a:buNone/>
            </a:pPr>
            <a:endParaRPr lang="sv-SE" dirty="0"/>
          </a:p>
        </p:txBody>
      </p:sp>
    </p:spTree>
    <p:extLst>
      <p:ext uri="{BB962C8B-B14F-4D97-AF65-F5344CB8AC3E}">
        <p14:creationId xmlns:p14="http://schemas.microsoft.com/office/powerpoint/2010/main" val="35954509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837510"/>
          </a:xfrm>
        </p:spPr>
        <p:txBody>
          <a:bodyPr>
            <a:normAutofit/>
          </a:bodyPr>
          <a:lstStyle/>
          <a:p>
            <a:r>
              <a:rPr lang="sv-SE" dirty="0"/>
              <a:t>Active BWP Switching</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540565"/>
            <a:ext cx="11449878" cy="4542182"/>
          </a:xfrm>
        </p:spPr>
        <p:txBody>
          <a:bodyPr>
            <a:normAutofit/>
          </a:bodyPr>
          <a:lstStyle/>
          <a:p>
            <a:pPr hangingPunct="0"/>
            <a:r>
              <a:rPr lang="en-GB" dirty="0"/>
              <a:t>Active BWP switching delay</a:t>
            </a:r>
            <a:endParaRPr lang="sv-SE" dirty="0"/>
          </a:p>
          <a:p>
            <a:pPr lvl="1"/>
            <a:r>
              <a:rPr lang="en-US" dirty="0"/>
              <a:t>Rel-15 requirements are reused</a:t>
            </a:r>
            <a:endParaRPr lang="sv-SE" dirty="0"/>
          </a:p>
          <a:p>
            <a:pPr lvl="1"/>
            <a:r>
              <a:rPr lang="en-US" dirty="0"/>
              <a:t>No changes to Rel-15 requirements wording (i.e. UE shall be able to receive PDSCH and shall be able to transmit PUSCH in the first available DL or UL slot respectively after BWP switching)</a:t>
            </a:r>
            <a:endParaRPr lang="sv-SE" dirty="0"/>
          </a:p>
          <a:p>
            <a:pPr hangingPunct="0"/>
            <a:r>
              <a:rPr lang="en-GB" dirty="0"/>
              <a:t>UL BWP switching triggered by consistent UL LBT failure </a:t>
            </a:r>
            <a:endParaRPr lang="sv-SE" dirty="0"/>
          </a:p>
          <a:p>
            <a:pPr lvl="1"/>
            <a:r>
              <a:rPr lang="en-US" dirty="0"/>
              <a:t>FFS whether to introduce RRM requirements for UL BWP switching triggered by consistent UL LBT failure</a:t>
            </a:r>
            <a:endParaRPr lang="sv-SE" dirty="0"/>
          </a:p>
          <a:p>
            <a:pPr marL="0" lvl="0" indent="0">
              <a:buNone/>
            </a:pPr>
            <a:endParaRPr lang="en-US" baseline="-25000" dirty="0"/>
          </a:p>
          <a:p>
            <a:pPr lvl="0"/>
            <a:endParaRPr lang="en-US" baseline="-25000" dirty="0"/>
          </a:p>
          <a:p>
            <a:pPr lvl="1"/>
            <a:endParaRPr lang="sv-SE" dirty="0"/>
          </a:p>
          <a:p>
            <a:pPr lvl="0"/>
            <a:endParaRPr lang="sv-SE" dirty="0"/>
          </a:p>
          <a:p>
            <a:pPr marL="457200" lvl="1" indent="0">
              <a:buNone/>
            </a:pPr>
            <a:endParaRPr lang="sv-SE" dirty="0"/>
          </a:p>
        </p:txBody>
      </p:sp>
    </p:spTree>
    <p:extLst>
      <p:ext uri="{BB962C8B-B14F-4D97-AF65-F5344CB8AC3E}">
        <p14:creationId xmlns:p14="http://schemas.microsoft.com/office/powerpoint/2010/main" val="42523000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837510"/>
          </a:xfrm>
        </p:spPr>
        <p:txBody>
          <a:bodyPr>
            <a:normAutofit/>
          </a:bodyPr>
          <a:lstStyle/>
          <a:p>
            <a:r>
              <a:rPr lang="sv-SE" dirty="0"/>
              <a:t>Timing Reference Cell</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540565"/>
            <a:ext cx="11449878" cy="4542182"/>
          </a:xfrm>
        </p:spPr>
        <p:txBody>
          <a:bodyPr>
            <a:normAutofit/>
          </a:bodyPr>
          <a:lstStyle/>
          <a:p>
            <a:pPr lvl="0"/>
            <a:r>
              <a:rPr lang="en-US" dirty="0"/>
              <a:t>S</a:t>
            </a:r>
            <a:r>
              <a:rPr lang="x-none" dirty="0"/>
              <a:t>cenario B and C</a:t>
            </a:r>
            <a:r>
              <a:rPr lang="en-US" dirty="0"/>
              <a:t>:</a:t>
            </a:r>
            <a:r>
              <a:rPr lang="x-none" dirty="0"/>
              <a:t> if the current reference cell (i.e. PCell in Scenairo C or PSCell in Scenario B) is unavailable to UE after certain number of DL SSB detection attempts, then the UE can take any activated SCell </a:t>
            </a:r>
            <a:r>
              <a:rPr lang="en-US" dirty="0"/>
              <a:t>with SSB </a:t>
            </a:r>
            <a:r>
              <a:rPr lang="x-none" dirty="0"/>
              <a:t>available at the UE within this CG as the new reference cell</a:t>
            </a:r>
            <a:endParaRPr lang="sv-SE" dirty="0"/>
          </a:p>
          <a:p>
            <a:pPr lvl="0"/>
            <a:r>
              <a:rPr lang="en-US" dirty="0"/>
              <a:t>FFS: The UE applies one </a:t>
            </a:r>
            <a:r>
              <a:rPr lang="x-none" dirty="0"/>
              <a:t>shot timing adjustment</a:t>
            </a:r>
            <a:endParaRPr lang="sv-SE" dirty="0"/>
          </a:p>
          <a:p>
            <a:pPr lvl="0"/>
            <a:endParaRPr lang="en-US" baseline="-25000" dirty="0"/>
          </a:p>
          <a:p>
            <a:pPr lvl="0"/>
            <a:endParaRPr lang="en-US" baseline="-25000" dirty="0"/>
          </a:p>
          <a:p>
            <a:pPr lvl="1"/>
            <a:endParaRPr lang="sv-SE" dirty="0"/>
          </a:p>
          <a:p>
            <a:pPr lvl="0"/>
            <a:endParaRPr lang="sv-SE" dirty="0"/>
          </a:p>
          <a:p>
            <a:pPr marL="457200" lvl="1" indent="0">
              <a:buNone/>
            </a:pPr>
            <a:endParaRPr lang="sv-SE" dirty="0"/>
          </a:p>
        </p:txBody>
      </p:sp>
    </p:spTree>
    <p:extLst>
      <p:ext uri="{BB962C8B-B14F-4D97-AF65-F5344CB8AC3E}">
        <p14:creationId xmlns:p14="http://schemas.microsoft.com/office/powerpoint/2010/main" val="23962392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11335</TotalTime>
  <Words>3740</Words>
  <Application>Microsoft Office PowerPoint</Application>
  <PresentationFormat>Widescreen</PresentationFormat>
  <Paragraphs>511</Paragraphs>
  <Slides>39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39</vt:i4>
      </vt:variant>
    </vt:vector>
  </HeadingPairs>
  <TitlesOfParts>
    <vt:vector size="46" baseType="lpstr">
      <vt:lpstr>Arial</vt:lpstr>
      <vt:lpstr>Calibri</vt:lpstr>
      <vt:lpstr>Calibri (Body)</vt:lpstr>
      <vt:lpstr>Calibri Light</vt:lpstr>
      <vt:lpstr>Symbol</vt:lpstr>
      <vt:lpstr>Times New Roman</vt:lpstr>
      <vt:lpstr>Office Theme</vt:lpstr>
      <vt:lpstr>WF on NR-U RRM Requirements  (all agreements in RAN4#93)</vt:lpstr>
      <vt:lpstr>PowerPoint Presentation</vt:lpstr>
      <vt:lpstr>Cell Reselection</vt:lpstr>
      <vt:lpstr>RRC Release with Redirection</vt:lpstr>
      <vt:lpstr>RRC Re-establishment</vt:lpstr>
      <vt:lpstr>SIB Reading in RRC Re-establishment, RRC Release with Redirection, and Paging Interruption Requirements</vt:lpstr>
      <vt:lpstr>HO Requirements</vt:lpstr>
      <vt:lpstr>Active BWP Switching</vt:lpstr>
      <vt:lpstr>Timing Reference Cell</vt:lpstr>
      <vt:lpstr>SCell Activation: Interruption Window</vt:lpstr>
      <vt:lpstr>RLM: in-sync</vt:lpstr>
      <vt:lpstr>RLM: out-of-sync</vt:lpstr>
      <vt:lpstr>RLM: QCL-ed SSBs</vt:lpstr>
      <vt:lpstr>Independent Measurement Gap</vt:lpstr>
      <vt:lpstr>Condition for NR-U Undetectable Cell to Remain Known in RRC_CONNECTED</vt:lpstr>
      <vt:lpstr>PBCH Reading at SSB Index Detection </vt:lpstr>
      <vt:lpstr>Inter-Frequency Measurements</vt:lpstr>
      <vt:lpstr>EN-DC SFTD</vt:lpstr>
      <vt:lpstr>Inter-RAT SFTD</vt:lpstr>
      <vt:lpstr>RSSI and Channel Occupancy: Requirements Scope</vt:lpstr>
      <vt:lpstr>Measurement Accuracy for RSRP/RSRQ/SINR/L1-RSRP</vt:lpstr>
      <vt:lpstr>PowerPoint Presentation</vt:lpstr>
      <vt:lpstr>RRC Re-establishment</vt:lpstr>
      <vt:lpstr>SI Reading in RRC Release with Redirection, RRC Re-establishment, and Paging Interruption Requirements</vt:lpstr>
      <vt:lpstr>RLM</vt:lpstr>
      <vt:lpstr>Intra-Frequency Measurements</vt:lpstr>
      <vt:lpstr>L1-RSRP</vt:lpstr>
      <vt:lpstr>SCell Activation: Known SCell Definition</vt:lpstr>
      <vt:lpstr>SCell Activation Delay</vt:lpstr>
      <vt:lpstr>SCell Activation Delay (cont.)</vt:lpstr>
      <vt:lpstr>SCell Deactivation</vt:lpstr>
      <vt:lpstr>Active TCI State Switching: Known State Requirements</vt:lpstr>
      <vt:lpstr>Active TCI State Switching: Unknown State Requirements</vt:lpstr>
      <vt:lpstr>PSCell Addition: Known Cell Definition</vt:lpstr>
      <vt:lpstr>PSCell Addition Delay</vt:lpstr>
      <vt:lpstr>UL LBT and Measurement Reporting</vt:lpstr>
      <vt:lpstr>UL LBT and Measurement Reporting:  Specification Impact</vt:lpstr>
      <vt:lpstr>Measurement Reporting Criteria</vt:lpstr>
      <vt:lpstr>UE Measurement Capability</vt:lpstr>
    </vt:vector>
  </TitlesOfParts>
  <Company>Qualcomm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Taemin Kim</dc:creator>
  <cp:keywords>CTPClassification=CTP_NT</cp:keywords>
  <cp:lastModifiedBy>Iana Siomina</cp:lastModifiedBy>
  <cp:revision>1799</cp:revision>
  <dcterms:created xsi:type="dcterms:W3CDTF">2016-04-13T15:12:29Z</dcterms:created>
  <dcterms:modified xsi:type="dcterms:W3CDTF">2019-11-22T20:24:43Z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1495070390</vt:lpwstr>
  </property>
  <property fmtid="{D5CDD505-2E9C-101B-9397-08002B2CF9AE}" pid="6" name="_2015_ms_pID_725343">
    <vt:lpwstr>(3)IUJRMeFfPba8mkSuIVp+lz+J5ESXOSYK92JnGMpKKMLy6dT930phYKx5dw2GSuuF7I07knUE
dDIV/HTbgaa6Ymb0JTPBTIR+l5HFWca2ydRGDz0Pu4KlIazA+8L+oSMSPbau37HA3dOX5SQL
yI4tJjHu85kANfIdDDcXA3ha0rd6JEOo2mnHTg5FiT5NhTXS+rk0rN5Q18LWhS3Yv5fxi0xX
TWBnTtcKOU6zbMOCdr</vt:lpwstr>
  </property>
  <property fmtid="{D5CDD505-2E9C-101B-9397-08002B2CF9AE}" pid="7" name="_2015_ms_pID_7253431">
    <vt:lpwstr>Z8hqzyjnUO9Yka38QbWZY5y4wATzpWhAsuNdd8N6jO0aLTX1ZYXktU
K+T27oyPj38SbyDIbws8uw29NQpv6Y68f2F662tNGcMluoPvtOuqdkGCyDP7VAzyFN/TsENV
uMHDhc/DSqvphZLAKkrh1vmalK66ZnQhsng7YGJ4qaLcER09IBhtWYzusQ6zedqwnsAi6nVd
kOzzNRhL3HCFYjqLJCp+NXvdDRKUvbOe/34k</vt:lpwstr>
  </property>
  <property fmtid="{D5CDD505-2E9C-101B-9397-08002B2CF9AE}" pid="8" name="_NewReviewCycle">
    <vt:lpwstr/>
  </property>
  <property fmtid="{D5CDD505-2E9C-101B-9397-08002B2CF9AE}" pid="9" name="_2015_ms_pID_7253432">
    <vt:lpwstr>/g==</vt:lpwstr>
  </property>
  <property fmtid="{D5CDD505-2E9C-101B-9397-08002B2CF9AE}" pid="10" name="TitusGUID">
    <vt:lpwstr>d13d0c97-1544-48d9-94ae-758c3fa742a4</vt:lpwstr>
  </property>
  <property fmtid="{D5CDD505-2E9C-101B-9397-08002B2CF9AE}" pid="11" name="CTP_TimeStamp">
    <vt:lpwstr>2018-05-24 00:15:42Z</vt:lpwstr>
  </property>
  <property fmtid="{D5CDD505-2E9C-101B-9397-08002B2CF9AE}" pid="12" name="CTP_BU">
    <vt:lpwstr>NA</vt:lpwstr>
  </property>
  <property fmtid="{D5CDD505-2E9C-101B-9397-08002B2CF9AE}" pid="13" name="CTP_IDSID">
    <vt:lpwstr>NA</vt:lpwstr>
  </property>
  <property fmtid="{D5CDD505-2E9C-101B-9397-08002B2CF9AE}" pid="14" name="CTP_WWID">
    <vt:lpwstr>NA</vt:lpwstr>
  </property>
  <property fmtid="{D5CDD505-2E9C-101B-9397-08002B2CF9AE}" pid="15" name="CTPClassification">
    <vt:lpwstr>CTP_NT</vt:lpwstr>
  </property>
</Properties>
</file>