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4"/>
  </p:sldMasterIdLst>
  <p:notesMasterIdLst>
    <p:notesMasterId r:id="rId14"/>
  </p:notesMasterIdLst>
  <p:sldIdLst>
    <p:sldId id="290" r:id="rId5"/>
    <p:sldId id="311" r:id="rId6"/>
    <p:sldId id="305" r:id="rId7"/>
    <p:sldId id="308" r:id="rId8"/>
    <p:sldId id="295" r:id="rId9"/>
    <p:sldId id="309" r:id="rId10"/>
    <p:sldId id="297" r:id="rId11"/>
    <p:sldId id="301" r:id="rId12"/>
    <p:sldId id="30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ACE958-61CE-4B28-ABC3-0E443112C800}" v="3" dt="2019-10-16T06:05:26.470"/>
    <p1510:client id="{6DFC21AF-6994-4196-9ABE-09F52F369883}" v="2" dt="2019-10-17T03:54:58.0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49" autoAdjust="0"/>
    <p:restoredTop sz="88978" autoAdjust="0"/>
  </p:normalViewPr>
  <p:slideViewPr>
    <p:cSldViewPr>
      <p:cViewPr varScale="1">
        <p:scale>
          <a:sx n="114" d="100"/>
          <a:sy n="114" d="100"/>
        </p:scale>
        <p:origin x="138" y="270"/>
      </p:cViewPr>
      <p:guideLst>
        <p:guide orient="horz" pos="2133"/>
        <p:guide pos="3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DCACE958-61CE-4B28-ABC3-0E443112C800}"/>
    <pc:docChg chg="modSld sldOrd">
      <pc:chgData name="Chu-Hsiang Huang" userId="543a1667-cf7d-4263-9c3a-2bbd98271c62" providerId="ADAL" clId="{DCACE958-61CE-4B28-ABC3-0E443112C800}" dt="2019-10-16T06:07:40.328" v="100" actId="20577"/>
      <pc:docMkLst>
        <pc:docMk/>
      </pc:docMkLst>
      <pc:sldChg chg="modSp ord">
        <pc:chgData name="Chu-Hsiang Huang" userId="543a1667-cf7d-4263-9c3a-2bbd98271c62" providerId="ADAL" clId="{DCACE958-61CE-4B28-ABC3-0E443112C800}" dt="2019-10-16T06:07:40.328" v="100" actId="20577"/>
        <pc:sldMkLst>
          <pc:docMk/>
          <pc:sldMk cId="3991228383" sldId="296"/>
        </pc:sldMkLst>
        <pc:spChg chg="mod">
          <ac:chgData name="Chu-Hsiang Huang" userId="543a1667-cf7d-4263-9c3a-2bbd98271c62" providerId="ADAL" clId="{DCACE958-61CE-4B28-ABC3-0E443112C800}" dt="2019-10-16T06:07:40.328" v="100" actId="20577"/>
          <ac:spMkLst>
            <pc:docMk/>
            <pc:sldMk cId="3991228383" sldId="296"/>
            <ac:spMk id="5" creationId="{00000000-0000-0000-0000-000000000000}"/>
          </ac:spMkLst>
        </pc:spChg>
      </pc:sldChg>
    </pc:docChg>
  </pc:docChgLst>
  <pc:docChgLst>
    <pc:chgData name="Chu-Hsiang Huang" userId="543a1667-cf7d-4263-9c3a-2bbd98271c62" providerId="ADAL" clId="{66455437-D4D3-449A-B155-70E6D6F6EC98}"/>
    <pc:docChg chg="addSld modSld">
      <pc:chgData name="Chu-Hsiang Huang" userId="543a1667-cf7d-4263-9c3a-2bbd98271c62" providerId="ADAL" clId="{66455437-D4D3-449A-B155-70E6D6F6EC98}" dt="2019-10-16T05:48:41.531" v="0"/>
      <pc:docMkLst>
        <pc:docMk/>
      </pc:docMkLst>
      <pc:sldChg chg="add">
        <pc:chgData name="Chu-Hsiang Huang" userId="543a1667-cf7d-4263-9c3a-2bbd98271c62" providerId="ADAL" clId="{66455437-D4D3-449A-B155-70E6D6F6EC98}" dt="2019-10-16T05:48:41.531" v="0"/>
        <pc:sldMkLst>
          <pc:docMk/>
          <pc:sldMk cId="1676007019" sldId="311"/>
        </pc:sldMkLst>
      </pc:sldChg>
    </pc:docChg>
  </pc:docChgLst>
  <pc:docChgLst>
    <pc:chgData name="Chu-Hsiang Huang" userId="543a1667-cf7d-4263-9c3a-2bbd98271c62" providerId="ADAL" clId="{6DFC21AF-6994-4196-9ABE-09F52F369883}"/>
    <pc:docChg chg="custSel delSld modSld">
      <pc:chgData name="Chu-Hsiang Huang" userId="543a1667-cf7d-4263-9c3a-2bbd98271c62" providerId="ADAL" clId="{6DFC21AF-6994-4196-9ABE-09F52F369883}" dt="2019-10-17T04:08:21.437" v="444" actId="6549"/>
      <pc:docMkLst>
        <pc:docMk/>
      </pc:docMkLst>
      <pc:sldChg chg="modSp">
        <pc:chgData name="Chu-Hsiang Huang" userId="543a1667-cf7d-4263-9c3a-2bbd98271c62" providerId="ADAL" clId="{6DFC21AF-6994-4196-9ABE-09F52F369883}" dt="2019-10-17T04:08:21.437" v="444" actId="6549"/>
        <pc:sldMkLst>
          <pc:docMk/>
          <pc:sldMk cId="231897942" sldId="295"/>
        </pc:sldMkLst>
        <pc:spChg chg="mod">
          <ac:chgData name="Chu-Hsiang Huang" userId="543a1667-cf7d-4263-9c3a-2bbd98271c62" providerId="ADAL" clId="{6DFC21AF-6994-4196-9ABE-09F52F369883}" dt="2019-10-17T04:08:21.437" v="444" actId="6549"/>
          <ac:spMkLst>
            <pc:docMk/>
            <pc:sldMk cId="231897942" sldId="295"/>
            <ac:spMk id="5" creationId="{00000000-0000-0000-0000-000000000000}"/>
          </ac:spMkLst>
        </pc:spChg>
      </pc:sldChg>
      <pc:sldChg chg="modSp">
        <pc:chgData name="Chu-Hsiang Huang" userId="543a1667-cf7d-4263-9c3a-2bbd98271c62" providerId="ADAL" clId="{6DFC21AF-6994-4196-9ABE-09F52F369883}" dt="2019-10-17T03:59:15.554" v="266" actId="20577"/>
        <pc:sldMkLst>
          <pc:docMk/>
          <pc:sldMk cId="3991228383" sldId="296"/>
        </pc:sldMkLst>
        <pc:spChg chg="mod">
          <ac:chgData name="Chu-Hsiang Huang" userId="543a1667-cf7d-4263-9c3a-2bbd98271c62" providerId="ADAL" clId="{6DFC21AF-6994-4196-9ABE-09F52F369883}" dt="2019-10-17T03:59:15.554" v="266" actId="20577"/>
          <ac:spMkLst>
            <pc:docMk/>
            <pc:sldMk cId="3991228383" sldId="296"/>
            <ac:spMk id="5" creationId="{00000000-0000-0000-0000-000000000000}"/>
          </ac:spMkLst>
        </pc:spChg>
      </pc:sldChg>
      <pc:sldChg chg="del">
        <pc:chgData name="Chu-Hsiang Huang" userId="543a1667-cf7d-4263-9c3a-2bbd98271c62" providerId="ADAL" clId="{6DFC21AF-6994-4196-9ABE-09F52F369883}" dt="2019-10-17T03:55:15.630" v="43" actId="2696"/>
        <pc:sldMkLst>
          <pc:docMk/>
          <pc:sldMk cId="2802455836" sldId="306"/>
        </pc:sldMkLst>
      </pc:sldChg>
      <pc:sldChg chg="addSp delSp modSp">
        <pc:chgData name="Chu-Hsiang Huang" userId="543a1667-cf7d-4263-9c3a-2bbd98271c62" providerId="ADAL" clId="{6DFC21AF-6994-4196-9ABE-09F52F369883}" dt="2019-10-17T03:55:09.847" v="42" actId="1076"/>
        <pc:sldMkLst>
          <pc:docMk/>
          <pc:sldMk cId="3326055905" sldId="308"/>
        </pc:sldMkLst>
        <pc:spChg chg="del">
          <ac:chgData name="Chu-Hsiang Huang" userId="543a1667-cf7d-4263-9c3a-2bbd98271c62" providerId="ADAL" clId="{6DFC21AF-6994-4196-9ABE-09F52F369883}" dt="2019-10-17T03:54:54.611" v="39" actId="478"/>
          <ac:spMkLst>
            <pc:docMk/>
            <pc:sldMk cId="3326055905" sldId="308"/>
            <ac:spMk id="2" creationId="{E9F9E320-F176-4228-9295-2BF82FD85382}"/>
          </ac:spMkLst>
        </pc:spChg>
        <pc:spChg chg="mod">
          <ac:chgData name="Chu-Hsiang Huang" userId="543a1667-cf7d-4263-9c3a-2bbd98271c62" providerId="ADAL" clId="{6DFC21AF-6994-4196-9ABE-09F52F369883}" dt="2019-10-17T03:55:09.847" v="42" actId="1076"/>
          <ac:spMkLst>
            <pc:docMk/>
            <pc:sldMk cId="3326055905" sldId="308"/>
            <ac:spMk id="3" creationId="{F9E49E3C-2357-4A94-9F8E-27EB682497D7}"/>
          </ac:spMkLst>
        </pc:spChg>
        <pc:spChg chg="add del mod">
          <ac:chgData name="Chu-Hsiang Huang" userId="543a1667-cf7d-4263-9c3a-2bbd98271c62" providerId="ADAL" clId="{6DFC21AF-6994-4196-9ABE-09F52F369883}" dt="2019-10-17T03:54:57.525" v="40" actId="478"/>
          <ac:spMkLst>
            <pc:docMk/>
            <pc:sldMk cId="3326055905" sldId="308"/>
            <ac:spMk id="5" creationId="{B8FC9096-41EC-47EC-972A-9861933149BC}"/>
          </ac:spMkLst>
        </pc:spChg>
        <pc:spChg chg="add">
          <ac:chgData name="Chu-Hsiang Huang" userId="543a1667-cf7d-4263-9c3a-2bbd98271c62" providerId="ADAL" clId="{6DFC21AF-6994-4196-9ABE-09F52F369883}" dt="2019-10-17T03:54:58.057" v="41"/>
          <ac:spMkLst>
            <pc:docMk/>
            <pc:sldMk cId="3326055905" sldId="308"/>
            <ac:spMk id="6" creationId="{AA75673A-FC68-4480-8D7D-8ADD872E4D7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702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962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858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179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272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797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84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41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25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083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335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 smtClean="0"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14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NR V2X RRM requirement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LG </a:t>
            </a:r>
            <a:r>
              <a:rPr lang="en-US" altLang="ja-JP" dirty="0" smtClean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Electronics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335361" y="188913"/>
            <a:ext cx="114492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</a:t>
            </a: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93 Meeting</a:t>
            </a: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Reno, US, 18</a:t>
            </a:r>
            <a:r>
              <a:rPr lang="en-US" altLang="ja-JP" sz="2400" baseline="30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th</a:t>
            </a: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– 22</a:t>
            </a:r>
            <a:r>
              <a:rPr lang="en-US" altLang="ja-JP" sz="2400" baseline="30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nd</a:t>
            </a: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 Nov., </a:t>
            </a: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2019</a:t>
            </a:r>
            <a:endParaRPr lang="ja-JP" altLang="en-US" sz="24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9120336" y="188913"/>
            <a:ext cx="25005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R4-1913516</a:t>
            </a:r>
            <a:endParaRPr lang="en-US" altLang="ja-JP" sz="24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Do not consider EN-DC and NE-DC for NR V2X RRM requirements in Rel-16</a:t>
            </a:r>
            <a:r>
              <a:rPr lang="en-US" altLang="ko-KR" sz="2400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Apply same NR V2X RRM requirements for both FR1 ITS band and a dedicated licensed band </a:t>
            </a:r>
            <a:endParaRPr lang="en-US" altLang="ko-KR" strike="sngStrike" dirty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Scenario </a:t>
            </a:r>
            <a:r>
              <a:rPr lang="en-US" altLang="ko-KR" sz="3200" dirty="0"/>
              <a:t>for RRM requirements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676007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706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63552" y="12641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UE </a:t>
            </a:r>
            <a:r>
              <a:rPr lang="en-US" altLang="ko-KR" sz="3200" dirty="0" err="1"/>
              <a:t>Tx</a:t>
            </a:r>
            <a:r>
              <a:rPr lang="en-US" altLang="ko-KR" sz="3200" dirty="0"/>
              <a:t> Timing</a:t>
            </a:r>
            <a:endParaRPr lang="ko-KR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71691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Do not consider </a:t>
            </a:r>
            <a:r>
              <a:rPr lang="en-US" altLang="ko-KR" sz="2400" dirty="0" err="1"/>
              <a:t>gNB</a:t>
            </a:r>
            <a:r>
              <a:rPr lang="en-US" altLang="ko-KR" sz="2400" dirty="0"/>
              <a:t> in FR2 as synchronization reference source in Rel-16 NR </a:t>
            </a:r>
            <a:r>
              <a:rPr lang="en-US" altLang="ko-KR" sz="2400" dirty="0" smtClean="0"/>
              <a:t>V2X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896112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9E49E3C-2357-4A94-9F8E-27EB682497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47" y="711191"/>
            <a:ext cx="12192000" cy="5184576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Define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SyncRef UE identification time with 2 SLSS periods in FR1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RAN4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does not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specify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how to solve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following scenarios timing misalignment may exist between UEs communicating on SL</a:t>
            </a:r>
          </a:p>
          <a:p>
            <a:pPr marL="742950" lvl="1" indent="-285750" fontAlgn="base">
              <a:spcBef>
                <a:spcPct val="0"/>
              </a:spcBef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altLang="ko-KR" sz="2000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UE1 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and UE2 synced to two different </a:t>
            </a:r>
            <a:r>
              <a:rPr lang="en-US" altLang="ko-KR" sz="20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gNBs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but the 2 </a:t>
            </a:r>
            <a:r>
              <a:rPr lang="en-US" altLang="ko-KR" sz="20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gNBs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are with different timing</a:t>
            </a:r>
          </a:p>
          <a:p>
            <a:pPr marL="742950" lvl="1" indent="-285750" fontAlgn="base">
              <a:spcBef>
                <a:spcPct val="0"/>
              </a:spcBef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UE1 and UE2 synced to two different </a:t>
            </a:r>
            <a:r>
              <a:rPr lang="en-US" altLang="ko-KR" sz="2000" dirty="0" err="1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eNBs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but the 2 </a:t>
            </a:r>
            <a:r>
              <a:rPr lang="en-US" altLang="ko-KR" sz="2000" dirty="0" err="1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eNBs</a:t>
            </a:r>
            <a:r>
              <a:rPr lang="en-US" altLang="ko-KR" sz="2000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are with different timing</a:t>
            </a:r>
          </a:p>
          <a:p>
            <a:pPr marL="742950" lvl="1" indent="-285750" fontAlgn="base">
              <a:spcBef>
                <a:spcPct val="0"/>
              </a:spcBef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UE1 synced to </a:t>
            </a:r>
            <a:r>
              <a:rPr lang="en-US" altLang="ko-KR" sz="20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eNB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UE2 synced to </a:t>
            </a:r>
            <a:r>
              <a:rPr lang="en-US" altLang="ko-KR" sz="20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gNB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altLang="ko-KR" sz="20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eNB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and </a:t>
            </a:r>
            <a:r>
              <a:rPr lang="en-US" altLang="ko-KR" sz="20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gNB</a:t>
            </a:r>
            <a:r>
              <a:rPr lang="en-US" altLang="ko-KR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are with different </a:t>
            </a:r>
            <a:r>
              <a:rPr lang="en-US" altLang="ko-KR" sz="2000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timing</a:t>
            </a:r>
          </a:p>
          <a:p>
            <a:pPr marL="742950" lvl="1" indent="-285750" fontAlgn="base">
              <a:spcBef>
                <a:spcPct val="0"/>
              </a:spcBef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endParaRPr lang="en-US" altLang="ko-KR" sz="18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A75673A-FC68-4480-8D7D-8ADD872E4D70}"/>
              </a:ext>
            </a:extLst>
          </p:cNvPr>
          <p:cNvSpPr txBox="1"/>
          <p:nvPr/>
        </p:nvSpPr>
        <p:spPr>
          <a:xfrm>
            <a:off x="2063552" y="12641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Synchronization(1/3)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326055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GB" sz="2400" dirty="0" smtClean="0"/>
              <a:t>Dropping </a:t>
            </a:r>
            <a:r>
              <a:rPr lang="en-GB" sz="2400" dirty="0"/>
              <a:t>Rate for selection/reselection of NR V2X synchronization reference source</a:t>
            </a:r>
            <a:endParaRPr lang="en-US" sz="2400" dirty="0"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sz="2000" dirty="0" smtClean="0"/>
              <a:t>When </a:t>
            </a:r>
            <a:r>
              <a:rPr lang="en-US" sz="2000" dirty="0"/>
              <a:t>GNSS synchronization reference source is configured as the highest priority</a:t>
            </a:r>
          </a:p>
          <a:p>
            <a:pPr marL="1200150" lvl="2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sz="2000" dirty="0" smtClean="0"/>
              <a:t>UE </a:t>
            </a:r>
            <a:r>
              <a:rPr lang="en-US" sz="2000" dirty="0"/>
              <a:t>is synchronized to GNSS directly,</a:t>
            </a:r>
          </a:p>
          <a:p>
            <a:pPr marL="1657350" lvl="3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sz="2000" dirty="0" smtClean="0"/>
              <a:t>UE </a:t>
            </a:r>
            <a:r>
              <a:rPr lang="en-US" sz="2000" dirty="0"/>
              <a:t>shall not drop any V2X SLSS and data transmission</a:t>
            </a:r>
          </a:p>
          <a:p>
            <a:pPr marL="1200150" lvl="2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sz="2000" dirty="0" smtClean="0"/>
              <a:t>UE </a:t>
            </a:r>
            <a:r>
              <a:rPr lang="en-US" sz="2000" dirty="0"/>
              <a:t>is synchronized to a SyncRef UE that is synchronized to GNSS directly or in-directly</a:t>
            </a:r>
          </a:p>
          <a:p>
            <a:pPr marL="1657350" lvl="3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sz="2000" dirty="0" smtClean="0"/>
              <a:t>UE </a:t>
            </a:r>
            <a:r>
              <a:rPr lang="en-US" sz="2000" dirty="0"/>
              <a:t>shall not drop any V2X data transmission</a:t>
            </a:r>
          </a:p>
          <a:p>
            <a:pPr marL="1657350" lvl="3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sz="2000" dirty="0" smtClean="0"/>
              <a:t>UE </a:t>
            </a:r>
            <a:r>
              <a:rPr lang="en-US" sz="2000" dirty="0"/>
              <a:t>is allowed to drop a maximum of 20% of its SLSS transmissions during </a:t>
            </a:r>
            <a:r>
              <a:rPr lang="en-US" sz="2000" dirty="0" err="1"/>
              <a:t>T</a:t>
            </a:r>
            <a:r>
              <a:rPr lang="en-US" sz="2000" baseline="-25000" dirty="0" err="1"/>
              <a:t>detect,SyncRef</a:t>
            </a:r>
            <a:r>
              <a:rPr lang="en-US" sz="2000" baseline="-25000" dirty="0"/>
              <a:t> UE_V2X</a:t>
            </a:r>
            <a:r>
              <a:rPr lang="en-US" sz="2000" dirty="0"/>
              <a:t> of 1.6 seconds at SCH </a:t>
            </a:r>
            <a:r>
              <a:rPr lang="en-US" sz="2000" dirty="0" err="1"/>
              <a:t>Es</a:t>
            </a:r>
            <a:r>
              <a:rPr lang="en-US" sz="2000" dirty="0"/>
              <a:t>/</a:t>
            </a:r>
            <a:r>
              <a:rPr lang="en-US" sz="2000" dirty="0" err="1"/>
              <a:t>Iot</a:t>
            </a:r>
            <a:r>
              <a:rPr lang="en-US" sz="2000" dirty="0"/>
              <a:t> ≥0 dB</a:t>
            </a:r>
          </a:p>
          <a:p>
            <a:pPr marL="1200150" lvl="2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sz="2000" dirty="0" smtClean="0"/>
              <a:t>In </a:t>
            </a:r>
            <a:r>
              <a:rPr lang="en-US" sz="2000" dirty="0"/>
              <a:t>other case</a:t>
            </a:r>
          </a:p>
          <a:p>
            <a:pPr marL="1657350" lvl="3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sz="2000" dirty="0" smtClean="0"/>
              <a:t>Same </a:t>
            </a:r>
            <a:r>
              <a:rPr lang="en-US" sz="2000" dirty="0"/>
              <a:t>as case that serving cell/</a:t>
            </a:r>
            <a:r>
              <a:rPr lang="en-US" sz="2000" dirty="0" err="1"/>
              <a:t>PCell</a:t>
            </a:r>
            <a:r>
              <a:rPr lang="en-US" sz="2000" dirty="0"/>
              <a:t> synchronization reference source is configured as the highest </a:t>
            </a:r>
            <a:r>
              <a:rPr lang="en-US" sz="2000" dirty="0" smtClean="0"/>
              <a:t>priority</a:t>
            </a:r>
          </a:p>
          <a:p>
            <a:pPr marL="742950" lvl="1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endParaRPr lang="en-US" sz="2000" dirty="0" smtClean="0"/>
          </a:p>
          <a:p>
            <a:pPr marL="742950" lvl="1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sz="2000" dirty="0" smtClean="0"/>
              <a:t>When </a:t>
            </a:r>
            <a:r>
              <a:rPr lang="en-US" sz="2000" dirty="0"/>
              <a:t>serving cell/</a:t>
            </a:r>
            <a:r>
              <a:rPr lang="en-US" sz="2000" dirty="0" err="1"/>
              <a:t>PCell</a:t>
            </a:r>
            <a:r>
              <a:rPr lang="en-US" sz="2000" dirty="0"/>
              <a:t> synchronization reference source is configured as the highest priority</a:t>
            </a:r>
          </a:p>
          <a:p>
            <a:pPr marL="1200150" lvl="2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sz="2000" dirty="0" smtClean="0"/>
              <a:t>UE </a:t>
            </a:r>
            <a:r>
              <a:rPr lang="en-US" sz="2000" dirty="0"/>
              <a:t>is allowed to drop a maximum of 4% of its V2X data and SLSS transmissions during </a:t>
            </a:r>
            <a:r>
              <a:rPr lang="en-US" sz="2000" dirty="0" err="1"/>
              <a:t>T</a:t>
            </a:r>
            <a:r>
              <a:rPr lang="en-US" sz="2000" baseline="-25000" dirty="0" err="1"/>
              <a:t>detect,SyncRef</a:t>
            </a:r>
            <a:r>
              <a:rPr lang="en-US" sz="2000" baseline="-25000" dirty="0"/>
              <a:t> UE_V2X</a:t>
            </a:r>
            <a:r>
              <a:rPr lang="en-US" sz="2000" dirty="0"/>
              <a:t> of 8 seconds at SCH </a:t>
            </a:r>
            <a:r>
              <a:rPr lang="en-US" sz="2000" dirty="0" err="1"/>
              <a:t>Es</a:t>
            </a:r>
            <a:r>
              <a:rPr lang="en-US" sz="2000" dirty="0"/>
              <a:t>/</a:t>
            </a:r>
            <a:r>
              <a:rPr lang="en-US" sz="2000" dirty="0" err="1"/>
              <a:t>Iot</a:t>
            </a:r>
            <a:r>
              <a:rPr lang="en-US" sz="2000" dirty="0"/>
              <a:t> ≥ 0 dB</a:t>
            </a:r>
          </a:p>
          <a:p>
            <a:pPr marL="1200150" lvl="2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sz="2000" dirty="0" smtClean="0"/>
              <a:t>UE </a:t>
            </a:r>
            <a:r>
              <a:rPr lang="en-US" sz="2000" dirty="0"/>
              <a:t>is allowed to drop up to 2 slots of its V2X data reception per PSBCH monitoring occasion and overall drop rate shall not exceed 0.2% of its V2X data reception during </a:t>
            </a:r>
            <a:r>
              <a:rPr lang="en-US" sz="2000" dirty="0" err="1"/>
              <a:t>T</a:t>
            </a:r>
            <a:r>
              <a:rPr lang="en-US" sz="2000" baseline="-25000" dirty="0" err="1"/>
              <a:t>detect,SyncRef</a:t>
            </a:r>
            <a:r>
              <a:rPr lang="en-US" sz="2000" baseline="-25000" dirty="0"/>
              <a:t> </a:t>
            </a:r>
            <a:r>
              <a:rPr lang="en-US" sz="2000" baseline="-25000" dirty="0" smtClean="0"/>
              <a:t>UE_V2X</a:t>
            </a:r>
            <a:endParaRPr lang="en-US" sz="2000" baseline="-25000" dirty="0"/>
          </a:p>
        </p:txBody>
      </p:sp>
      <p:sp>
        <p:nvSpPr>
          <p:cNvPr id="2" name="TextBox 1"/>
          <p:cNvSpPr txBox="1"/>
          <p:nvPr/>
        </p:nvSpPr>
        <p:spPr>
          <a:xfrm>
            <a:off x="2063552" y="12641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Synchronization(2/3)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1897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706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71691"/>
            <a:ext cx="12192000" cy="754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400" dirty="0"/>
              <a:t>Evaluation time for initiation/cease SLSS </a:t>
            </a:r>
            <a:r>
              <a:rPr lang="en-GB" altLang="ko-KR" sz="2400" dirty="0" err="1"/>
              <a:t>Tx</a:t>
            </a:r>
            <a:endParaRPr lang="en-US" altLang="ko-KR" sz="2400" dirty="0"/>
          </a:p>
          <a:p>
            <a:pPr marL="800100" lvl="1" indent="-342900">
              <a:buFontTx/>
              <a:buChar char="-"/>
            </a:pPr>
            <a:r>
              <a:rPr lang="en-GB" altLang="ko-KR" sz="2000" dirty="0" err="1"/>
              <a:t>gNB</a:t>
            </a:r>
            <a:r>
              <a:rPr lang="en-GB" altLang="ko-KR" sz="2000" dirty="0"/>
              <a:t> as synchronization source</a:t>
            </a:r>
          </a:p>
          <a:p>
            <a:pPr marL="1257300" lvl="2" indent="-342900">
              <a:buFontTx/>
              <a:buChar char="-"/>
            </a:pPr>
            <a:endParaRPr lang="en-GB" altLang="ko-KR" sz="2000" dirty="0" smtClean="0"/>
          </a:p>
          <a:p>
            <a:pPr marL="1257300" lvl="2" indent="-342900">
              <a:buFontTx/>
              <a:buChar char="-"/>
            </a:pPr>
            <a:endParaRPr lang="en-GB" altLang="ko-KR" sz="2000" dirty="0"/>
          </a:p>
          <a:p>
            <a:pPr marL="1257300" lvl="2" indent="-342900">
              <a:buFontTx/>
              <a:buChar char="-"/>
            </a:pPr>
            <a:endParaRPr lang="en-GB" altLang="ko-KR" sz="2000" dirty="0" smtClean="0"/>
          </a:p>
          <a:p>
            <a:pPr marL="1257300" lvl="2" indent="-342900">
              <a:buFontTx/>
              <a:buChar char="-"/>
            </a:pPr>
            <a:endParaRPr lang="en-GB" altLang="ko-KR" sz="2000" dirty="0"/>
          </a:p>
          <a:p>
            <a:pPr marL="1257300" lvl="2" indent="-342900">
              <a:buFontTx/>
              <a:buChar char="-"/>
            </a:pPr>
            <a:endParaRPr lang="en-GB" altLang="ko-KR" sz="2000" dirty="0" smtClean="0"/>
          </a:p>
          <a:p>
            <a:pPr marL="1257300" lvl="2" indent="-342900">
              <a:buFontTx/>
              <a:buChar char="-"/>
            </a:pPr>
            <a:endParaRPr lang="en-GB" altLang="ko-KR" sz="2000" dirty="0"/>
          </a:p>
          <a:p>
            <a:pPr marL="1257300" lvl="2" indent="-342900">
              <a:buFontTx/>
              <a:buChar char="-"/>
            </a:pPr>
            <a:endParaRPr lang="en-GB" altLang="ko-KR" sz="2000" dirty="0" smtClean="0"/>
          </a:p>
          <a:p>
            <a:pPr marL="1257300" lvl="2" indent="-342900">
              <a:buFontTx/>
              <a:buChar char="-"/>
            </a:pPr>
            <a:endParaRPr lang="en-GB" altLang="ko-KR" sz="2000" dirty="0"/>
          </a:p>
          <a:p>
            <a:pPr marL="1257300" lvl="2" indent="-342900">
              <a:buFontTx/>
              <a:buChar char="-"/>
            </a:pPr>
            <a:endParaRPr lang="en-GB" altLang="ko-KR" sz="2000" dirty="0" smtClean="0"/>
          </a:p>
          <a:p>
            <a:pPr marL="1257300" lvl="2" indent="-342900">
              <a:buFontTx/>
              <a:buChar char="-"/>
            </a:pPr>
            <a:endParaRPr lang="en-GB" altLang="ko-KR" sz="2000" dirty="0"/>
          </a:p>
          <a:p>
            <a:pPr marL="800100" lvl="1" indent="-342900">
              <a:buFontTx/>
              <a:buChar char="-"/>
            </a:pPr>
            <a:r>
              <a:rPr lang="en-GB" altLang="ko-KR" sz="2000" dirty="0"/>
              <a:t>GNSS as synchronization source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/>
              <a:t>Reuse the evaluation time of </a:t>
            </a:r>
            <a:r>
              <a:rPr lang="en-US" altLang="ko-KR" sz="2000" dirty="0" err="1" smtClean="0"/>
              <a:t>gNB</a:t>
            </a:r>
            <a:r>
              <a:rPr lang="en-US" altLang="ko-KR" sz="2000" dirty="0" smtClean="0"/>
              <a:t> when </a:t>
            </a:r>
            <a:r>
              <a:rPr lang="en-US" altLang="ko-KR" sz="2000" dirty="0" err="1" smtClean="0"/>
              <a:t>gNB</a:t>
            </a:r>
            <a:r>
              <a:rPr lang="en-US" altLang="ko-KR" sz="2000" dirty="0" smtClean="0"/>
              <a:t> is serving cell and UE is in-coverage of </a:t>
            </a:r>
            <a:r>
              <a:rPr lang="en-US" altLang="ko-KR" sz="2000" dirty="0" err="1" smtClean="0"/>
              <a:t>gNB</a:t>
            </a:r>
            <a:endParaRPr lang="en-US" altLang="ko-KR" sz="2000" dirty="0" smtClean="0"/>
          </a:p>
          <a:p>
            <a:pPr marL="1257300" lvl="2" indent="-342900">
              <a:buFontTx/>
              <a:buChar char="-"/>
            </a:pPr>
            <a:r>
              <a:rPr lang="en-US" altLang="ko-KR" sz="2000" dirty="0"/>
              <a:t>Reuse the evaluation time of </a:t>
            </a:r>
            <a:r>
              <a:rPr lang="en-US" altLang="ko-KR" sz="2000" dirty="0" err="1" smtClean="0"/>
              <a:t>eNB</a:t>
            </a:r>
            <a:r>
              <a:rPr lang="en-US" altLang="ko-KR" sz="2000" dirty="0" smtClean="0"/>
              <a:t> </a:t>
            </a:r>
            <a:r>
              <a:rPr lang="en-US" altLang="ko-KR" sz="2000" dirty="0"/>
              <a:t>when </a:t>
            </a:r>
            <a:r>
              <a:rPr lang="en-US" altLang="ko-KR" sz="2000" dirty="0" err="1" smtClean="0"/>
              <a:t>eNB</a:t>
            </a:r>
            <a:r>
              <a:rPr lang="en-US" altLang="ko-KR" sz="2000" dirty="0" smtClean="0"/>
              <a:t> </a:t>
            </a:r>
            <a:r>
              <a:rPr lang="en-US" altLang="ko-KR" sz="2000" dirty="0"/>
              <a:t>is serving cell and UE is in-coverage of </a:t>
            </a:r>
            <a:r>
              <a:rPr lang="en-US" altLang="ko-KR" sz="2000" dirty="0" err="1" smtClean="0"/>
              <a:t>eNB</a:t>
            </a:r>
            <a:endParaRPr lang="en-GB" altLang="ko-KR" sz="2000" dirty="0"/>
          </a:p>
          <a:p>
            <a:pPr lvl="1"/>
            <a:r>
              <a:rPr lang="en-GB" altLang="ko-KR" sz="2000" dirty="0"/>
              <a:t>	</a:t>
            </a:r>
          </a:p>
          <a:p>
            <a:pPr marL="742950" lvl="1" indent="-28575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r>
              <a:rPr lang="en-US" altLang="ko-KR" sz="2000" dirty="0" err="1"/>
              <a:t>SyncRef</a:t>
            </a:r>
            <a:r>
              <a:rPr lang="en-US" altLang="ko-KR" sz="2000" dirty="0"/>
              <a:t> UE as synchronization source</a:t>
            </a:r>
          </a:p>
          <a:p>
            <a:pPr marL="1143000" lvl="2" indent="-22860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1371600" algn="l"/>
              </a:tabLst>
            </a:pPr>
            <a:r>
              <a:rPr lang="en-US" altLang="ko-KR" sz="2000" dirty="0" smtClean="0"/>
              <a:t>320ms(2 times of S-RSRP measurement period)</a:t>
            </a:r>
            <a:endParaRPr lang="en-US" altLang="ko-KR" sz="2000" dirty="0"/>
          </a:p>
          <a:p>
            <a:pPr marL="800100" lvl="1" indent="-342900">
              <a:buFontTx/>
              <a:buChar char="-"/>
            </a:pPr>
            <a:endParaRPr lang="en-GB" altLang="ko-KR" sz="2000" dirty="0"/>
          </a:p>
          <a:p>
            <a:pPr marL="800100" lvl="1" indent="-342900">
              <a:buFontTx/>
              <a:buChar char="-"/>
            </a:pPr>
            <a:endParaRPr lang="en-GB" altLang="ko-KR" sz="2000" dirty="0"/>
          </a:p>
          <a:p>
            <a:pPr marL="800100" lvl="1" indent="-342900">
              <a:buFontTx/>
              <a:buChar char="-"/>
            </a:pPr>
            <a:endParaRPr lang="en-GB" altLang="ko-KR" sz="2000" dirty="0"/>
          </a:p>
          <a:p>
            <a:pPr marL="1257300" lvl="2" indent="-342900">
              <a:buFontTx/>
              <a:buChar char="-"/>
            </a:pPr>
            <a:endParaRPr lang="en-GB" altLang="ko-KR" sz="2000" dirty="0"/>
          </a:p>
          <a:p>
            <a:pPr marL="1257300" lvl="2" indent="-342900">
              <a:buFontTx/>
              <a:buChar char="-"/>
            </a:pPr>
            <a:endParaRPr lang="en-GB" altLang="ko-KR" sz="2000" dirty="0"/>
          </a:p>
          <a:p>
            <a:pPr lvl="1"/>
            <a:endParaRPr lang="en-GB" altLang="ko-KR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2063552" y="12641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Synchronization(3/3)</a:t>
            </a:r>
            <a:endParaRPr lang="ko-KR" altLang="en-US" sz="3200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064412"/>
              </p:ext>
            </p:extLst>
          </p:nvPr>
        </p:nvGraphicFramePr>
        <p:xfrm>
          <a:off x="839416" y="1527197"/>
          <a:ext cx="11089232" cy="2352008"/>
        </p:xfrm>
        <a:graphic>
          <a:graphicData uri="http://schemas.openxmlformats.org/drawingml/2006/table">
            <a:tbl>
              <a:tblPr firstRow="1" firstCol="1" bandRow="1"/>
              <a:tblGrid>
                <a:gridCol w="2592288"/>
                <a:gridCol w="8496944"/>
              </a:tblGrid>
              <a:tr h="5296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DRX cycle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1800" b="1" baseline="-25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evaluate,</a:t>
                      </a:r>
                      <a:r>
                        <a:rPr lang="en-GB" sz="1800" b="1" baseline="-250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NR </a:t>
                      </a:r>
                      <a:r>
                        <a:rPr lang="en-GB" sz="1800" b="1" baseline="-25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SLSS</a:t>
                      </a:r>
                      <a:endParaRPr lang="ko-KR" sz="18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[s] (number of DRX cycles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1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No DRX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max(</a:t>
                      </a:r>
                      <a:r>
                        <a:rPr lang="en-GB" sz="1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2x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200ms, ceil( (5+</a:t>
                      </a:r>
                      <a:r>
                        <a:rPr lang="en-GB" sz="1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 x </a:t>
                      </a: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GB" sz="1800" baseline="-250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 x SMTC period)</a:t>
                      </a:r>
                      <a:r>
                        <a:rPr lang="en-GB" sz="1800" baseline="300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Note 1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x </a:t>
                      </a: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CSSF</a:t>
                      </a:r>
                      <a:r>
                        <a:rPr lang="en-GB" sz="1800" baseline="-250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intra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7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DRX cycle</a:t>
                      </a:r>
                      <a:r>
                        <a:rPr lang="en-US" sz="18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≤</a:t>
                      </a:r>
                      <a:r>
                        <a:rPr lang="en-GB" sz="18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320ms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max(</a:t>
                      </a:r>
                      <a:r>
                        <a:rPr lang="en-GB" sz="1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2x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200ms, ceil(1.5x (5+</a:t>
                      </a:r>
                      <a:r>
                        <a:rPr lang="en-GB" sz="1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 x </a:t>
                      </a: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GB" sz="1800" baseline="-250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 x max(SMTC </a:t>
                      </a: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period,DRX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cycle)) x </a:t>
                      </a: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CSSF</a:t>
                      </a:r>
                      <a:r>
                        <a:rPr lang="en-GB" sz="1800" baseline="-250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intra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8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DRX cycle&gt;320ms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ceil( (5+</a:t>
                      </a:r>
                      <a:r>
                        <a:rPr lang="en-GB" sz="1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 x </a:t>
                      </a: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GB" sz="1800" baseline="-250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800" baseline="-250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 x DRX cycle x </a:t>
                      </a: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CSSF</a:t>
                      </a:r>
                      <a:r>
                        <a:rPr lang="en-GB" sz="1800" baseline="-250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intra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777">
                <a:tc gridSpan="2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NOTE 1:	If different SMTC periodicities are configured for different cells, the SMTC period in the requirement is the one used by the cell being identified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4515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706" y="896621"/>
            <a:ext cx="8712835" cy="5916756"/>
          </a:xfrm>
        </p:spPr>
        <p:txBody>
          <a:bodyPr>
            <a:norm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endParaRPr lang="en-GB" altLang="ko-K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71450" lvl="1" indent="0">
              <a:spcBef>
                <a:spcPct val="0"/>
              </a:spcBef>
              <a:buNone/>
            </a:pPr>
            <a:r>
              <a:rPr lang="en-GB" altLang="ko-KR" sz="18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71692"/>
            <a:ext cx="12192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SSB RSRP measurement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Measurement </a:t>
            </a:r>
            <a:r>
              <a:rPr lang="en-US" altLang="ko-KR" sz="2000" dirty="0"/>
              <a:t>accuracy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 smtClean="0"/>
              <a:t>Reuse </a:t>
            </a:r>
            <a:r>
              <a:rPr lang="en-US" altLang="ko-KR" sz="2000" dirty="0"/>
              <a:t>the same accuracy from NR </a:t>
            </a:r>
            <a:r>
              <a:rPr lang="en-US" altLang="ko-KR" sz="2000" dirty="0" err="1" smtClean="0"/>
              <a:t>Uu</a:t>
            </a:r>
            <a:r>
              <a:rPr lang="en-US" altLang="ko-KR" sz="2000" dirty="0" smtClean="0"/>
              <a:t> 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 smtClean="0"/>
              <a:t>Side </a:t>
            </a:r>
            <a:r>
              <a:rPr lang="en-US" altLang="ko-KR" sz="2000" dirty="0"/>
              <a:t>condition </a:t>
            </a:r>
            <a:r>
              <a:rPr lang="en-US" altLang="ko-KR" sz="2000" dirty="0" smtClean="0"/>
              <a:t>is SINR </a:t>
            </a:r>
            <a:r>
              <a:rPr lang="en-US" altLang="ko-KR" sz="2000" dirty="0"/>
              <a:t>≥ </a:t>
            </a:r>
            <a:r>
              <a:rPr lang="en-US" altLang="ko-KR" sz="2000" dirty="0" smtClean="0"/>
              <a:t>0dB</a:t>
            </a:r>
            <a:endParaRPr lang="en-US" altLang="ko-KR" sz="2000" dirty="0"/>
          </a:p>
          <a:p>
            <a:pPr marL="800100" lvl="1" indent="-342900">
              <a:buFontTx/>
              <a:buChar char="-"/>
            </a:pPr>
            <a:r>
              <a:rPr lang="en-US" altLang="ko-KR" sz="2000" dirty="0"/>
              <a:t>Measurement period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/>
              <a:t>160ms for SCS of 15kHz, 30kHz and 60kHz if SLSS periodicity is smaller than or equal to 160ms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Autonomous </a:t>
            </a:r>
            <a:r>
              <a:rPr lang="en-US" altLang="ko-KR" sz="2400" dirty="0"/>
              <a:t>Resource Reselection measurement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Make </a:t>
            </a:r>
            <a:r>
              <a:rPr lang="en-US" altLang="ko-KR" sz="2000" dirty="0"/>
              <a:t>agreeable simulation assumption of L1 SL-RSRP measurement before RAN4#94 meeting through e-mail discussion and encourage interesting companies to provide simulation results in </a:t>
            </a:r>
            <a:r>
              <a:rPr lang="en-US" altLang="ko-KR" sz="2000" dirty="0" smtClean="0"/>
              <a:t>RAN4#94 to define measurement accuracy and side condition</a:t>
            </a:r>
            <a:endParaRPr lang="en-GB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Congestion </a:t>
            </a:r>
            <a:r>
              <a:rPr lang="en-US" altLang="ko-KR" sz="2400" dirty="0"/>
              <a:t>Control measurement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/>
              <a:t>Reuse LTE-V2X S-RSSI measurement accuracy for NR V2X congestion control measurement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63552" y="12641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Measurement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182303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" y="671692"/>
            <a:ext cx="107765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When NR </a:t>
            </a:r>
            <a:r>
              <a:rPr lang="en-US" altLang="ko-KR" sz="2400" dirty="0" err="1"/>
              <a:t>Uu</a:t>
            </a:r>
            <a:r>
              <a:rPr lang="en-US" altLang="ko-KR" sz="2400" dirty="0"/>
              <a:t> BWP switching, and NR V2X SL BWP configuration</a:t>
            </a:r>
            <a:r>
              <a:rPr lang="en-US" altLang="ko-KR" sz="2400" dirty="0" smtClean="0"/>
              <a:t>/ reconfiguration </a:t>
            </a:r>
            <a:r>
              <a:rPr lang="en-US" altLang="ko-KR" sz="2400" dirty="0"/>
              <a:t>(if supported) are performed </a:t>
            </a:r>
            <a:r>
              <a:rPr lang="en-US" altLang="ko-KR" sz="2400" dirty="0" smtClean="0"/>
              <a:t>simultaneously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/>
              <a:t>Not define the interruption requirement and NR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BWP switching delay is not impacted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63552" y="126416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Interruption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929969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3552" y="126416"/>
            <a:ext cx="9289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Work Split for draft CR/CR</a:t>
            </a:r>
            <a:endParaRPr lang="ko-KR" alt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608567"/>
              </p:ext>
            </p:extLst>
          </p:nvPr>
        </p:nvGraphicFramePr>
        <p:xfrm>
          <a:off x="911424" y="1052736"/>
          <a:ext cx="9649072" cy="3894409"/>
        </p:xfrm>
        <a:graphic>
          <a:graphicData uri="http://schemas.openxmlformats.org/drawingml/2006/table">
            <a:tbl>
              <a:tblPr/>
              <a:tblGrid>
                <a:gridCol w="7031405"/>
                <a:gridCol w="2617667"/>
              </a:tblGrid>
              <a:tr h="438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Section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Company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229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12.1 Introduction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LG Electronics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87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12.2 UE Transmit Timing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Huawei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84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12.3 Initiation/Cease of SLSS Transmissions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MediaTek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2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12.4 Selection/Reselction of V2X Synchronization Reference Source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Qualcomm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12.5 [Autonomous Resource Selection/Reselection measurements]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Qualcomm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93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12.6 [Congestion Control measurements]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Qualcomm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1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12.7 Interruption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CATT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12.8 [Reliability of GNSS signal]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LG Electronics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0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10.3 V2X measurements</a:t>
                      </a:r>
                      <a:r>
                        <a:rPr lang="en-US" sz="2000" b="0" i="0" u="none" strike="noStrike">
                          <a:solidFill>
                            <a:srgbClr val="1F497D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 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MediaTek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8410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0" ma:contentTypeDescription="Create a new document." ma:contentTypeScope="" ma:versionID="791e68c0de53161679f77c63159342ab">
  <xsd:schema xmlns:xsd="http://www.w3.org/2001/XMLSchema" xmlns:xs="http://www.w3.org/2001/XMLSchema" xmlns:p="http://schemas.microsoft.com/office/2006/metadata/properties" xmlns:ns3="bcc01d59-85de-4ef9-881e-76d8b6a6f841" targetNamespace="http://schemas.microsoft.com/office/2006/metadata/properties" ma:root="true" ma:fieldsID="f9cdb990b152105a2d398cfd05e0b64e" ns3:_="">
    <xsd:import namespace="bcc01d59-85de-4ef9-881e-76d8b6a6f8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A1F775F-FBE4-4F33-A9E2-E380E0E6E6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FDC7FD-A4EA-478E-AED3-CA1706B628A8}">
  <ds:schemaRefs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terms/"/>
    <ds:schemaRef ds:uri="bcc01d59-85de-4ef9-881e-76d8b6a6f841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8102</TotalTime>
  <Words>642</Words>
  <Application>Microsoft Office PowerPoint</Application>
  <PresentationFormat>와이드스크린</PresentationFormat>
  <Paragraphs>137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8" baseType="lpstr">
      <vt:lpstr>Meiryo UI</vt:lpstr>
      <vt:lpstr>SimSun</vt:lpstr>
      <vt:lpstr>SimSun</vt:lpstr>
      <vt:lpstr>맑은 고딕</vt:lpstr>
      <vt:lpstr>Arial</vt:lpstr>
      <vt:lpstr>Calibri</vt:lpstr>
      <vt:lpstr>Calibri Light</vt:lpstr>
      <vt:lpstr>Times New Roman</vt:lpstr>
      <vt:lpstr>Office 主题</vt:lpstr>
      <vt:lpstr>WF on NR V2X RRM requirement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Wubin,Zhou, ZTE</dc:creator>
  <cp:lastModifiedBy>양윤오/책임연구원/차세대표준(연)5G표준Task(yoonoh.yang@lge.com)</cp:lastModifiedBy>
  <cp:revision>409</cp:revision>
  <dcterms:created xsi:type="dcterms:W3CDTF">2016-01-12T08:39:00Z</dcterms:created>
  <dcterms:modified xsi:type="dcterms:W3CDTF">2019-11-07T01:37:08Z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0x0101004257954231A76C44B0D04C9AEE4292A8</vt:lpwstr>
  </property>
</Properties>
</file>