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59" r:id="rId6"/>
    <p:sldId id="263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1CDC2F4-87C6-45E8-A328-1577CAEF1C54}" v="2" dt="2019-10-18T07:22:59.7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EI WANG" userId="d0432ad4c4293681" providerId="LiveId" clId="{82C402E1-B604-4209-92A4-993A9B5BF2E8}"/>
    <pc:docChg chg="modSld">
      <pc:chgData name="WEI WANG" userId="d0432ad4c4293681" providerId="LiveId" clId="{82C402E1-B604-4209-92A4-993A9B5BF2E8}" dt="2019-10-18T07:23:24.225" v="9" actId="20577"/>
      <pc:docMkLst>
        <pc:docMk/>
      </pc:docMkLst>
      <pc:sldChg chg="modSp">
        <pc:chgData name="WEI WANG" userId="d0432ad4c4293681" providerId="LiveId" clId="{82C402E1-B604-4209-92A4-993A9B5BF2E8}" dt="2019-10-18T07:23:24.225" v="9" actId="20577"/>
        <pc:sldMkLst>
          <pc:docMk/>
          <pc:sldMk cId="3416994887" sldId="256"/>
        </pc:sldMkLst>
        <pc:spChg chg="mod">
          <ac:chgData name="WEI WANG" userId="d0432ad4c4293681" providerId="LiveId" clId="{82C402E1-B604-4209-92A4-993A9B5BF2E8}" dt="2019-10-18T07:23:24.225" v="9" actId="20577"/>
          <ac:spMkLst>
            <pc:docMk/>
            <pc:sldMk cId="3416994887" sldId="256"/>
            <ac:spMk id="2" creationId="{B9C75463-A967-4B38-88A3-02B03CE5114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691298-F007-419F-A4C2-C7BC7B3A4D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794C999-061C-44C5-B1D3-F8800C8717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B3053EA-53EC-43F5-8049-46332E451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C50A335-274B-4EBB-8AC9-E4ABA7779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02A379-58FC-4BFF-8D79-ADAD44407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121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1FCBEB5-98A6-4C0D-A090-9FED06F16D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26809A1-6A8C-4D9F-ADE3-18871DD39C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EDFE433-0113-4A53-836C-0FD48179EC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95BC2A6-865B-4367-95A3-ACF2A5094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D81B26B-2CA4-4A5A-B979-9595AE276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40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B034CE3-A258-4AC4-A5DB-3C9A0CE425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17CC184-B5C7-40D0-A284-7FD24C9E62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D9F2A21-0F35-45AC-8862-4A5EDBECA3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91C67B3-67C6-4A30-8954-F08A835A4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410CABB-AA21-4154-B57B-CB5616C58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653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5D6A58-9AC7-48BF-8C3E-544C3C449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74AEF0F-DED5-4157-AD53-B7A6A9D00E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2D9101-3734-4F02-AFB8-2A8C95957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5316436-AEE8-4531-9C69-96F401819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565C5BC-FDF0-4CAF-8846-C573A0C8DD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918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C2605F-CB34-4612-BBCC-DF2B7B294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87395D4-3B25-4011-91A0-E611BFBEF6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2297E9B-FFD7-45D9-A36E-1DE715BB4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797DC1-CA93-45B5-8549-9D2D02FA1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E3219D-2780-4ABA-9DF6-F4FEFA5FE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205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A516C4-A1BF-437E-95FF-98D74ABB3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6A2B06E-0F45-4088-B175-37C91D6B7F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948E006-664F-4799-9E47-46A0E3F26C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1EDE98F-4F6F-492D-BE19-678892AF1B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ED2301C-050A-48E1-9811-AAFF8C1AAF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0C7F329-B389-4FDC-8F12-5E5B03985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840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AF7C3B-8840-45E5-925A-F5007AE8A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98D6E6C-E9DA-4FFC-A816-328AC51877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94B7037-32AD-40B1-A451-2BF1B66834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95A71A9-A48E-45D3-8E19-73A86032E7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6698B20-80C1-42F0-935B-CDA789CEC7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E90B633-0E96-48B4-8B93-A3FD1C323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AF46138-0A25-44E5-A8BD-7B28CAB765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AB347F9-327B-490C-BE44-45A23B9B6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23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D42CD8-E4E7-40B2-8D01-0DD20592F5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B020F0E-2669-4D2F-B001-DC5A8F916C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02F401B-9A98-422E-9467-54156ECED4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90B11AF-6342-4F8D-9BC8-917A02C03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394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E5BC35E-8BF5-4BCA-9BBA-5646F4D313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A3DD031-F096-4179-8933-B9C31B6A1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139BD12-146F-47C4-A106-864F74739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963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51B67A-612E-4AF8-9796-03B690B6CE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28C0032-78AB-4C7F-B094-5C4AFB05B1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AFFAFCB-2BF3-4C22-A975-0B1700F07A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8101FC3-E1FE-4D22-92B3-48900CD4F6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37EF099-E73D-4B05-B869-E0E0A7C74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CB0655E-517B-48BC-9B00-B86DA2A3A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617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14D27F-2FA1-417B-866F-C2DEAB57CF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9BB6275-7EF9-4727-AD28-A718BF81CB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5813A16-EE8D-424E-BB02-FC65B87140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E32AD64-932D-43C9-A315-B5306FED3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8C769D9-DF8C-4F8B-8125-D1993BE1E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FB764A1-EB4A-43A4-8F77-7DB75AC9D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728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AF4B366-A22A-4599-8016-A6DB8D7DF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4ACEB4D-E3C1-48C2-9504-9DDA16911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E1C172F-0676-4898-8016-B1DAD94380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CC77F0-B5B4-486F-9EF5-EA6B2E552027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493E65A-87B7-4952-8B5C-8AB5A55F96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73504F4-7644-46B4-AE5A-0503A101FD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813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C75463-A967-4B38-88A3-02B03CE511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7026" y="1967913"/>
            <a:ext cx="10853225" cy="2387600"/>
          </a:xfrm>
        </p:spPr>
        <p:txBody>
          <a:bodyPr/>
          <a:lstStyle/>
          <a:p>
            <a:r>
              <a:rPr lang="en-US" altLang="zh-TW" dirty="0"/>
              <a:t>WF on </a:t>
            </a:r>
            <a:r>
              <a:rPr lang="en-US" altLang="zh-CN" dirty="0"/>
              <a:t>EN-DC</a:t>
            </a:r>
            <a:r>
              <a:rPr lang="en-US" altLang="zh-TW" dirty="0"/>
              <a:t> HPUE FDD+TDD</a:t>
            </a:r>
            <a:br>
              <a:rPr lang="en-US" altLang="zh-TW" dirty="0"/>
            </a:br>
            <a:r>
              <a:rPr lang="en-US" altLang="zh-TW" sz="4400" dirty="0"/>
              <a:t>C</a:t>
            </a:r>
            <a:r>
              <a:rPr lang="en-US" altLang="zh-CN" sz="4400" dirty="0"/>
              <a:t>hina Unicom,</a:t>
            </a:r>
            <a:r>
              <a:rPr lang="zh-CN" altLang="en-US" sz="4400" dirty="0"/>
              <a:t> </a:t>
            </a:r>
            <a:r>
              <a:rPr lang="en-US" altLang="zh-CN" sz="4400"/>
              <a:t>CHTTL,OPP</a:t>
            </a:r>
            <a:r>
              <a:rPr lang="en-US" altLang="zh-CN" sz="4400" dirty="0"/>
              <a:t>O</a:t>
            </a:r>
            <a:endParaRPr lang="zh-CN" alt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A8CFE3A-092A-40EF-9FF3-19DE7D40EB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94" y="114658"/>
            <a:ext cx="1200725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zh-CN" sz="2400" b="1" dirty="0"/>
              <a:t>3GPP TSG-RAN WG4 Meeting #9</a:t>
            </a:r>
            <a:r>
              <a:rPr lang="en-US" altLang="zh-CN" sz="2400" b="1" dirty="0"/>
              <a:t>2bis	</a:t>
            </a:r>
            <a:r>
              <a:rPr lang="en-GB" altLang="zh-CN" sz="2400" b="1" dirty="0"/>
              <a:t>	                                          R4-1913074</a:t>
            </a:r>
          </a:p>
          <a:p>
            <a:r>
              <a:rPr lang="en-GB" altLang="zh-TW" sz="2400" b="1" dirty="0"/>
              <a:t>Chongqing, China, 14</a:t>
            </a:r>
            <a:r>
              <a:rPr lang="en-GB" altLang="zh-TW" sz="2400" b="1" baseline="30000" dirty="0"/>
              <a:t>th</a:t>
            </a:r>
            <a:r>
              <a:rPr lang="en-GB" altLang="zh-TW" sz="2400" b="1" dirty="0"/>
              <a:t>– 18</a:t>
            </a:r>
            <a:r>
              <a:rPr lang="en-GB" altLang="zh-TW" sz="2400" b="1" baseline="30000" dirty="0"/>
              <a:t>th</a:t>
            </a:r>
            <a:r>
              <a:rPr lang="en-GB" altLang="zh-TW" sz="2400" b="1" dirty="0"/>
              <a:t> October, 2019</a:t>
            </a:r>
            <a:endParaRPr lang="zh-TW" altLang="zh-TW" sz="2400" b="1" dirty="0"/>
          </a:p>
        </p:txBody>
      </p:sp>
    </p:spTree>
    <p:extLst>
      <p:ext uri="{BB962C8B-B14F-4D97-AF65-F5344CB8AC3E}">
        <p14:creationId xmlns:p14="http://schemas.microsoft.com/office/powerpoint/2010/main" val="3416994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AC9EDAF-DEF3-4334-87EF-52E28A26CE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2000" dirty="0"/>
              <a:t>The scope of PC2 FDD-TDD including the following two cases:</a:t>
            </a:r>
            <a:endParaRPr lang="en-US" altLang="zh-TW" sz="24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pPr lvl="1"/>
            <a:endParaRPr lang="en-US" altLang="zh-TW" sz="2000" dirty="0"/>
          </a:p>
          <a:p>
            <a:pPr lvl="1"/>
            <a:r>
              <a:rPr lang="en-US" altLang="zh-TW" sz="2000" dirty="0"/>
              <a:t>Study starts from case 1, but case 2 is not precluded.</a:t>
            </a:r>
          </a:p>
          <a:p>
            <a:pPr lvl="1"/>
            <a:r>
              <a:rPr lang="en-US" altLang="zh-TW" sz="2000" dirty="0"/>
              <a:t>Example band combination for this study is DC_3_n78</a:t>
            </a:r>
          </a:p>
          <a:p>
            <a:endParaRPr lang="zh-CN" altLang="en-US" dirty="0"/>
          </a:p>
        </p:txBody>
      </p:sp>
      <p:sp>
        <p:nvSpPr>
          <p:cNvPr id="5" name="標題 1">
            <a:extLst>
              <a:ext uri="{FF2B5EF4-FFF2-40B4-BE49-F238E27FC236}">
                <a16:creationId xmlns:a16="http://schemas.microsoft.com/office/drawing/2014/main" id="{A8D934A6-CD0C-4849-A6F3-B283A70A9F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zh-TW" sz="3600" dirty="0"/>
              <a:t>Backgrounds (1/3)</a:t>
            </a:r>
            <a:endParaRPr lang="zh-TW" altLang="en-US" sz="3600" dirty="0"/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CDF05734-7660-4645-8E21-94559E88F41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10981538"/>
              </p:ext>
            </p:extLst>
          </p:nvPr>
        </p:nvGraphicFramePr>
        <p:xfrm>
          <a:off x="1406352" y="2549199"/>
          <a:ext cx="8834928" cy="14520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25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321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196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572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26461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ea typeface="新細明體" panose="02020500000000000000" charset="-120"/>
                          <a:cs typeface="+mn-lt"/>
                        </a:rPr>
                        <a:t> 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cs typeface="+mn-lt"/>
                        </a:rPr>
                        <a:t>EN-DC maximum power</a:t>
                      </a:r>
                      <a:endParaRPr lang="en-US" sz="1600" b="0" dirty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cs typeface="+mn-lt"/>
                        </a:rPr>
                        <a:t>LTE maximum power</a:t>
                      </a:r>
                      <a:endParaRPr lang="en-US" sz="1600" b="0" dirty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NR maximum power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817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cs typeface="+mn-lt"/>
                        </a:rPr>
                        <a:t>Ca</a:t>
                      </a:r>
                      <a:r>
                        <a:rPr lang="en-US" sz="1600" b="0" dirty="0">
                          <a:ea typeface="新細明體" panose="02020500000000000000" charset="-120"/>
                          <a:cs typeface="+mn-lt"/>
                        </a:rPr>
                        <a:t>se 1</a:t>
                      </a:r>
                      <a:endParaRPr lang="en-US" sz="1600" b="0" dirty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cs typeface="+mn-lt"/>
                        </a:rPr>
                        <a:t>26dBm</a:t>
                      </a:r>
                      <a:endParaRPr lang="en-US" sz="1600" b="0" dirty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23dBm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23dBm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2817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cs typeface="+mn-lt"/>
                        </a:rPr>
                        <a:t>Case 2</a:t>
                      </a:r>
                      <a:endParaRPr lang="en-US" sz="1600" b="0" dirty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26dBm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23dBm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cs typeface="+mn-lt"/>
                        </a:rPr>
                        <a:t>26dBm</a:t>
                      </a:r>
                      <a:endParaRPr lang="en-US" sz="1600" b="0" dirty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7125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5207B5A-111F-4CD1-9EFC-7715D6966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Backgrounds (2/3)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B119D02-0ADB-43B4-AFCE-F1C9BDE9E6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3933"/>
            <a:ext cx="10515600" cy="4351338"/>
          </a:xfrm>
        </p:spPr>
        <p:txBody>
          <a:bodyPr/>
          <a:lstStyle/>
          <a:p>
            <a:r>
              <a:rPr lang="en-US" altLang="zh-TW" dirty="0">
                <a:solidFill>
                  <a:schemeClr val="tx1">
                    <a:lumMod val="95000"/>
                    <a:lumOff val="5000"/>
                  </a:schemeClr>
                </a:solidFill>
              </a:rPr>
              <a:t>WF R4-1910338 was approved during RAN4#92</a:t>
            </a:r>
            <a:endParaRPr lang="zh-CN" altLang="en-US" dirty="0"/>
          </a:p>
        </p:txBody>
      </p:sp>
      <p:sp>
        <p:nvSpPr>
          <p:cNvPr id="4" name="內容版面配置區 2">
            <a:extLst>
              <a:ext uri="{FF2B5EF4-FFF2-40B4-BE49-F238E27FC236}">
                <a16:creationId xmlns:a16="http://schemas.microsoft.com/office/drawing/2014/main" id="{2590B01A-E5E0-4AFE-9BAD-2FCFF803FE4E}"/>
              </a:ext>
            </a:extLst>
          </p:cNvPr>
          <p:cNvSpPr txBox="1">
            <a:spLocks/>
          </p:cNvSpPr>
          <p:nvPr/>
        </p:nvSpPr>
        <p:spPr>
          <a:xfrm>
            <a:off x="447733" y="1914463"/>
            <a:ext cx="11594211" cy="47114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/>
              <a:t>General</a:t>
            </a:r>
          </a:p>
          <a:p>
            <a:pPr lvl="1"/>
            <a:r>
              <a:rPr lang="en-US" altLang="zh-TW" sz="21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The following options will be discussed for both case1 and case2.</a:t>
            </a:r>
          </a:p>
          <a:p>
            <a:r>
              <a:rPr lang="en-US" altLang="zh-CN" sz="2400" dirty="0"/>
              <a:t>Target on down selection on UE reporting capability solutions  based on the following </a:t>
            </a:r>
            <a:r>
              <a:rPr lang="en-US" altLang="zh-TW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Options, 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and any new solution will not be discussed </a:t>
            </a:r>
            <a:r>
              <a:rPr lang="en-US" altLang="zh-TW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in RAN4#92bis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en-US" altLang="zh-TW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/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Option1 report EN-DC total Duty cycle(Duty threshold)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based on </a:t>
            </a:r>
            <a:r>
              <a:rPr lang="x-none" altLang="zh-TW" sz="2000" dirty="0"/>
              <a:t>Duty</a:t>
            </a:r>
            <a:r>
              <a:rPr lang="x-none" altLang="zh-TW" sz="2000" baseline="-25000" dirty="0"/>
              <a:t>LTE</a:t>
            </a:r>
            <a:r>
              <a:rPr lang="en-US" altLang="zh-TW" sz="2000" dirty="0"/>
              <a:t>*</a:t>
            </a:r>
            <a:r>
              <a:rPr lang="x-none" altLang="zh-TW" sz="2000" dirty="0"/>
              <a:t>(P</a:t>
            </a:r>
            <a:r>
              <a:rPr lang="x-none" altLang="zh-TW" sz="2000" baseline="-25000" dirty="0"/>
              <a:t>LTE</a:t>
            </a:r>
            <a:r>
              <a:rPr lang="x-none" altLang="zh-TW" sz="2000" dirty="0"/>
              <a:t>/ P</a:t>
            </a:r>
            <a:r>
              <a:rPr lang="x-none" altLang="zh-TW" sz="2000" baseline="-25000" dirty="0"/>
              <a:t>26</a:t>
            </a:r>
            <a:r>
              <a:rPr lang="x-none" altLang="zh-TW" sz="2000" dirty="0"/>
              <a:t>) + Duty</a:t>
            </a:r>
            <a:r>
              <a:rPr lang="x-none" altLang="zh-TW" sz="2000" baseline="-25000" dirty="0"/>
              <a:t>NR</a:t>
            </a:r>
            <a:r>
              <a:rPr lang="en-US" altLang="zh-TW" sz="2000" dirty="0"/>
              <a:t>*</a:t>
            </a:r>
            <a:r>
              <a:rPr lang="x-none" altLang="zh-TW" sz="2000" dirty="0"/>
              <a:t>(P</a:t>
            </a:r>
            <a:r>
              <a:rPr lang="x-none" altLang="zh-TW" sz="2000" baseline="-25000" dirty="0"/>
              <a:t>NR</a:t>
            </a:r>
            <a:r>
              <a:rPr lang="x-none" altLang="zh-TW" sz="2000" dirty="0"/>
              <a:t>/ P</a:t>
            </a:r>
            <a:r>
              <a:rPr lang="x-none" altLang="zh-TW" sz="2000" baseline="-25000" dirty="0"/>
              <a:t>26</a:t>
            </a:r>
            <a:r>
              <a:rPr lang="x-none" altLang="zh-TW" sz="2000" dirty="0"/>
              <a:t>)</a:t>
            </a:r>
            <a:r>
              <a:rPr lang="en-US" altLang="zh-TW" sz="2000" dirty="0"/>
              <a:t> </a:t>
            </a:r>
            <a:r>
              <a:rPr lang="x-none" altLang="zh-TW" sz="2000" dirty="0"/>
              <a:t>≤ </a:t>
            </a:r>
            <a:r>
              <a:rPr lang="en-US" altLang="zh-TW" sz="2000" i="1" dirty="0"/>
              <a:t>Duty threshold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[2][6]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/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Option2 report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Duty</a:t>
            </a:r>
            <a:r>
              <a:rPr lang="en-US" altLang="zh-CN" sz="2000" baseline="-25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LTE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based on NR TDD sub-frame configuration[5]</a:t>
            </a:r>
          </a:p>
          <a:p>
            <a:pPr lvl="1"/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Option3 report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Duty</a:t>
            </a:r>
            <a:r>
              <a:rPr lang="en-US" altLang="zh-CN" sz="2000" baseline="-25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NR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based on LTE fixed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dutycycle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with LTE maximum transmit power 23dBm[4]</a:t>
            </a:r>
          </a:p>
          <a:p>
            <a:pPr lvl="1"/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Option4 report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SAR</a:t>
            </a:r>
            <a:r>
              <a:rPr lang="en-US" altLang="zh-CN" sz="2000" baseline="-25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ratio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based on</a:t>
            </a:r>
            <a:r>
              <a:rPr lang="x-none" altLang="zh-TW" sz="2000" dirty="0"/>
              <a:t> Duty</a:t>
            </a:r>
            <a:r>
              <a:rPr lang="x-none" altLang="zh-TW" sz="2000" baseline="-25000" dirty="0"/>
              <a:t>LTE</a:t>
            </a:r>
            <a:r>
              <a:rPr lang="en-US" altLang="zh-TW" sz="2000" dirty="0"/>
              <a:t>*</a:t>
            </a:r>
            <a:r>
              <a:rPr lang="x-none" altLang="zh-TW" sz="2000" dirty="0"/>
              <a:t>(P</a:t>
            </a:r>
            <a:r>
              <a:rPr lang="x-none" altLang="zh-TW" sz="2000" baseline="-25000" dirty="0"/>
              <a:t>LTE</a:t>
            </a:r>
            <a:r>
              <a:rPr lang="x-none" altLang="zh-TW" sz="2000" dirty="0"/>
              <a:t>/ P</a:t>
            </a:r>
            <a:r>
              <a:rPr lang="x-none" altLang="zh-TW" sz="2000" baseline="-25000" dirty="0"/>
              <a:t>26</a:t>
            </a:r>
            <a:r>
              <a:rPr lang="x-none" altLang="zh-TW" sz="2000" dirty="0"/>
              <a:t>) +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SAR</a:t>
            </a:r>
            <a:r>
              <a:rPr lang="en-US" altLang="zh-CN" sz="2000" baseline="-25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ratio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*</a:t>
            </a:r>
            <a:r>
              <a:rPr lang="x-none" altLang="zh-TW" sz="2000" dirty="0"/>
              <a:t>Duty</a:t>
            </a:r>
            <a:r>
              <a:rPr lang="x-none" altLang="zh-TW" sz="2000" baseline="-25000" dirty="0"/>
              <a:t>NR</a:t>
            </a:r>
            <a:r>
              <a:rPr lang="en-US" altLang="zh-TW" sz="2000" dirty="0"/>
              <a:t>*</a:t>
            </a:r>
            <a:r>
              <a:rPr lang="x-none" altLang="zh-TW" sz="2000" dirty="0"/>
              <a:t>(P</a:t>
            </a:r>
            <a:r>
              <a:rPr lang="x-none" altLang="zh-TW" sz="2000" baseline="-25000" dirty="0"/>
              <a:t>NR</a:t>
            </a:r>
            <a:r>
              <a:rPr lang="x-none" altLang="zh-TW" sz="2000" dirty="0"/>
              <a:t>/ P</a:t>
            </a:r>
            <a:r>
              <a:rPr lang="x-none" altLang="zh-TW" sz="2000" baseline="-25000" dirty="0"/>
              <a:t>26</a:t>
            </a:r>
            <a:r>
              <a:rPr lang="x-none" altLang="zh-TW" sz="2000" dirty="0"/>
              <a:t>)</a:t>
            </a:r>
            <a:r>
              <a:rPr lang="en-US" altLang="zh-TW" sz="2000" dirty="0"/>
              <a:t> </a:t>
            </a:r>
            <a:r>
              <a:rPr lang="x-none" altLang="zh-TW" sz="2000" dirty="0"/>
              <a:t>≤ </a:t>
            </a:r>
            <a:r>
              <a:rPr lang="en-US" altLang="zh-TW" sz="2000" i="1" dirty="0"/>
              <a:t>50</a:t>
            </a:r>
            <a:r>
              <a:rPr lang="en-US" altLang="zh-CN" sz="2000" i="1" dirty="0"/>
              <a:t>%[5]</a:t>
            </a:r>
          </a:p>
          <a:p>
            <a:pPr lvl="1"/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Option5 report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SAR</a:t>
            </a:r>
            <a:r>
              <a:rPr lang="en-US" altLang="zh-CN" sz="2000" baseline="-25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ratio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and EN-DC total Duty cycle(Duty threshold)</a:t>
            </a:r>
            <a:r>
              <a:rPr lang="en-US" altLang="zh-TW" sz="2000" i="1" dirty="0"/>
              <a:t> 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based on</a:t>
            </a:r>
            <a:r>
              <a:rPr lang="x-none" altLang="zh-TW" sz="2000" dirty="0"/>
              <a:t> Duty</a:t>
            </a:r>
            <a:r>
              <a:rPr lang="x-none" altLang="zh-TW" sz="2000" baseline="-25000" dirty="0"/>
              <a:t>LTE</a:t>
            </a:r>
            <a:r>
              <a:rPr lang="en-US" altLang="zh-TW" sz="2000" dirty="0"/>
              <a:t>*</a:t>
            </a:r>
            <a:r>
              <a:rPr lang="x-none" altLang="zh-TW" sz="2000" dirty="0"/>
              <a:t>(P</a:t>
            </a:r>
            <a:r>
              <a:rPr lang="x-none" altLang="zh-TW" sz="2000" baseline="-25000" dirty="0"/>
              <a:t>LTE</a:t>
            </a:r>
            <a:r>
              <a:rPr lang="x-none" altLang="zh-TW" sz="2000" dirty="0"/>
              <a:t>/ P</a:t>
            </a:r>
            <a:r>
              <a:rPr lang="x-none" altLang="zh-TW" sz="2000" baseline="-25000" dirty="0"/>
              <a:t>26</a:t>
            </a:r>
            <a:r>
              <a:rPr lang="x-none" altLang="zh-TW" sz="2000" dirty="0"/>
              <a:t>) +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SAR</a:t>
            </a:r>
            <a:r>
              <a:rPr lang="en-US" altLang="zh-CN" sz="2000" baseline="-25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ratio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*</a:t>
            </a:r>
            <a:r>
              <a:rPr lang="x-none" altLang="zh-TW" sz="2000" dirty="0"/>
              <a:t>Duty</a:t>
            </a:r>
            <a:r>
              <a:rPr lang="x-none" altLang="zh-TW" sz="2000" baseline="-25000" dirty="0"/>
              <a:t>NR</a:t>
            </a:r>
            <a:r>
              <a:rPr lang="en-US" altLang="zh-TW" sz="2000" dirty="0"/>
              <a:t>*</a:t>
            </a:r>
            <a:r>
              <a:rPr lang="x-none" altLang="zh-TW" sz="2000" dirty="0"/>
              <a:t>(P</a:t>
            </a:r>
            <a:r>
              <a:rPr lang="x-none" altLang="zh-TW" sz="2000" baseline="-25000" dirty="0"/>
              <a:t>NR</a:t>
            </a:r>
            <a:r>
              <a:rPr lang="x-none" altLang="zh-TW" sz="2000" dirty="0"/>
              <a:t>/ P</a:t>
            </a:r>
            <a:r>
              <a:rPr lang="x-none" altLang="zh-TW" sz="2000" baseline="-25000" dirty="0"/>
              <a:t>26</a:t>
            </a:r>
            <a:r>
              <a:rPr lang="x-none" altLang="zh-TW" sz="2000" dirty="0"/>
              <a:t>)</a:t>
            </a:r>
            <a:r>
              <a:rPr lang="en-US" altLang="zh-TW" sz="2000" dirty="0"/>
              <a:t> </a:t>
            </a:r>
            <a:r>
              <a:rPr lang="x-none" altLang="zh-TW" sz="2000" dirty="0"/>
              <a:t>≤ </a:t>
            </a:r>
            <a:r>
              <a:rPr lang="en-US" altLang="zh-TW" sz="2000" i="1" dirty="0"/>
              <a:t>Duty threshold</a:t>
            </a:r>
            <a:r>
              <a:rPr lang="en-US" altLang="zh-CN" sz="2000" i="1" dirty="0"/>
              <a:t>[1]</a:t>
            </a:r>
          </a:p>
          <a:p>
            <a:pPr lvl="1"/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Option6 configure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Plte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lower than 23dBm based on LTE 100%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dutycycle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[3]</a:t>
            </a:r>
          </a:p>
          <a:p>
            <a:pPr marL="228600" lvl="1">
              <a:spcBef>
                <a:spcPts val="1000"/>
              </a:spcBef>
            </a:pPr>
            <a:r>
              <a:rPr lang="en-US" altLang="zh-CN" dirty="0"/>
              <a:t>Target on finishing this SI in RAN#86</a:t>
            </a:r>
          </a:p>
        </p:txBody>
      </p:sp>
    </p:spTree>
    <p:extLst>
      <p:ext uri="{BB962C8B-B14F-4D97-AF65-F5344CB8AC3E}">
        <p14:creationId xmlns:p14="http://schemas.microsoft.com/office/powerpoint/2010/main" val="33543840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5207B5A-111F-4CD1-9EFC-7715D6966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Backgrounds (3/3)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B119D02-0ADB-43B4-AFCE-F1C9BDE9E6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3933"/>
            <a:ext cx="10515600" cy="4351338"/>
          </a:xfrm>
        </p:spPr>
        <p:txBody>
          <a:bodyPr>
            <a:normAutofit/>
          </a:bodyPr>
          <a:lstStyle/>
          <a:p>
            <a:r>
              <a:rPr lang="en-US" altLang="zh-TW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Summary of Proposal and Discussion in RAN4#92bis Ad-hoc in R4-1912911 </a:t>
            </a:r>
            <a:endParaRPr lang="zh-CN" altLang="en-US" sz="2400" dirty="0"/>
          </a:p>
        </p:txBody>
      </p:sp>
      <p:sp>
        <p:nvSpPr>
          <p:cNvPr id="4" name="內容版面配置區 2">
            <a:extLst>
              <a:ext uri="{FF2B5EF4-FFF2-40B4-BE49-F238E27FC236}">
                <a16:creationId xmlns:a16="http://schemas.microsoft.com/office/drawing/2014/main" id="{2590B01A-E5E0-4AFE-9BAD-2FCFF803FE4E}"/>
              </a:ext>
            </a:extLst>
          </p:cNvPr>
          <p:cNvSpPr txBox="1">
            <a:spLocks/>
          </p:cNvSpPr>
          <p:nvPr/>
        </p:nvSpPr>
        <p:spPr>
          <a:xfrm>
            <a:off x="447733" y="1914463"/>
            <a:ext cx="11594211" cy="47114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r>
              <a:rPr lang="en-US" altLang="zh-CN" dirty="0"/>
              <a:t>Option 1</a:t>
            </a:r>
            <a:endParaRPr lang="zh-CN" altLang="zh-CN" dirty="0"/>
          </a:p>
          <a:p>
            <a:pPr lvl="1" hangingPunct="0"/>
            <a:r>
              <a:rPr lang="en-US" altLang="zh-CN" dirty="0"/>
              <a:t>Supportive: Qualcomm, Huawei, CHTTL</a:t>
            </a:r>
            <a:endParaRPr lang="zh-CN" altLang="zh-CN" dirty="0"/>
          </a:p>
          <a:p>
            <a:pPr lvl="0" hangingPunct="0"/>
            <a:r>
              <a:rPr lang="en-US" altLang="zh-CN" dirty="0"/>
              <a:t>Option 2</a:t>
            </a:r>
            <a:endParaRPr lang="zh-CN" altLang="zh-CN" dirty="0"/>
          </a:p>
          <a:p>
            <a:pPr lvl="1" hangingPunct="0"/>
            <a:r>
              <a:rPr lang="en-US" altLang="zh-CN" dirty="0"/>
              <a:t>Supportive:</a:t>
            </a:r>
            <a:endParaRPr lang="zh-CN" altLang="zh-CN" dirty="0"/>
          </a:p>
          <a:p>
            <a:pPr lvl="0" hangingPunct="0"/>
            <a:r>
              <a:rPr lang="en-US" altLang="zh-CN" dirty="0"/>
              <a:t>Option 3</a:t>
            </a:r>
            <a:endParaRPr lang="zh-CN" altLang="zh-CN" dirty="0"/>
          </a:p>
          <a:p>
            <a:pPr lvl="1" hangingPunct="0"/>
            <a:r>
              <a:rPr lang="en-US" altLang="zh-CN" dirty="0"/>
              <a:t>Supportive: [Samsung], vivo, [OPPO], Huawei, CMCC, China Unicom, CHTTL, Apple</a:t>
            </a:r>
            <a:endParaRPr lang="zh-CN" altLang="zh-CN" dirty="0"/>
          </a:p>
          <a:p>
            <a:pPr lvl="1" hangingPunct="0"/>
            <a:r>
              <a:rPr lang="en-US" altLang="zh-CN" dirty="0"/>
              <a:t>Samsung: need to restrict the sets of LTE config to up to two.</a:t>
            </a:r>
            <a:endParaRPr lang="zh-CN" altLang="zh-CN" dirty="0"/>
          </a:p>
          <a:p>
            <a:pPr lvl="1" hangingPunct="0"/>
            <a:r>
              <a:rPr lang="en-US" altLang="zh-CN" dirty="0" err="1"/>
              <a:t>Oppo</a:t>
            </a:r>
            <a:r>
              <a:rPr lang="en-US" altLang="zh-CN" dirty="0"/>
              <a:t>: can support option 3 if there is only one LTE config from the UE capability update feasibility perspective.</a:t>
            </a:r>
            <a:endParaRPr lang="zh-CN" altLang="zh-CN" dirty="0"/>
          </a:p>
          <a:p>
            <a:pPr lvl="1" hangingPunct="0"/>
            <a:r>
              <a:rPr lang="en-US" altLang="zh-CN" dirty="0"/>
              <a:t>Huawei/CMCC: need to restrict the sets of LTE config to at least two.</a:t>
            </a:r>
            <a:endParaRPr lang="zh-CN" altLang="zh-CN" dirty="0"/>
          </a:p>
          <a:p>
            <a:pPr lvl="0" hangingPunct="0"/>
            <a:r>
              <a:rPr lang="en-US" altLang="zh-CN" dirty="0"/>
              <a:t>Option 4</a:t>
            </a:r>
            <a:endParaRPr lang="zh-CN" altLang="zh-CN" dirty="0"/>
          </a:p>
          <a:p>
            <a:pPr lvl="1" hangingPunct="0"/>
            <a:r>
              <a:rPr lang="en-US" altLang="zh-CN" dirty="0"/>
              <a:t>Supportive:</a:t>
            </a:r>
            <a:endParaRPr lang="zh-CN" altLang="zh-CN" dirty="0"/>
          </a:p>
          <a:p>
            <a:pPr lvl="0" hangingPunct="0"/>
            <a:r>
              <a:rPr lang="en-US" altLang="zh-CN" dirty="0"/>
              <a:t>Option 5</a:t>
            </a:r>
            <a:endParaRPr lang="zh-CN" altLang="zh-CN" dirty="0"/>
          </a:p>
          <a:p>
            <a:pPr lvl="1" hangingPunct="0"/>
            <a:r>
              <a:rPr lang="en-US" altLang="zh-CN" dirty="0"/>
              <a:t>Supportive: NTT Docomo, OPPO</a:t>
            </a:r>
            <a:endParaRPr lang="zh-CN" altLang="zh-CN" dirty="0"/>
          </a:p>
          <a:p>
            <a:pPr lvl="0" hangingPunct="0"/>
            <a:r>
              <a:rPr lang="en-US" altLang="zh-CN" dirty="0"/>
              <a:t>Option 6</a:t>
            </a:r>
            <a:endParaRPr lang="zh-CN" altLang="zh-CN" dirty="0"/>
          </a:p>
          <a:p>
            <a:pPr lvl="1" hangingPunct="0"/>
            <a:r>
              <a:rPr lang="en-US" altLang="zh-CN" dirty="0"/>
              <a:t>Supportive: Ericsson</a:t>
            </a:r>
            <a:endParaRPr lang="zh-CN" altLang="zh-CN" dirty="0"/>
          </a:p>
          <a:p>
            <a:pPr lvl="1" hangingPunct="0"/>
            <a:r>
              <a:rPr lang="en-US" altLang="zh-CN" dirty="0"/>
              <a:t>Ericsson: We propose to include option 6 to be listed in the TR on top of option 1-5.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42859342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C40412-1232-493B-8661-0DD0F7E14B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2567"/>
            <a:ext cx="10515600" cy="1325563"/>
          </a:xfrm>
        </p:spPr>
        <p:txBody>
          <a:bodyPr/>
          <a:lstStyle/>
          <a:p>
            <a:r>
              <a:rPr lang="en-US" altLang="zh-TW" dirty="0"/>
              <a:t>Way Forward on NSA FDD+TDD HPUE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60F7A14-6D26-4096-AF94-0D6B9BF5C3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2475" y="1257033"/>
            <a:ext cx="11311846" cy="5451776"/>
          </a:xfrm>
        </p:spPr>
        <p:txBody>
          <a:bodyPr>
            <a:normAutofit/>
          </a:bodyPr>
          <a:lstStyle/>
          <a:p>
            <a:pPr marL="228600" lvl="1">
              <a:spcBef>
                <a:spcPts val="0"/>
              </a:spcBef>
              <a:spcAft>
                <a:spcPts val="600"/>
              </a:spcAft>
            </a:pPr>
            <a:r>
              <a:rPr lang="en-US" altLang="zh-CN" dirty="0"/>
              <a:t>Target on down selection one UE reporting capability solution among option1</a:t>
            </a:r>
            <a:r>
              <a:rPr lang="zh-CN" altLang="en-US" dirty="0"/>
              <a:t>， </a:t>
            </a:r>
            <a:r>
              <a:rPr lang="en-US" altLang="zh-CN" dirty="0"/>
              <a:t>option3 and option5 from Specification impacts</a:t>
            </a:r>
            <a:r>
              <a:rPr lang="zh-CN" altLang="en-US" dirty="0"/>
              <a:t>、</a:t>
            </a:r>
            <a:r>
              <a:rPr lang="en-US" altLang="zh-CN" dirty="0"/>
              <a:t>BS and UE implementation and Flexibility perspective.</a:t>
            </a:r>
          </a:p>
          <a:p>
            <a:pPr marL="685800" lvl="2">
              <a:spcBef>
                <a:spcPts val="1000"/>
              </a:spcBef>
              <a:spcAft>
                <a:spcPts val="600"/>
              </a:spcAft>
            </a:pPr>
            <a:r>
              <a:rPr lang="en-US" altLang="zh-CN" dirty="0"/>
              <a:t>At least the option selected among 1, 3, 5 after further down selection shall be captured in a TP to the TR describing the method. </a:t>
            </a:r>
          </a:p>
          <a:p>
            <a:pPr marL="228600" lvl="1">
              <a:spcBef>
                <a:spcPts val="0"/>
              </a:spcBef>
              <a:spcAft>
                <a:spcPts val="600"/>
              </a:spcAft>
            </a:pPr>
            <a:r>
              <a:rPr lang="en-US" altLang="zh-TW" dirty="0"/>
              <a:t>In RAN4#93, whether to capture option 6 (different from option 1-5) in the TR can be further discussed due to some open issues</a:t>
            </a:r>
            <a:r>
              <a:rPr lang="en-US" altLang="zh-CN" dirty="0"/>
              <a:t>. </a:t>
            </a:r>
          </a:p>
          <a:p>
            <a:pPr marL="228600" lvl="1">
              <a:spcBef>
                <a:spcPts val="0"/>
              </a:spcBef>
              <a:spcAft>
                <a:spcPts val="600"/>
              </a:spcAft>
            </a:pPr>
            <a:r>
              <a:rPr lang="en-US" altLang="zh-CN" dirty="0"/>
              <a:t>Any new solution will not be discussed in RAN4#93.</a:t>
            </a:r>
          </a:p>
          <a:p>
            <a:pPr marL="228600" lvl="1">
              <a:spcBef>
                <a:spcPts val="0"/>
              </a:spcBef>
              <a:spcAft>
                <a:spcPts val="600"/>
              </a:spcAft>
            </a:pPr>
            <a:r>
              <a:rPr lang="en-US" altLang="zh-TW" dirty="0"/>
              <a:t>Target on finishing this SI and TR37.815 in </a:t>
            </a:r>
            <a:r>
              <a:rPr lang="en-US" altLang="zh-CN" dirty="0"/>
              <a:t>RAN4#93/</a:t>
            </a:r>
            <a:r>
              <a:rPr lang="en-US" altLang="zh-TW" dirty="0"/>
              <a:t>RAN#86.</a:t>
            </a:r>
          </a:p>
          <a:p>
            <a:pPr marL="228600" lvl="1">
              <a:spcBef>
                <a:spcPts val="0"/>
              </a:spcBef>
              <a:spcAft>
                <a:spcPts val="600"/>
              </a:spcAft>
            </a:pPr>
            <a:r>
              <a:rPr lang="en-GB" altLang="zh-CN" dirty="0"/>
              <a:t>The following details will be further discussed during WI phase</a:t>
            </a:r>
          </a:p>
          <a:p>
            <a:pPr marL="685800" lvl="2">
              <a:spcBef>
                <a:spcPts val="1000"/>
              </a:spcBef>
            </a:pPr>
            <a:r>
              <a:rPr lang="en-GB" altLang="zh-CN" dirty="0"/>
              <a:t>The specific signalling design </a:t>
            </a:r>
            <a:r>
              <a:rPr lang="en-US" altLang="zh-CN" dirty="0"/>
              <a:t>for UE capabilities reporting</a:t>
            </a:r>
            <a:r>
              <a:rPr lang="en-GB" altLang="zh-CN" dirty="0"/>
              <a:t>.</a:t>
            </a:r>
          </a:p>
          <a:p>
            <a:pPr marL="685800" lvl="2">
              <a:spcBef>
                <a:spcPts val="1000"/>
              </a:spcBef>
            </a:pPr>
            <a:r>
              <a:rPr lang="en-US" altLang="zh-TW" dirty="0"/>
              <a:t>Specifying requirements for proposed band combinations.</a:t>
            </a:r>
          </a:p>
        </p:txBody>
      </p:sp>
    </p:spTree>
    <p:extLst>
      <p:ext uri="{BB962C8B-B14F-4D97-AF65-F5344CB8AC3E}">
        <p14:creationId xmlns:p14="http://schemas.microsoft.com/office/powerpoint/2010/main" val="35647101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reference</a:t>
            </a:r>
            <a:endParaRPr lang="zh-CN" altLang="en-US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C1FF7BEC-F43E-4896-8A9B-D1A6D4424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05243"/>
            <a:ext cx="10515600" cy="4671720"/>
          </a:xfrm>
        </p:spPr>
        <p:txBody>
          <a:bodyPr>
            <a:normAutofit fontScale="70000" lnSpcReduction="20000"/>
          </a:bodyPr>
          <a:lstStyle/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altLang="zh-CN" sz="2000" b="1" u="heavy" dirty="0"/>
              <a:t>R4-1909060</a:t>
            </a:r>
            <a:r>
              <a:rPr lang="en-GB" altLang="zh-CN" sz="2000" b="1" dirty="0"/>
              <a:t>	Effective use of power of PC2 UE with two different UL bands </a:t>
            </a:r>
            <a:r>
              <a:rPr lang="en-GB" altLang="zh-CN" sz="2000" i="1" dirty="0"/>
              <a:t>NTT DOCOMO, INC.</a:t>
            </a:r>
            <a:endParaRPr lang="zh-CN" altLang="zh-CN" sz="2000" dirty="0"/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altLang="zh-CN" sz="2000" b="1" u="heavy" dirty="0"/>
              <a:t>R4-1908591</a:t>
            </a:r>
            <a:r>
              <a:rPr lang="en-GB" altLang="zh-CN" sz="2000" b="1" dirty="0"/>
              <a:t>	Further discussion on solutions for EN-DC FDD-TDD High Power UE </a:t>
            </a:r>
            <a:r>
              <a:rPr lang="en-GB" altLang="zh-CN" sz="2000" i="1" dirty="0"/>
              <a:t>CHTTL, China Unicom</a:t>
            </a:r>
            <a:endParaRPr lang="zh-CN" altLang="zh-CN" sz="2000" dirty="0"/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altLang="zh-CN" sz="2000" b="1" u="heavy" dirty="0"/>
              <a:t>R4-1908721</a:t>
            </a:r>
            <a:r>
              <a:rPr lang="en-GB" altLang="zh-CN" sz="2000" b="1" dirty="0"/>
              <a:t>	Increasing EN-DC power for FDD-TDD PC2 and PC3 </a:t>
            </a:r>
            <a:r>
              <a:rPr lang="en-GB" altLang="zh-CN" sz="2000" i="1" dirty="0"/>
              <a:t>Ericsson</a:t>
            </a:r>
            <a:endParaRPr lang="zh-CN" altLang="zh-CN" sz="2000" dirty="0"/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altLang="zh-CN" sz="2000" b="1" u="heavy" dirty="0"/>
              <a:t>R4-1908862</a:t>
            </a:r>
            <a:r>
              <a:rPr lang="en-GB" altLang="zh-CN" sz="2000" b="1" dirty="0"/>
              <a:t>	Discussion on different schemes for PC2 EN-DC (FDD+TDD) </a:t>
            </a:r>
            <a:r>
              <a:rPr lang="en-GB" altLang="zh-CN" sz="2000" i="1" dirty="0"/>
              <a:t>vivo</a:t>
            </a:r>
            <a:endParaRPr lang="zh-CN" altLang="zh-CN" sz="2000" dirty="0"/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altLang="zh-CN" sz="2000" b="1" u="heavy" dirty="0"/>
              <a:t>R4-1909080</a:t>
            </a:r>
            <a:r>
              <a:rPr lang="en-GB" altLang="zh-CN" sz="2000" b="1" dirty="0"/>
              <a:t>	About NSA FDD-TDD HPUE SAR </a:t>
            </a:r>
            <a:r>
              <a:rPr lang="en-GB" altLang="zh-CN" sz="2000" i="1" dirty="0"/>
              <a:t>OPPO</a:t>
            </a:r>
            <a:endParaRPr lang="zh-CN" altLang="zh-CN" sz="2000" dirty="0"/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altLang="zh-CN" sz="2000" b="1" u="heavy" dirty="0"/>
              <a:t>R4-1909908</a:t>
            </a:r>
            <a:r>
              <a:rPr lang="en-GB" altLang="zh-CN" sz="2000" b="1" dirty="0"/>
              <a:t>	Further consideration on SAR solutions for FDD+TDD HPUE </a:t>
            </a:r>
            <a:r>
              <a:rPr lang="en-GB" altLang="zh-CN" sz="2000" i="1" dirty="0"/>
              <a:t>Huawei, </a:t>
            </a:r>
            <a:r>
              <a:rPr lang="en-GB" altLang="zh-CN" sz="2000" i="1" dirty="0" err="1"/>
              <a:t>HiSilicon</a:t>
            </a:r>
            <a:endParaRPr lang="en-US" altLang="zh-CN" sz="2000" i="1" dirty="0"/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2000" b="1" u="heavy" dirty="0"/>
              <a:t>R4-1910740</a:t>
            </a:r>
            <a:r>
              <a:rPr lang="en-US" altLang="zh-CN" dirty="0"/>
              <a:t>	</a:t>
            </a:r>
            <a:r>
              <a:rPr lang="en-US" altLang="zh-CN" sz="2000" b="1" dirty="0"/>
              <a:t>About NSA FDD-TDD HPUE SAR solutions </a:t>
            </a:r>
            <a:r>
              <a:rPr lang="en-US" altLang="zh-CN" sz="2000" i="1" dirty="0"/>
              <a:t>OPPO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2000" b="1" u="heavy" dirty="0"/>
              <a:t>R4-1910812</a:t>
            </a:r>
            <a:r>
              <a:rPr lang="en-US" altLang="zh-CN" sz="2000" b="1" dirty="0"/>
              <a:t>	further discussion on option3 for PC2 EN-DC (FDD+TDD) </a:t>
            </a:r>
            <a:r>
              <a:rPr lang="en-US" altLang="zh-CN" sz="2000" i="1" dirty="0"/>
              <a:t>vivo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2100" b="1" u="heavy" dirty="0"/>
              <a:t>R4-1911264</a:t>
            </a:r>
            <a:r>
              <a:rPr lang="en-US" altLang="zh-CN" sz="2000" i="1" dirty="0"/>
              <a:t>	</a:t>
            </a:r>
            <a:r>
              <a:rPr lang="en-US" altLang="zh-CN" sz="2100" b="1" dirty="0"/>
              <a:t>Discussion on the UE </a:t>
            </a:r>
            <a:r>
              <a:rPr lang="en-US" altLang="zh-CN" sz="2100" b="1" dirty="0" err="1"/>
              <a:t>capabilibity</a:t>
            </a:r>
            <a:r>
              <a:rPr lang="en-US" altLang="zh-CN" sz="2100" b="1" dirty="0"/>
              <a:t> solutions for EN-DC FDD-TDD High Power UE</a:t>
            </a:r>
            <a:r>
              <a:rPr lang="en-US" altLang="zh-CN" sz="2000" i="1" dirty="0"/>
              <a:t>	CHTTL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2100" b="1" u="heavy" dirty="0"/>
              <a:t>R4-1911649</a:t>
            </a:r>
            <a:r>
              <a:rPr lang="en-US" altLang="zh-CN" sz="2000" i="1" dirty="0"/>
              <a:t>	</a:t>
            </a:r>
            <a:r>
              <a:rPr lang="en-US" altLang="zh-CN" sz="2100" b="1" dirty="0"/>
              <a:t>Discussion on NSA FDD-TDD HPUE SAR solutions</a:t>
            </a:r>
            <a:r>
              <a:rPr lang="en-US" altLang="zh-CN" sz="2000" i="1" dirty="0"/>
              <a:t>	China Unicom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2100" b="1" u="heavy" dirty="0"/>
              <a:t>R4-1911716</a:t>
            </a:r>
            <a:r>
              <a:rPr lang="en-US" altLang="zh-CN" sz="2100" b="1" dirty="0"/>
              <a:t>	Discussion of HPUE ENDC FDD+TDD</a:t>
            </a:r>
            <a:r>
              <a:rPr lang="en-US" altLang="zh-CN" sz="2000" b="1" i="1" dirty="0"/>
              <a:t> </a:t>
            </a:r>
            <a:r>
              <a:rPr lang="en-US" altLang="zh-CN" sz="2000" i="1" dirty="0"/>
              <a:t>NTT DOCOMO, INC.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2100" b="1" u="heavy" dirty="0"/>
              <a:t>R4-1912484</a:t>
            </a:r>
            <a:r>
              <a:rPr lang="en-US" altLang="zh-CN" sz="2000" i="1" dirty="0"/>
              <a:t>	</a:t>
            </a:r>
            <a:r>
              <a:rPr lang="en-US" altLang="zh-CN" sz="2100" b="1" dirty="0"/>
              <a:t>Comparison of options for FDD-TDD PC2 duty cycle capability signaling</a:t>
            </a:r>
            <a:r>
              <a:rPr lang="en-US" altLang="zh-CN" sz="2000" b="1" i="1" dirty="0"/>
              <a:t> </a:t>
            </a:r>
            <a:r>
              <a:rPr lang="en-US" altLang="zh-CN" sz="2000" i="1" dirty="0"/>
              <a:t>Qualcomm Incorporated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2100" b="1" u="heavy" dirty="0"/>
              <a:t>R4-1912520</a:t>
            </a:r>
            <a:r>
              <a:rPr lang="en-US" altLang="zh-CN" sz="2000" i="1" dirty="0"/>
              <a:t>	</a:t>
            </a:r>
            <a:r>
              <a:rPr lang="en-US" altLang="zh-CN" sz="2100" b="1" dirty="0"/>
              <a:t>On SAR solutions for FDD+TDD HPUE</a:t>
            </a:r>
            <a:r>
              <a:rPr lang="en-US" altLang="zh-CN" sz="2000" b="1" i="1" dirty="0"/>
              <a:t> </a:t>
            </a:r>
            <a:r>
              <a:rPr lang="en-US" altLang="zh-CN" sz="2000" i="1" dirty="0"/>
              <a:t>Huawei, </a:t>
            </a:r>
            <a:r>
              <a:rPr lang="en-US" altLang="zh-CN" sz="2000" i="1" dirty="0" err="1"/>
              <a:t>HiSilicon</a:t>
            </a:r>
            <a:endParaRPr lang="zh-CN" altLang="en-US" sz="2000" i="1" dirty="0"/>
          </a:p>
        </p:txBody>
      </p:sp>
    </p:spTree>
    <p:extLst>
      <p:ext uri="{BB962C8B-B14F-4D97-AF65-F5344CB8AC3E}">
        <p14:creationId xmlns:p14="http://schemas.microsoft.com/office/powerpoint/2010/main" val="34470992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1972</TotalTime>
  <Words>556</Words>
  <Application>Microsoft Office PowerPoint</Application>
  <PresentationFormat>宽屏</PresentationFormat>
  <Paragraphs>77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新細明體</vt:lpstr>
      <vt:lpstr>等线</vt:lpstr>
      <vt:lpstr>等线 Light</vt:lpstr>
      <vt:lpstr>Arial</vt:lpstr>
      <vt:lpstr>Times New Roman</vt:lpstr>
      <vt:lpstr>Office 主题​​</vt:lpstr>
      <vt:lpstr>WF on EN-DC HPUE FDD+TDD China Unicom, CHTTL,OPPO</vt:lpstr>
      <vt:lpstr>Backgrounds (1/3)</vt:lpstr>
      <vt:lpstr>Backgrounds (2/3)</vt:lpstr>
      <vt:lpstr>Backgrounds (3/3)</vt:lpstr>
      <vt:lpstr>Way Forward on NSA FDD+TDD HPUE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NSA FDD+TDD HPUE China Unicom, …</dc:title>
  <dc:creator>WEI WANG</dc:creator>
  <cp:lastModifiedBy>WEI WANG</cp:lastModifiedBy>
  <cp:revision>27</cp:revision>
  <dcterms:created xsi:type="dcterms:W3CDTF">2019-08-27T14:38:38Z</dcterms:created>
  <dcterms:modified xsi:type="dcterms:W3CDTF">2019-10-18T07:23:30Z</dcterms:modified>
</cp:coreProperties>
</file>