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7" r:id="rId3"/>
    <p:sldId id="274" r:id="rId4"/>
    <p:sldId id="275" r:id="rId5"/>
    <p:sldId id="280" r:id="rId6"/>
    <p:sldId id="278" r:id="rId7"/>
    <p:sldId id="281" r:id="rId8"/>
    <p:sldId id="279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5" autoAdjust="0"/>
    <p:restoredTop sz="89505" autoAdjust="0"/>
  </p:normalViewPr>
  <p:slideViewPr>
    <p:cSldViewPr snapToGrid="0">
      <p:cViewPr varScale="1">
        <p:scale>
          <a:sx n="59" d="100"/>
          <a:sy n="59" d="100"/>
        </p:scale>
        <p:origin x="888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60252-6908-4DD9-87D2-501A27CEB0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4724-7F04-4CDB-93C8-442B05B3B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7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4724-7F04-4CDB-93C8-442B05B3BF4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319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cea.be/uploads/publications/ACEA_position_paper-Frequency_bands_for_V2X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</a:t>
            </a:r>
            <a:r>
              <a:rPr lang="en-US" sz="4800" dirty="0"/>
              <a:t>on</a:t>
            </a:r>
            <a:r>
              <a:rPr lang="en-GB" altLang="zh-CN" sz="4800" dirty="0"/>
              <a:t> channel raster and sync raster for </a:t>
            </a:r>
            <a:r>
              <a:rPr lang="en-US" altLang="zh-CN" sz="4800" dirty="0"/>
              <a:t>unlicensed </a:t>
            </a:r>
            <a:r>
              <a:rPr lang="en-GB" altLang="zh-CN" sz="4800" dirty="0"/>
              <a:t>band  n47 and licensed bands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vivo, CATT, LGE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</a:t>
            </a:r>
            <a:r>
              <a:rPr lang="en-US" altLang="zh-CN" sz="2400" b="1" dirty="0"/>
              <a:t>2bis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  R4-19</a:t>
            </a:r>
            <a:r>
              <a:rPr lang="en-US" altLang="zh-CN" sz="2400" b="1" dirty="0">
                <a:cs typeface="Arial" panose="020B0604020202020204" pitchFamily="34" charset="0"/>
              </a:rPr>
              <a:t>12880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/>
              <a:t>Chongqing, China,  14-18  Oct,  2019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</a:t>
            </a:r>
            <a:r>
              <a:rPr lang="en-US" altLang="zh-CN" dirty="0"/>
              <a:t>d (1)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45211" y="1690689"/>
            <a:ext cx="11281474" cy="4230426"/>
          </a:xfrm>
        </p:spPr>
        <p:txBody>
          <a:bodyPr>
            <a:normAutofit/>
          </a:bodyPr>
          <a:lstStyle/>
          <a:p>
            <a:r>
              <a:rPr lang="en-GB" altLang="zh-CN" dirty="0"/>
              <a:t>Different companies have different channel raster and sync raster designs for NR-V2X with below contributions:</a:t>
            </a:r>
          </a:p>
          <a:p>
            <a:pPr lvl="1"/>
            <a:endParaRPr lang="en-GB" altLang="zh-CN" dirty="0"/>
          </a:p>
          <a:p>
            <a:pPr lvl="1"/>
            <a:r>
              <a:rPr lang="en-US" altLang="zh-CN" dirty="0"/>
              <a:t>R4-1911166, “Further discussion on system parameters for NR V2X band n47” (vivo)</a:t>
            </a:r>
          </a:p>
          <a:p>
            <a:pPr lvl="1"/>
            <a:r>
              <a:rPr lang="en-GB" altLang="zh-CN" dirty="0"/>
              <a:t>R4-1911167, “</a:t>
            </a:r>
            <a:r>
              <a:rPr lang="en-US" altLang="zh-CN" dirty="0"/>
              <a:t>Discussion on system parameters for NR-V2X licensed bands</a:t>
            </a:r>
            <a:r>
              <a:rPr lang="en-GB" altLang="zh-CN" dirty="0"/>
              <a:t>” (vivo)</a:t>
            </a:r>
          </a:p>
          <a:p>
            <a:pPr lvl="1"/>
            <a:r>
              <a:rPr lang="en-GB" altLang="zh-CN" dirty="0"/>
              <a:t>R4-1911459, “</a:t>
            </a:r>
            <a:r>
              <a:rPr lang="en-US" altLang="zh-CN" dirty="0"/>
              <a:t>Discussion on channel arrangement of NR V2X</a:t>
            </a:r>
            <a:r>
              <a:rPr lang="en-GB" altLang="zh-CN" dirty="0"/>
              <a:t>” (LG Electronics France)</a:t>
            </a:r>
          </a:p>
          <a:p>
            <a:pPr lvl="1"/>
            <a:r>
              <a:rPr lang="en-GB" altLang="zh-CN" dirty="0"/>
              <a:t>R4-1910973, “</a:t>
            </a:r>
            <a:r>
              <a:rPr lang="en-US" altLang="zh-CN" dirty="0"/>
              <a:t>Discuss on the channel arrangement design for 5G V2X UE</a:t>
            </a:r>
            <a:r>
              <a:rPr lang="en-GB" altLang="zh-CN" dirty="0"/>
              <a:t>” (CATT)</a:t>
            </a:r>
          </a:p>
          <a:p>
            <a:pPr lvl="1"/>
            <a:r>
              <a:rPr lang="en-GB" altLang="zh-CN" dirty="0"/>
              <a:t>R4-1910974, “TP for channel arrangement design for 5G V2X UE” (CATT)</a:t>
            </a:r>
          </a:p>
          <a:p>
            <a:pPr lvl="1"/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214404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</a:t>
            </a:r>
            <a:r>
              <a:rPr lang="en-US" altLang="zh-CN" dirty="0"/>
              <a:t>d(2)</a:t>
            </a:r>
            <a:endParaRPr 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489E980-720A-4CD7-9FEE-0B34D8EDA0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Channel raster for LTE V2X</a:t>
            </a:r>
          </a:p>
          <a:p>
            <a:r>
              <a:rPr lang="en-US" altLang="zh-CN" dirty="0"/>
              <a:t>Channel raster for DSRC</a:t>
            </a:r>
          </a:p>
          <a:p>
            <a:r>
              <a:rPr lang="en-US" altLang="zh-CN" dirty="0"/>
              <a:t>Other regulation related to 5.9GHz[1]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48F9B5D-4C44-4289-90B8-7FAFF6186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085" y="4142697"/>
            <a:ext cx="6668451" cy="235017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B184366-D58E-48C3-9305-F541061E79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330" y="4161538"/>
            <a:ext cx="3785603" cy="217338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F3CEEA7-C4D9-4B00-A076-1FF4DBBBDE60}"/>
              </a:ext>
            </a:extLst>
          </p:cNvPr>
          <p:cNvSpPr/>
          <p:nvPr/>
        </p:nvSpPr>
        <p:spPr>
          <a:xfrm>
            <a:off x="7228959" y="6306160"/>
            <a:ext cx="41713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t>Figure2: DSRC channel allocation(cited from the internet)</a:t>
            </a:r>
            <a:endParaRPr lang="zh-CN" altLang="en-US" sz="1200" b="1" dirty="0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CB94B5A2-2D3C-4D79-BA41-8B51050E3C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655744"/>
              </p:ext>
            </p:extLst>
          </p:nvPr>
        </p:nvGraphicFramePr>
        <p:xfrm>
          <a:off x="5849048" y="2374587"/>
          <a:ext cx="5933439" cy="1371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77110">
                  <a:extLst>
                    <a:ext uri="{9D8B030D-6E8A-4147-A177-3AD203B41FA5}">
                      <a16:colId xmlns:a16="http://schemas.microsoft.com/office/drawing/2014/main" val="1147096288"/>
                    </a:ext>
                  </a:extLst>
                </a:gridCol>
                <a:gridCol w="864315">
                  <a:extLst>
                    <a:ext uri="{9D8B030D-6E8A-4147-A177-3AD203B41FA5}">
                      <a16:colId xmlns:a16="http://schemas.microsoft.com/office/drawing/2014/main" val="676925895"/>
                    </a:ext>
                  </a:extLst>
                </a:gridCol>
                <a:gridCol w="793875">
                  <a:extLst>
                    <a:ext uri="{9D8B030D-6E8A-4147-A177-3AD203B41FA5}">
                      <a16:colId xmlns:a16="http://schemas.microsoft.com/office/drawing/2014/main" val="4282137429"/>
                    </a:ext>
                  </a:extLst>
                </a:gridCol>
                <a:gridCol w="1000752">
                  <a:extLst>
                    <a:ext uri="{9D8B030D-6E8A-4147-A177-3AD203B41FA5}">
                      <a16:colId xmlns:a16="http://schemas.microsoft.com/office/drawing/2014/main" val="1197653863"/>
                    </a:ext>
                  </a:extLst>
                </a:gridCol>
                <a:gridCol w="780549">
                  <a:extLst>
                    <a:ext uri="{9D8B030D-6E8A-4147-A177-3AD203B41FA5}">
                      <a16:colId xmlns:a16="http://schemas.microsoft.com/office/drawing/2014/main" val="463108996"/>
                    </a:ext>
                  </a:extLst>
                </a:gridCol>
                <a:gridCol w="723435">
                  <a:extLst>
                    <a:ext uri="{9D8B030D-6E8A-4147-A177-3AD203B41FA5}">
                      <a16:colId xmlns:a16="http://schemas.microsoft.com/office/drawing/2014/main" val="2334015950"/>
                    </a:ext>
                  </a:extLst>
                </a:gridCol>
                <a:gridCol w="1093403">
                  <a:extLst>
                    <a:ext uri="{9D8B030D-6E8A-4147-A177-3AD203B41FA5}">
                      <a16:colId xmlns:a16="http://schemas.microsoft.com/office/drawing/2014/main" val="112893546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5855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54540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54540 - 55239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5855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54540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54540 – 55239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505604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4E05C170-2A6B-4FD8-93E8-68707A230C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489917"/>
              </p:ext>
            </p:extLst>
          </p:nvPr>
        </p:nvGraphicFramePr>
        <p:xfrm>
          <a:off x="5849048" y="1963107"/>
          <a:ext cx="5933439" cy="4114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83480">
                  <a:extLst>
                    <a:ext uri="{9D8B030D-6E8A-4147-A177-3AD203B41FA5}">
                      <a16:colId xmlns:a16="http://schemas.microsoft.com/office/drawing/2014/main" val="1802262335"/>
                    </a:ext>
                  </a:extLst>
                </a:gridCol>
                <a:gridCol w="852854">
                  <a:extLst>
                    <a:ext uri="{9D8B030D-6E8A-4147-A177-3AD203B41FA5}">
                      <a16:colId xmlns:a16="http://schemas.microsoft.com/office/drawing/2014/main" val="2993333746"/>
                    </a:ext>
                  </a:extLst>
                </a:gridCol>
                <a:gridCol w="808892">
                  <a:extLst>
                    <a:ext uri="{9D8B030D-6E8A-4147-A177-3AD203B41FA5}">
                      <a16:colId xmlns:a16="http://schemas.microsoft.com/office/drawing/2014/main" val="4109390069"/>
                    </a:ext>
                  </a:extLst>
                </a:gridCol>
                <a:gridCol w="984738">
                  <a:extLst>
                    <a:ext uri="{9D8B030D-6E8A-4147-A177-3AD203B41FA5}">
                      <a16:colId xmlns:a16="http://schemas.microsoft.com/office/drawing/2014/main" val="3435883464"/>
                    </a:ext>
                  </a:extLst>
                </a:gridCol>
                <a:gridCol w="791308">
                  <a:extLst>
                    <a:ext uri="{9D8B030D-6E8A-4147-A177-3AD203B41FA5}">
                      <a16:colId xmlns:a16="http://schemas.microsoft.com/office/drawing/2014/main" val="1210819267"/>
                    </a:ext>
                  </a:extLst>
                </a:gridCol>
                <a:gridCol w="712177">
                  <a:extLst>
                    <a:ext uri="{9D8B030D-6E8A-4147-A177-3AD203B41FA5}">
                      <a16:colId xmlns:a16="http://schemas.microsoft.com/office/drawing/2014/main" val="2998248801"/>
                    </a:ext>
                  </a:extLst>
                </a:gridCol>
                <a:gridCol w="1099990">
                  <a:extLst>
                    <a:ext uri="{9D8B030D-6E8A-4147-A177-3AD203B41FA5}">
                      <a16:colId xmlns:a16="http://schemas.microsoft.com/office/drawing/2014/main" val="75081415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E-UTRA Operating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Band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Downlink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Uplink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27989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900" b="1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DL_low</a:t>
                      </a:r>
                      <a:r>
                        <a:rPr lang="en-GB" sz="900" b="1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(MHz)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GB" sz="900" b="1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Offs</a:t>
                      </a:r>
                      <a:r>
                        <a:rPr lang="en-GB" sz="900" b="1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-DL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Range of N</a:t>
                      </a:r>
                      <a:r>
                        <a:rPr lang="en-GB" sz="900" b="1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900" b="1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UL_low</a:t>
                      </a:r>
                      <a:r>
                        <a:rPr lang="en-GB" sz="900" b="1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(MHz)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GB" sz="900" b="1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Offs</a:t>
                      </a:r>
                      <a:r>
                        <a:rPr lang="en-GB" sz="900" b="1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-UL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Range of N</a:t>
                      </a:r>
                      <a:r>
                        <a:rPr lang="en-GB" sz="900" b="1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UL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0292743"/>
                  </a:ext>
                </a:extLst>
              </a:tr>
            </a:tbl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3E07FB46-49F0-405E-A161-2AAA1856DEF4}"/>
              </a:ext>
            </a:extLst>
          </p:cNvPr>
          <p:cNvSpPr txBox="1"/>
          <p:nvPr/>
        </p:nvSpPr>
        <p:spPr>
          <a:xfrm>
            <a:off x="7556448" y="1552188"/>
            <a:ext cx="3341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Table1: E-UTRA channel numbers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08702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</a:t>
            </a:r>
            <a:r>
              <a:rPr lang="en-US" altLang="zh-CN" dirty="0"/>
              <a:t>d(3)</a:t>
            </a:r>
            <a:endParaRPr 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489E980-720A-4CD7-9FEE-0B34D8EDA0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altLang="zh-CN" i="1" dirty="0"/>
              <a:t>According to RAN1’s agreements in RAN1 AH1901[2]:</a:t>
            </a:r>
          </a:p>
          <a:p>
            <a:pPr lvl="1" hangingPunct="0"/>
            <a:r>
              <a:rPr lang="en-GB" altLang="zh-CN" i="1" dirty="0"/>
              <a:t>The frequency location for S-SSB is (pre-) configured</a:t>
            </a:r>
            <a:endParaRPr lang="zh-CN" altLang="zh-CN" dirty="0"/>
          </a:p>
          <a:p>
            <a:pPr marL="914400" lvl="2" indent="0" hangingPunct="0">
              <a:buNone/>
            </a:pPr>
            <a:r>
              <a:rPr lang="en-GB" altLang="zh-CN" i="1" dirty="0"/>
              <a:t>o	Note: it implies that there is no intended hypotheses detection in frequency location of S-SSB performed by the UE for a carrier in a given band</a:t>
            </a:r>
            <a:endParaRPr lang="zh-CN" altLang="zh-CN" dirty="0"/>
          </a:p>
          <a:p>
            <a:pPr marL="914400" lvl="2" indent="0" hangingPunct="0">
              <a:buNone/>
            </a:pPr>
            <a:r>
              <a:rPr lang="en-GB" altLang="zh-CN" i="1" dirty="0"/>
              <a:t>o	Note: the potential frequency locations for the (pre-)configured frequency location may be restricted, up to RAN4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0844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5243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Channel raster for band n47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endParaRPr lang="zh-CN" altLang="zh-CN" dirty="0"/>
          </a:p>
          <a:p>
            <a:pPr marL="365760" indent="-365760"/>
            <a:endParaRPr lang="en-GB" altLang="zh-CN" i="1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9B6BE3D3-3E62-4FFB-AF20-DDFF9F948270}"/>
              </a:ext>
            </a:extLst>
          </p:cNvPr>
          <p:cNvSpPr txBox="1">
            <a:spLocks/>
          </p:cNvSpPr>
          <p:nvPr/>
        </p:nvSpPr>
        <p:spPr>
          <a:xfrm>
            <a:off x="952099" y="1573762"/>
            <a:ext cx="10515600" cy="4948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indent="-365760"/>
            <a:r>
              <a:rPr lang="en-US" altLang="zh-CN" dirty="0"/>
              <a:t>Channel raster for n47 should be based on general channel raster definition in NR which is SCS based channel raster.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en-US" altLang="zh-CN" dirty="0"/>
              <a:t>The co-existence of LTE V2X when the channel is shared should be considered and frequency shift is FFS.</a:t>
            </a:r>
          </a:p>
          <a:p>
            <a:pPr marL="365760" indent="-365760"/>
            <a:endParaRPr lang="en-US" altLang="zh-CN" dirty="0"/>
          </a:p>
          <a:p>
            <a:pPr marL="365760" indent="-365760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47335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20124" cy="1325563"/>
          </a:xfrm>
        </p:spPr>
        <p:txBody>
          <a:bodyPr/>
          <a:lstStyle/>
          <a:p>
            <a:pPr algn="ctr"/>
            <a:r>
              <a:rPr lang="en-US" dirty="0"/>
              <a:t>Sync raster for band n47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/>
              <a:t>Do not define sync raster for NR V2X band n47.</a:t>
            </a:r>
          </a:p>
          <a:p>
            <a:pPr marL="365760" indent="-365760"/>
            <a:r>
              <a:rPr lang="en-US" altLang="zh-CN" dirty="0"/>
              <a:t>Send LS to RAN1 and RAN2 to inform:</a:t>
            </a:r>
          </a:p>
          <a:p>
            <a:pPr marL="822960" lvl="1" indent="-365760"/>
            <a:r>
              <a:rPr lang="en-US" altLang="zh-CN" dirty="0"/>
              <a:t>RAN4 does not define sync raster for NR V2X unlicensed bands.</a:t>
            </a:r>
          </a:p>
        </p:txBody>
      </p:sp>
    </p:spTree>
    <p:extLst>
      <p:ext uri="{BB962C8B-B14F-4D97-AF65-F5344CB8AC3E}">
        <p14:creationId xmlns:p14="http://schemas.microsoft.com/office/powerpoint/2010/main" val="883641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20124" cy="1325563"/>
          </a:xfrm>
        </p:spPr>
        <p:txBody>
          <a:bodyPr/>
          <a:lstStyle/>
          <a:p>
            <a:pPr algn="ctr"/>
            <a:r>
              <a:rPr lang="en-US" dirty="0"/>
              <a:t>Channel raster for licensed bands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/>
              <a:t>Reuse NR </a:t>
            </a:r>
            <a:r>
              <a:rPr lang="en-US" altLang="zh-CN" dirty="0" err="1"/>
              <a:t>Uu</a:t>
            </a:r>
            <a:r>
              <a:rPr lang="en-US" altLang="zh-CN" dirty="0"/>
              <a:t> channel raster for </a:t>
            </a:r>
            <a:r>
              <a:rPr lang="en-US" altLang="zh-CN" dirty="0" err="1"/>
              <a:t>sidelink</a:t>
            </a:r>
            <a:r>
              <a:rPr lang="en-US" altLang="zh-CN" dirty="0"/>
              <a:t> in the NR V2X licensed bands.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en-US" altLang="ko-KR" i="1" dirty="0"/>
              <a:t>The co-existence of LTE </a:t>
            </a:r>
            <a:r>
              <a:rPr lang="en-US" altLang="ko-KR" i="1" dirty="0" err="1"/>
              <a:t>Uu</a:t>
            </a:r>
            <a:r>
              <a:rPr lang="en-US" altLang="ko-KR" i="1" dirty="0"/>
              <a:t> when the channel is shared should be considered and frequency shift is FFS.</a:t>
            </a:r>
          </a:p>
          <a:p>
            <a:pPr marL="365760" indent="-365760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41415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342A4D-171F-4F97-8BBE-5F35A48A1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/>
              <a:t>Sync raster for licensed bands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C768CC2-6DA4-4946-B7E7-1BE94D2D3D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Do not define sync raster for SL interface in NR V2X licensed bands.</a:t>
            </a:r>
          </a:p>
          <a:p>
            <a:pPr marL="365760" indent="-365760"/>
            <a:r>
              <a:rPr lang="en-US" altLang="zh-CN" dirty="0"/>
              <a:t>Send LS to RAN1 and RAN2 to inform:</a:t>
            </a:r>
          </a:p>
          <a:p>
            <a:pPr marL="822960" lvl="1" indent="-365760"/>
            <a:r>
              <a:rPr lang="en-US" altLang="zh-CN" dirty="0"/>
              <a:t>RAN4 does not define sync raster for NR V2X licensed bands.</a:t>
            </a:r>
          </a:p>
        </p:txBody>
      </p:sp>
    </p:spTree>
    <p:extLst>
      <p:ext uri="{BB962C8B-B14F-4D97-AF65-F5344CB8AC3E}">
        <p14:creationId xmlns:p14="http://schemas.microsoft.com/office/powerpoint/2010/main" val="2580169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/>
              <a:t>[1] Frequency bands for V2X, ACEA (</a:t>
            </a:r>
            <a:r>
              <a:rPr lang="en-US" altLang="zh-CN" dirty="0">
                <a:hlinkClick r:id="rId2"/>
              </a:rPr>
              <a:t>https://www.acea.be/uploads/publications/ACEA_position_paper-Frequency_bands_for_V2X.pdf</a:t>
            </a:r>
            <a:r>
              <a:rPr lang="en-US" altLang="zh-CN" dirty="0"/>
              <a:t>)</a:t>
            </a:r>
          </a:p>
          <a:p>
            <a:pPr marL="365760" indent="-365760"/>
            <a:r>
              <a:rPr lang="en-US" altLang="zh-CN" dirty="0"/>
              <a:t>[2] R1-1901448, Offline discussion summary of AI 7.2.4.1.3 V2X SL Synchronization, CATT, RAN1-AH1901</a:t>
            </a:r>
          </a:p>
          <a:p>
            <a:pPr marL="365760" indent="-365760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9068</TotalTime>
  <Words>447</Words>
  <Application>Microsoft Office PowerPoint</Application>
  <PresentationFormat>宽屏</PresentationFormat>
  <Paragraphs>58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等线</vt:lpstr>
      <vt:lpstr>Arial</vt:lpstr>
      <vt:lpstr>Calibri</vt:lpstr>
      <vt:lpstr>Calibri Light</vt:lpstr>
      <vt:lpstr>Wingdings</vt:lpstr>
      <vt:lpstr>Office Theme</vt:lpstr>
      <vt:lpstr>WF on channel raster and sync raster for unlicensed band  n47 and licensed bands</vt:lpstr>
      <vt:lpstr>Background (1)</vt:lpstr>
      <vt:lpstr>Background(2)</vt:lpstr>
      <vt:lpstr>Background(3)</vt:lpstr>
      <vt:lpstr>Channel raster for band n47</vt:lpstr>
      <vt:lpstr>Sync raster for band n47</vt:lpstr>
      <vt:lpstr>Channel raster for licensed bands</vt:lpstr>
      <vt:lpstr>Sync raster for licensed bands</vt:lpstr>
      <vt:lpstr>References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周帅-5G</cp:lastModifiedBy>
  <cp:revision>249</cp:revision>
  <dcterms:created xsi:type="dcterms:W3CDTF">2017-01-18T06:26:21Z</dcterms:created>
  <dcterms:modified xsi:type="dcterms:W3CDTF">2019-10-18T01:30:49Z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