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56" r:id="rId2"/>
    <p:sldId id="257" r:id="rId3"/>
    <p:sldId id="258" r:id="rId4"/>
    <p:sldId id="259" r:id="rId5"/>
    <p:sldId id="260"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B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2E47C-1B38-4B23-A877-91F83ADFE1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FCABE41-C914-477B-983A-25FFF92F23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46C2E3D-9256-4DD1-BC22-FD224EB604C4}"/>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9BCFBDCC-D430-4C4B-8FEF-03016DCFAA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564DFF-0DB8-499F-BEE6-3E7F3E9FDD6D}"/>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2551288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E5EC4-3F3F-4876-896D-C7AE3BE0441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328D6DD-057C-4BDE-AB1D-17E3B6FB77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79C527A-8C63-419B-98F0-10500A5E69F4}"/>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194431E7-181B-4F79-B171-1832CDCBE1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A58915-4287-4B8A-A4D4-C9C5D034D159}"/>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3414165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B7B2F9-F209-4EC7-A72F-7C253C2F17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38C6603-2993-40A5-8C0F-2CFD993B0F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0B8EFC9-06AB-4CB8-A1AC-4E4424E76651}"/>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D65BDA8A-C2D3-4851-9962-628405FC6D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7AF7DFC-938C-489E-831D-44645D4EECB7}"/>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1636365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B51A3-BBCD-4F69-B63A-380661021C0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D764D15-E588-47F3-89F7-54E27510C7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7A4A80C-EA88-4073-A95B-8BF19CA651EC}"/>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93A04BB2-69FD-4485-8616-80D5A01ACA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0584B9-C882-482F-A70B-50281888B1B2}"/>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133226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A1EA3-9434-4F19-AA64-96A3D6A841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D470584-4C16-48C8-A561-241AC1855C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DE15F7B-DECF-4C16-AA77-C3F80D7D3E22}"/>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F4DE626E-7EE8-4E42-8C63-70CDA89DCE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E3B75C-9007-4618-89A5-46DBA8231CE9}"/>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751235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D594C-981A-4B04-9E6F-C7B969E44F9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065C2C-DE5C-4C29-848F-43485E97FF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2E4AFFB-85F4-4AB1-8CAA-C3947C53B8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93599CD-6AE0-461A-ADFA-899392FA6135}"/>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6" name="Footer Placeholder 5">
            <a:extLst>
              <a:ext uri="{FF2B5EF4-FFF2-40B4-BE49-F238E27FC236}">
                <a16:creationId xmlns:a16="http://schemas.microsoft.com/office/drawing/2014/main" id="{2AE65D9A-4073-407E-A259-0F46BEF3F44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9F8E2BA-5B12-433E-BC2D-102CB6172C60}"/>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215902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78717-A1A3-48CD-83D0-7C88F2C48DC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F7148BD-5BBE-4449-9D0F-CAF887BC6E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B14F7D-701B-4292-82DB-4D0BF8955F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D30F6C-0AE1-4FDA-B745-CDDA0C3226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10CB31-7D2C-4F90-A0A5-AABC6C22D7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018228F-7C42-4A41-990C-D106B56BAD8C}"/>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8" name="Footer Placeholder 7">
            <a:extLst>
              <a:ext uri="{FF2B5EF4-FFF2-40B4-BE49-F238E27FC236}">
                <a16:creationId xmlns:a16="http://schemas.microsoft.com/office/drawing/2014/main" id="{2E179A4F-4360-4DDA-B436-98B2BACC01C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296BCA0-93A3-4ADF-A6FD-B05AD505BE66}"/>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504057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CB469-DE13-47B4-A8CA-C7D5BBA1D26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AD8C6A-6801-4642-A4F8-8BE63F6DCFF0}"/>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4" name="Footer Placeholder 3">
            <a:extLst>
              <a:ext uri="{FF2B5EF4-FFF2-40B4-BE49-F238E27FC236}">
                <a16:creationId xmlns:a16="http://schemas.microsoft.com/office/drawing/2014/main" id="{0056D991-0E78-445C-AAFF-11048E84500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42EF6B9-F10E-47BB-9BD0-E0777A2FAAB8}"/>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318790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4CA92D-93A5-43E7-9945-826EEC2E20F4}"/>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3" name="Footer Placeholder 2">
            <a:extLst>
              <a:ext uri="{FF2B5EF4-FFF2-40B4-BE49-F238E27FC236}">
                <a16:creationId xmlns:a16="http://schemas.microsoft.com/office/drawing/2014/main" id="{B706F156-08E0-44DB-BAC2-DA410102D8A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FA3E6AC-F56F-483C-B52A-59838EE877C1}"/>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3168641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6FD3B-EE34-4D91-9232-97F5D6CABC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DB55DB9-D95B-455A-B2B2-B21E0FB44A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27BC0F9-36B5-4B28-9188-452DB2B5B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4221B7-E223-4337-A3C0-6C91C1238BA4}"/>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6" name="Footer Placeholder 5">
            <a:extLst>
              <a:ext uri="{FF2B5EF4-FFF2-40B4-BE49-F238E27FC236}">
                <a16:creationId xmlns:a16="http://schemas.microsoft.com/office/drawing/2014/main" id="{F1127D7B-E11B-4C3D-A6E2-5B6139D73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3B716B0-C46D-43D5-9866-25B46D99D032}"/>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3508279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33F15-38DC-411F-BB48-0BFECE5924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501669-815D-48D8-979A-735B130880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1DFBC21-E796-4416-B696-99DEE40C5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D890AF-58BF-4C9C-8361-70762B689ECC}"/>
              </a:ext>
            </a:extLst>
          </p:cNvPr>
          <p:cNvSpPr>
            <a:spLocks noGrp="1"/>
          </p:cNvSpPr>
          <p:nvPr>
            <p:ph type="dt" sz="half" idx="10"/>
          </p:nvPr>
        </p:nvSpPr>
        <p:spPr/>
        <p:txBody>
          <a:bodyPr/>
          <a:lstStyle/>
          <a:p>
            <a:fld id="{590CC1D3-DAE2-4ABB-9860-B2B154EB515E}" type="datetimeFigureOut">
              <a:rPr lang="en-GB" smtClean="0"/>
              <a:t>04/10/2019</a:t>
            </a:fld>
            <a:endParaRPr lang="en-GB"/>
          </a:p>
        </p:txBody>
      </p:sp>
      <p:sp>
        <p:nvSpPr>
          <p:cNvPr id="6" name="Footer Placeholder 5">
            <a:extLst>
              <a:ext uri="{FF2B5EF4-FFF2-40B4-BE49-F238E27FC236}">
                <a16:creationId xmlns:a16="http://schemas.microsoft.com/office/drawing/2014/main" id="{B58B6526-6062-4269-AFF8-A5082377C24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3E40EE4-BC9B-4C3B-83ED-411944CE0871}"/>
              </a:ext>
            </a:extLst>
          </p:cNvPr>
          <p:cNvSpPr>
            <a:spLocks noGrp="1"/>
          </p:cNvSpPr>
          <p:nvPr>
            <p:ph type="sldNum" sz="quarter" idx="12"/>
          </p:nvPr>
        </p:nvSpPr>
        <p:spPr/>
        <p:txBody>
          <a:bodyPr/>
          <a:lstStyle/>
          <a:p>
            <a:fld id="{BF879E89-3166-4DA9-A7E4-09DB34434991}" type="slidenum">
              <a:rPr lang="en-GB" smtClean="0"/>
              <a:t>‹#›</a:t>
            </a:fld>
            <a:endParaRPr lang="en-GB"/>
          </a:p>
        </p:txBody>
      </p:sp>
    </p:spTree>
    <p:extLst>
      <p:ext uri="{BB962C8B-B14F-4D97-AF65-F5344CB8AC3E}">
        <p14:creationId xmlns:p14="http://schemas.microsoft.com/office/powerpoint/2010/main" val="2951838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C51C26-4DAD-45F8-9989-5B7533376F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58B9693-55B3-40AE-9387-9EDF35CC58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B1149D2-F490-4A34-A838-878DE0C9CA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CC1D3-DAE2-4ABB-9860-B2B154EB515E}" type="datetimeFigureOut">
              <a:rPr lang="en-GB" smtClean="0"/>
              <a:t>04/10/2019</a:t>
            </a:fld>
            <a:endParaRPr lang="en-GB"/>
          </a:p>
        </p:txBody>
      </p:sp>
      <p:sp>
        <p:nvSpPr>
          <p:cNvPr id="5" name="Footer Placeholder 4">
            <a:extLst>
              <a:ext uri="{FF2B5EF4-FFF2-40B4-BE49-F238E27FC236}">
                <a16:creationId xmlns:a16="http://schemas.microsoft.com/office/drawing/2014/main" id="{A2E4DF4F-B77C-4B1D-B6A8-D821133F8F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3AB4EE3-671C-427D-BCF1-AB3975FDDA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879E89-3166-4DA9-A7E4-09DB34434991}" type="slidenum">
              <a:rPr lang="en-GB" smtClean="0"/>
              <a:t>‹#›</a:t>
            </a:fld>
            <a:endParaRPr lang="en-GB"/>
          </a:p>
        </p:txBody>
      </p:sp>
    </p:spTree>
    <p:extLst>
      <p:ext uri="{BB962C8B-B14F-4D97-AF65-F5344CB8AC3E}">
        <p14:creationId xmlns:p14="http://schemas.microsoft.com/office/powerpoint/2010/main" val="3878807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3B3F-B19F-45AC-8D55-F5AABDC2609D}"/>
              </a:ext>
            </a:extLst>
          </p:cNvPr>
          <p:cNvSpPr>
            <a:spLocks noGrp="1"/>
          </p:cNvSpPr>
          <p:nvPr>
            <p:ph type="ctrTitle"/>
          </p:nvPr>
        </p:nvSpPr>
        <p:spPr/>
        <p:txBody>
          <a:bodyPr/>
          <a:lstStyle/>
          <a:p>
            <a:r>
              <a:rPr lang="en-US" dirty="0"/>
              <a:t>Way forward on RRM specifications for NR-U</a:t>
            </a:r>
            <a:endParaRPr lang="en-GB" dirty="0"/>
          </a:p>
        </p:txBody>
      </p:sp>
      <p:sp>
        <p:nvSpPr>
          <p:cNvPr id="3" name="Subtitle 2">
            <a:extLst>
              <a:ext uri="{FF2B5EF4-FFF2-40B4-BE49-F238E27FC236}">
                <a16:creationId xmlns:a16="http://schemas.microsoft.com/office/drawing/2014/main" id="{7E6D8FC1-F8F4-431B-B9BA-2674B36ED2E5}"/>
              </a:ext>
            </a:extLst>
          </p:cNvPr>
          <p:cNvSpPr>
            <a:spLocks noGrp="1"/>
          </p:cNvSpPr>
          <p:nvPr>
            <p:ph type="subTitle" idx="1"/>
          </p:nvPr>
        </p:nvSpPr>
        <p:spPr/>
        <p:txBody>
          <a:bodyPr/>
          <a:lstStyle/>
          <a:p>
            <a:r>
              <a:rPr lang="en-GB" dirty="0"/>
              <a:t>Ericsson, …</a:t>
            </a:r>
          </a:p>
        </p:txBody>
      </p:sp>
      <p:sp>
        <p:nvSpPr>
          <p:cNvPr id="4" name="TextBox 3">
            <a:extLst>
              <a:ext uri="{FF2B5EF4-FFF2-40B4-BE49-F238E27FC236}">
                <a16:creationId xmlns:a16="http://schemas.microsoft.com/office/drawing/2014/main" id="{6E8A7374-5E11-4935-9153-50DDD69F252E}"/>
              </a:ext>
            </a:extLst>
          </p:cNvPr>
          <p:cNvSpPr txBox="1"/>
          <p:nvPr/>
        </p:nvSpPr>
        <p:spPr>
          <a:xfrm>
            <a:off x="10344150" y="295275"/>
            <a:ext cx="1343025" cy="369332"/>
          </a:xfrm>
          <a:prstGeom prst="rect">
            <a:avLst/>
          </a:prstGeom>
          <a:noFill/>
        </p:spPr>
        <p:txBody>
          <a:bodyPr wrap="square" rtlCol="0">
            <a:spAutoFit/>
          </a:bodyPr>
          <a:lstStyle/>
          <a:p>
            <a:r>
              <a:rPr lang="en-GB"/>
              <a:t>R4-1912047</a:t>
            </a:r>
            <a:endParaRPr lang="en-GB" dirty="0"/>
          </a:p>
        </p:txBody>
      </p:sp>
    </p:spTree>
    <p:extLst>
      <p:ext uri="{BB962C8B-B14F-4D97-AF65-F5344CB8AC3E}">
        <p14:creationId xmlns:p14="http://schemas.microsoft.com/office/powerpoint/2010/main" val="3038545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5EDFB-1C70-43B9-8FEF-E6D84A5FCFF4}"/>
              </a:ext>
            </a:extLst>
          </p:cNvPr>
          <p:cNvSpPr>
            <a:spLocks noGrp="1"/>
          </p:cNvSpPr>
          <p:nvPr>
            <p:ph type="title"/>
          </p:nvPr>
        </p:nvSpPr>
        <p:spPr/>
        <p:txBody>
          <a:bodyPr/>
          <a:lstStyle/>
          <a:p>
            <a:r>
              <a:rPr lang="en-GB" dirty="0"/>
              <a:t>Scenario naming</a:t>
            </a:r>
          </a:p>
        </p:txBody>
      </p:sp>
      <p:sp>
        <p:nvSpPr>
          <p:cNvPr id="3" name="Content Placeholder 2">
            <a:extLst>
              <a:ext uri="{FF2B5EF4-FFF2-40B4-BE49-F238E27FC236}">
                <a16:creationId xmlns:a16="http://schemas.microsoft.com/office/drawing/2014/main" id="{AEE5BBC4-7DF9-4BE2-AD09-AB0C3AA49502}"/>
              </a:ext>
            </a:extLst>
          </p:cNvPr>
          <p:cNvSpPr>
            <a:spLocks noGrp="1"/>
          </p:cNvSpPr>
          <p:nvPr>
            <p:ph idx="1"/>
          </p:nvPr>
        </p:nvSpPr>
        <p:spPr>
          <a:xfrm>
            <a:off x="838200" y="1435100"/>
            <a:ext cx="10515600" cy="4351338"/>
          </a:xfrm>
        </p:spPr>
        <p:txBody>
          <a:bodyPr>
            <a:normAutofit/>
          </a:bodyPr>
          <a:lstStyle/>
          <a:p>
            <a:r>
              <a:rPr lang="en-US" dirty="0"/>
              <a:t>It is agreed</a:t>
            </a:r>
          </a:p>
          <a:p>
            <a:pPr lvl="1"/>
            <a:r>
              <a:rPr lang="en-US" dirty="0"/>
              <a:t>The following naming is used for NR-U scenarios</a:t>
            </a:r>
          </a:p>
          <a:p>
            <a:pPr lvl="2"/>
            <a:r>
              <a:rPr lang="en-US" dirty="0"/>
              <a:t>Scenario A: SA carrier aggregation with downlink [and uplink] CCA on SCells</a:t>
            </a:r>
          </a:p>
          <a:p>
            <a:pPr lvl="2"/>
            <a:r>
              <a:rPr lang="en-US" dirty="0"/>
              <a:t>Scenario B: EN-DC with downlink and uplink CCA on the </a:t>
            </a:r>
            <a:r>
              <a:rPr lang="en-US" dirty="0" err="1"/>
              <a:t>PSCell</a:t>
            </a:r>
            <a:endParaRPr lang="en-US" dirty="0"/>
          </a:p>
          <a:p>
            <a:pPr lvl="2"/>
            <a:r>
              <a:rPr lang="en-US" dirty="0"/>
              <a:t>Scenario C: SA NR with CCA on PCell [and Scell(s)]</a:t>
            </a:r>
          </a:p>
          <a:p>
            <a:pPr lvl="1"/>
            <a:r>
              <a:rPr lang="en-US" dirty="0"/>
              <a:t>As much as possible, explicit reference to scenarios is avoided in 36.133 and 38.133 and instead generic additional requirements are added such as</a:t>
            </a:r>
          </a:p>
          <a:p>
            <a:pPr lvl="2"/>
            <a:r>
              <a:rPr lang="en-US" dirty="0"/>
              <a:t>Downlink requirements conditional on the serving cell and/or neighbor cell being on a carrier frequency with CCA,</a:t>
            </a:r>
          </a:p>
          <a:p>
            <a:pPr lvl="2"/>
            <a:r>
              <a:rPr lang="en-US" dirty="0"/>
              <a:t>UE uplink TX requirements conditional on UE performing CCA.</a:t>
            </a:r>
          </a:p>
          <a:p>
            <a:endParaRPr lang="en-US" dirty="0"/>
          </a:p>
          <a:p>
            <a:endParaRPr lang="en-US" dirty="0"/>
          </a:p>
          <a:p>
            <a:endParaRPr lang="en-GB" dirty="0"/>
          </a:p>
        </p:txBody>
      </p:sp>
    </p:spTree>
    <p:extLst>
      <p:ext uri="{BB962C8B-B14F-4D97-AF65-F5344CB8AC3E}">
        <p14:creationId xmlns:p14="http://schemas.microsoft.com/office/powerpoint/2010/main" val="3659767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70DAC-1703-4D50-8989-F6FBA1363B65}"/>
              </a:ext>
            </a:extLst>
          </p:cNvPr>
          <p:cNvSpPr>
            <a:spLocks noGrp="1"/>
          </p:cNvSpPr>
          <p:nvPr>
            <p:ph type="title"/>
          </p:nvPr>
        </p:nvSpPr>
        <p:spPr/>
        <p:txBody>
          <a:bodyPr/>
          <a:lstStyle/>
          <a:p>
            <a:r>
              <a:rPr lang="en-GB" dirty="0"/>
              <a:t>Other agreements on specification structure</a:t>
            </a:r>
          </a:p>
        </p:txBody>
      </p:sp>
      <p:sp>
        <p:nvSpPr>
          <p:cNvPr id="3" name="Content Placeholder 2">
            <a:extLst>
              <a:ext uri="{FF2B5EF4-FFF2-40B4-BE49-F238E27FC236}">
                <a16:creationId xmlns:a16="http://schemas.microsoft.com/office/drawing/2014/main" id="{FBBB3E3D-D85B-4196-95B5-A62D85841636}"/>
              </a:ext>
            </a:extLst>
          </p:cNvPr>
          <p:cNvSpPr>
            <a:spLocks noGrp="1"/>
          </p:cNvSpPr>
          <p:nvPr>
            <p:ph idx="1"/>
          </p:nvPr>
        </p:nvSpPr>
        <p:spPr/>
        <p:txBody>
          <a:bodyPr>
            <a:normAutofit/>
          </a:bodyPr>
          <a:lstStyle/>
          <a:p>
            <a:r>
              <a:rPr lang="en-GB" dirty="0"/>
              <a:t>It is agreed</a:t>
            </a:r>
          </a:p>
          <a:p>
            <a:pPr lvl="1"/>
            <a:r>
              <a:rPr lang="en-US" dirty="0"/>
              <a:t>EN-DC applicable sections in 36.133 and all sections in 38.133 are reviewed and if necessary, extended to cover requirements when CCA is used</a:t>
            </a:r>
          </a:p>
          <a:p>
            <a:pPr lvl="1"/>
            <a:r>
              <a:rPr lang="en-US" dirty="0"/>
              <a:t>To avoid extensive clarifications of the existing requirements in 36.133  and 38.133 it is proposed to update section 3 (applicability) such that requirements apply to non CCA operation by default.</a:t>
            </a:r>
          </a:p>
          <a:p>
            <a:pPr lvl="1"/>
            <a:r>
              <a:rPr lang="en-US" dirty="0"/>
              <a:t>Where new requirements are introduced for frequencies/cells/uplink using CCA in 36.133 and 38133 , they are either introduced in a new section after the non CCA section, or if the change is very minor, the CCA changes may be included in the existing section to extend it for both CCA and non CCA.</a:t>
            </a:r>
          </a:p>
          <a:p>
            <a:pPr lvl="1"/>
            <a:r>
              <a:rPr lang="en-US" dirty="0"/>
              <a:t>Responsible companies plan  a suitable structure for their sections during RAN4#92. </a:t>
            </a:r>
            <a:endParaRPr lang="en-GB" dirty="0"/>
          </a:p>
        </p:txBody>
      </p:sp>
    </p:spTree>
    <p:extLst>
      <p:ext uri="{BB962C8B-B14F-4D97-AF65-F5344CB8AC3E}">
        <p14:creationId xmlns:p14="http://schemas.microsoft.com/office/powerpoint/2010/main" val="1985665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9D497-3120-480A-82C8-81CF96900AFC}"/>
              </a:ext>
            </a:extLst>
          </p:cNvPr>
          <p:cNvSpPr>
            <a:spLocks noGrp="1"/>
          </p:cNvSpPr>
          <p:nvPr>
            <p:ph type="title"/>
          </p:nvPr>
        </p:nvSpPr>
        <p:spPr/>
        <p:txBody>
          <a:bodyPr/>
          <a:lstStyle/>
          <a:p>
            <a:r>
              <a:rPr lang="en-GB" dirty="0"/>
              <a:t>Section responsible, 38.133</a:t>
            </a:r>
          </a:p>
        </p:txBody>
      </p:sp>
      <p:graphicFrame>
        <p:nvGraphicFramePr>
          <p:cNvPr id="4" name="Content Placeholder 3">
            <a:extLst>
              <a:ext uri="{FF2B5EF4-FFF2-40B4-BE49-F238E27FC236}">
                <a16:creationId xmlns:a16="http://schemas.microsoft.com/office/drawing/2014/main" id="{E8DB6770-5AF0-4734-950F-FDA5DD9D67D3}"/>
              </a:ext>
            </a:extLst>
          </p:cNvPr>
          <p:cNvGraphicFramePr>
            <a:graphicFrameLocks noGrp="1"/>
          </p:cNvGraphicFramePr>
          <p:nvPr>
            <p:ph idx="1"/>
            <p:extLst>
              <p:ext uri="{D42A27DB-BD31-4B8C-83A1-F6EECF244321}">
                <p14:modId xmlns:p14="http://schemas.microsoft.com/office/powerpoint/2010/main" val="2642718774"/>
              </p:ext>
            </p:extLst>
          </p:nvPr>
        </p:nvGraphicFramePr>
        <p:xfrm>
          <a:off x="4569593" y="1707674"/>
          <a:ext cx="3809908" cy="4200679"/>
        </p:xfrm>
        <a:graphic>
          <a:graphicData uri="http://schemas.openxmlformats.org/drawingml/2006/table">
            <a:tbl>
              <a:tblPr firstRow="1" firstCol="1" bandRow="1">
                <a:tableStyleId>{5C22544A-7EE6-4342-B048-85BDC9FD1C3A}</a:tableStyleId>
              </a:tblPr>
              <a:tblGrid>
                <a:gridCol w="729211">
                  <a:extLst>
                    <a:ext uri="{9D8B030D-6E8A-4147-A177-3AD203B41FA5}">
                      <a16:colId xmlns:a16="http://schemas.microsoft.com/office/drawing/2014/main" val="86574363"/>
                    </a:ext>
                  </a:extLst>
                </a:gridCol>
                <a:gridCol w="1705922">
                  <a:extLst>
                    <a:ext uri="{9D8B030D-6E8A-4147-A177-3AD203B41FA5}">
                      <a16:colId xmlns:a16="http://schemas.microsoft.com/office/drawing/2014/main" val="3465997044"/>
                    </a:ext>
                  </a:extLst>
                </a:gridCol>
                <a:gridCol w="1374775">
                  <a:extLst>
                    <a:ext uri="{9D8B030D-6E8A-4147-A177-3AD203B41FA5}">
                      <a16:colId xmlns:a16="http://schemas.microsoft.com/office/drawing/2014/main" val="1775521412"/>
                    </a:ext>
                  </a:extLst>
                </a:gridCol>
              </a:tblGrid>
              <a:tr h="177319">
                <a:tc>
                  <a:txBody>
                    <a:bodyPr/>
                    <a:lstStyle/>
                    <a:p>
                      <a:pPr>
                        <a:spcAft>
                          <a:spcPts val="0"/>
                        </a:spcAft>
                      </a:pPr>
                      <a:r>
                        <a:rPr lang="en-GB" sz="700">
                          <a:effectLst/>
                        </a:rPr>
                        <a:t>Section</a:t>
                      </a:r>
                      <a:endParaRPr lang="en-GB" sz="600">
                        <a:effectLst/>
                        <a:latin typeface="Times New Roman" panose="02020603050405020304" pitchFamily="18" charset="0"/>
                        <a:ea typeface="MS Mincho" panose="02020609040205080304" pitchFamily="49" charset="-128"/>
                      </a:endParaRPr>
                    </a:p>
                  </a:txBody>
                  <a:tcPr marL="42383" marR="42383" marT="0" marB="0"/>
                </a:tc>
                <a:tc>
                  <a:txBody>
                    <a:bodyPr/>
                    <a:lstStyle/>
                    <a:p>
                      <a:pPr>
                        <a:spcAft>
                          <a:spcPts val="900"/>
                        </a:spcAft>
                      </a:pPr>
                      <a:r>
                        <a:rPr lang="en-GB" sz="700">
                          <a:effectLst/>
                        </a:rPr>
                        <a:t>Title</a:t>
                      </a:r>
                      <a:endParaRPr lang="en-GB" sz="6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700">
                          <a:effectLst/>
                        </a:rPr>
                        <a:t>Responsible</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993655914"/>
                  </a:ext>
                </a:extLst>
              </a:tr>
              <a:tr h="354638">
                <a:tc>
                  <a:txBody>
                    <a:bodyPr/>
                    <a:lstStyle/>
                    <a:p>
                      <a:pPr>
                        <a:spcAft>
                          <a:spcPts val="0"/>
                        </a:spcAft>
                      </a:pPr>
                      <a:r>
                        <a:rPr lang="en-GB" sz="1200">
                          <a:effectLst/>
                        </a:rPr>
                        <a:t>3</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Definitions, symbols and abbreviations</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047914708"/>
                  </a:ext>
                </a:extLst>
              </a:tr>
              <a:tr h="177319">
                <a:tc>
                  <a:txBody>
                    <a:bodyPr/>
                    <a:lstStyle/>
                    <a:p>
                      <a:pPr>
                        <a:spcAft>
                          <a:spcPts val="900"/>
                        </a:spcAft>
                      </a:pPr>
                      <a:r>
                        <a:rPr lang="en-GB" sz="1200">
                          <a:effectLst/>
                        </a:rPr>
                        <a:t>4</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SA: RRC_IDLE state mobility</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Ericsson</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186950542"/>
                  </a:ext>
                </a:extLst>
              </a:tr>
              <a:tr h="177319">
                <a:tc>
                  <a:txBody>
                    <a:bodyPr/>
                    <a:lstStyle/>
                    <a:p>
                      <a:pPr>
                        <a:spcAft>
                          <a:spcPts val="900"/>
                        </a:spcAft>
                      </a:pPr>
                      <a:r>
                        <a:rPr lang="en-GB" sz="1200">
                          <a:effectLst/>
                        </a:rPr>
                        <a:t>4.1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Cell Selection</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3887809418"/>
                  </a:ext>
                </a:extLst>
              </a:tr>
              <a:tr h="177319">
                <a:tc>
                  <a:txBody>
                    <a:bodyPr/>
                    <a:lstStyle/>
                    <a:p>
                      <a:pPr>
                        <a:spcAft>
                          <a:spcPts val="900"/>
                        </a:spcAft>
                      </a:pPr>
                      <a:r>
                        <a:rPr lang="en-GB" sz="1200">
                          <a:effectLst/>
                        </a:rPr>
                        <a:t>4.2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Cell Re-selection</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84828734"/>
                  </a:ext>
                </a:extLst>
              </a:tr>
              <a:tr h="177319">
                <a:tc>
                  <a:txBody>
                    <a:bodyPr/>
                    <a:lstStyle/>
                    <a:p>
                      <a:pPr>
                        <a:spcAft>
                          <a:spcPts val="900"/>
                        </a:spcAft>
                      </a:pPr>
                      <a:r>
                        <a:rPr lang="en-GB" sz="1200">
                          <a:effectLst/>
                        </a:rPr>
                        <a:t>6.1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Handover</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3942587884"/>
                  </a:ext>
                </a:extLst>
              </a:tr>
              <a:tr h="177319">
                <a:tc>
                  <a:txBody>
                    <a:bodyPr/>
                    <a:lstStyle/>
                    <a:p>
                      <a:pPr>
                        <a:spcAft>
                          <a:spcPts val="900"/>
                        </a:spcAft>
                      </a:pPr>
                      <a:r>
                        <a:rPr lang="en-GB" sz="1200">
                          <a:effectLst/>
                        </a:rPr>
                        <a:t>6.2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RRC Connection Mobility Control</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735012025"/>
                  </a:ext>
                </a:extLst>
              </a:tr>
              <a:tr h="177319">
                <a:tc>
                  <a:txBody>
                    <a:bodyPr/>
                    <a:lstStyle/>
                    <a:p>
                      <a:pPr>
                        <a:spcAft>
                          <a:spcPts val="900"/>
                        </a:spcAft>
                      </a:pPr>
                      <a:r>
                        <a:rPr lang="en-GB" sz="1200">
                          <a:effectLst/>
                        </a:rPr>
                        <a:t>6.2.1 </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SA: RRC Re-establishment</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903119070"/>
                  </a:ext>
                </a:extLst>
              </a:tr>
              <a:tr h="177319">
                <a:tc>
                  <a:txBody>
                    <a:bodyPr/>
                    <a:lstStyle/>
                    <a:p>
                      <a:pPr>
                        <a:spcAft>
                          <a:spcPts val="900"/>
                        </a:spcAft>
                      </a:pPr>
                      <a:r>
                        <a:rPr lang="en-GB" sz="1200">
                          <a:effectLst/>
                        </a:rPr>
                        <a:t>6.2.2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Random access</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261602210"/>
                  </a:ext>
                </a:extLst>
              </a:tr>
              <a:tr h="354638">
                <a:tc>
                  <a:txBody>
                    <a:bodyPr/>
                    <a:lstStyle/>
                    <a:p>
                      <a:pPr>
                        <a:spcAft>
                          <a:spcPts val="900"/>
                        </a:spcAft>
                      </a:pPr>
                      <a:r>
                        <a:rPr lang="en-GB" sz="1200">
                          <a:effectLst/>
                        </a:rPr>
                        <a:t>6.2.3</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SA: RRC Connection Release with Redirection</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482015632"/>
                  </a:ext>
                </a:extLst>
              </a:tr>
              <a:tr h="177319">
                <a:tc>
                  <a:txBody>
                    <a:bodyPr/>
                    <a:lstStyle/>
                    <a:p>
                      <a:pPr>
                        <a:spcAft>
                          <a:spcPts val="900"/>
                        </a:spcAft>
                      </a:pPr>
                      <a:r>
                        <a:rPr lang="en-GB" sz="1200">
                          <a:effectLst/>
                        </a:rPr>
                        <a:t>7.1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UE transmit timing</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615897858"/>
                  </a:ext>
                </a:extLst>
              </a:tr>
              <a:tr h="177319">
                <a:tc>
                  <a:txBody>
                    <a:bodyPr/>
                    <a:lstStyle/>
                    <a:p>
                      <a:pPr>
                        <a:spcAft>
                          <a:spcPts val="900"/>
                        </a:spcAft>
                      </a:pPr>
                      <a:r>
                        <a:rPr lang="en-GB" sz="1200">
                          <a:effectLst/>
                        </a:rPr>
                        <a:t>7.2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UE timer accuracy </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3751631625"/>
                  </a:ext>
                </a:extLst>
              </a:tr>
              <a:tr h="177319">
                <a:tc>
                  <a:txBody>
                    <a:bodyPr/>
                    <a:lstStyle/>
                    <a:p>
                      <a:pPr>
                        <a:spcAft>
                          <a:spcPts val="900"/>
                        </a:spcAft>
                      </a:pPr>
                      <a:r>
                        <a:rPr lang="en-GB" sz="1200">
                          <a:effectLst/>
                        </a:rPr>
                        <a:t>7.3</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Timing advance</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089015836"/>
                  </a:ext>
                </a:extLst>
              </a:tr>
              <a:tr h="354638">
                <a:tc>
                  <a:txBody>
                    <a:bodyPr/>
                    <a:lstStyle/>
                    <a:p>
                      <a:pPr>
                        <a:spcAft>
                          <a:spcPts val="900"/>
                        </a:spcAft>
                      </a:pPr>
                      <a:r>
                        <a:rPr lang="en-GB" sz="1200">
                          <a:effectLst/>
                        </a:rPr>
                        <a:t>7.5</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Maximum Transmission Timing Difference</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355727608"/>
                  </a:ext>
                </a:extLst>
              </a:tr>
              <a:tr h="354638">
                <a:tc>
                  <a:txBody>
                    <a:bodyPr/>
                    <a:lstStyle/>
                    <a:p>
                      <a:pPr>
                        <a:spcAft>
                          <a:spcPts val="900"/>
                        </a:spcAft>
                      </a:pPr>
                      <a:r>
                        <a:rPr lang="en-GB" sz="1200">
                          <a:effectLst/>
                        </a:rPr>
                        <a:t>7.6</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Maximum Receive Timing Difference</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579647295"/>
                  </a:ext>
                </a:extLst>
              </a:tr>
              <a:tr h="177319">
                <a:tc>
                  <a:txBody>
                    <a:bodyPr/>
                    <a:lstStyle/>
                    <a:p>
                      <a:pPr>
                        <a:spcAft>
                          <a:spcPts val="900"/>
                        </a:spcAft>
                      </a:pPr>
                      <a:r>
                        <a:rPr lang="en-GB" sz="1200">
                          <a:effectLst/>
                        </a:rPr>
                        <a:t>7.7</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deriveSSB-IndexFromCell tolerance</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 </a:t>
                      </a:r>
                      <a:endParaRPr lang="en-GB" sz="12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478705540"/>
                  </a:ext>
                </a:extLst>
              </a:tr>
            </a:tbl>
          </a:graphicData>
        </a:graphic>
      </p:graphicFrame>
    </p:spTree>
    <p:extLst>
      <p:ext uri="{BB962C8B-B14F-4D97-AF65-F5344CB8AC3E}">
        <p14:creationId xmlns:p14="http://schemas.microsoft.com/office/powerpoint/2010/main" val="2043584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9D497-3120-480A-82C8-81CF96900AFC}"/>
              </a:ext>
            </a:extLst>
          </p:cNvPr>
          <p:cNvSpPr>
            <a:spLocks noGrp="1"/>
          </p:cNvSpPr>
          <p:nvPr>
            <p:ph type="title"/>
          </p:nvPr>
        </p:nvSpPr>
        <p:spPr/>
        <p:txBody>
          <a:bodyPr/>
          <a:lstStyle/>
          <a:p>
            <a:r>
              <a:rPr lang="en-GB" dirty="0"/>
              <a:t>Section responsible, 38.133</a:t>
            </a:r>
          </a:p>
        </p:txBody>
      </p:sp>
      <p:graphicFrame>
        <p:nvGraphicFramePr>
          <p:cNvPr id="4" name="Content Placeholder 3">
            <a:extLst>
              <a:ext uri="{FF2B5EF4-FFF2-40B4-BE49-F238E27FC236}">
                <a16:creationId xmlns:a16="http://schemas.microsoft.com/office/drawing/2014/main" id="{E8DB6770-5AF0-4734-950F-FDA5DD9D67D3}"/>
              </a:ext>
            </a:extLst>
          </p:cNvPr>
          <p:cNvGraphicFramePr>
            <a:graphicFrameLocks noGrp="1"/>
          </p:cNvGraphicFramePr>
          <p:nvPr>
            <p:ph idx="1"/>
            <p:extLst>
              <p:ext uri="{D42A27DB-BD31-4B8C-83A1-F6EECF244321}">
                <p14:modId xmlns:p14="http://schemas.microsoft.com/office/powerpoint/2010/main" val="386626320"/>
              </p:ext>
            </p:extLst>
          </p:nvPr>
        </p:nvGraphicFramePr>
        <p:xfrm>
          <a:off x="4513021" y="1250473"/>
          <a:ext cx="3652919" cy="5441859"/>
        </p:xfrm>
        <a:graphic>
          <a:graphicData uri="http://schemas.openxmlformats.org/drawingml/2006/table">
            <a:tbl>
              <a:tblPr firstRow="1" firstCol="1" bandRow="1">
                <a:tableStyleId>{5C22544A-7EE6-4342-B048-85BDC9FD1C3A}</a:tableStyleId>
              </a:tblPr>
              <a:tblGrid>
                <a:gridCol w="699164">
                  <a:extLst>
                    <a:ext uri="{9D8B030D-6E8A-4147-A177-3AD203B41FA5}">
                      <a16:colId xmlns:a16="http://schemas.microsoft.com/office/drawing/2014/main" val="86574363"/>
                    </a:ext>
                  </a:extLst>
                </a:gridCol>
                <a:gridCol w="1635628">
                  <a:extLst>
                    <a:ext uri="{9D8B030D-6E8A-4147-A177-3AD203B41FA5}">
                      <a16:colId xmlns:a16="http://schemas.microsoft.com/office/drawing/2014/main" val="3465997044"/>
                    </a:ext>
                  </a:extLst>
                </a:gridCol>
                <a:gridCol w="1318127">
                  <a:extLst>
                    <a:ext uri="{9D8B030D-6E8A-4147-A177-3AD203B41FA5}">
                      <a16:colId xmlns:a16="http://schemas.microsoft.com/office/drawing/2014/main" val="1775521412"/>
                    </a:ext>
                  </a:extLst>
                </a:gridCol>
              </a:tblGrid>
              <a:tr h="138339">
                <a:tc>
                  <a:txBody>
                    <a:bodyPr/>
                    <a:lstStyle/>
                    <a:p>
                      <a:pPr>
                        <a:spcAft>
                          <a:spcPts val="0"/>
                        </a:spcAft>
                      </a:pPr>
                      <a:r>
                        <a:rPr lang="en-GB" sz="700">
                          <a:effectLst/>
                        </a:rPr>
                        <a:t>Section</a:t>
                      </a:r>
                      <a:endParaRPr lang="en-GB" sz="600">
                        <a:effectLst/>
                        <a:latin typeface="Times New Roman" panose="02020603050405020304" pitchFamily="18" charset="0"/>
                        <a:ea typeface="MS Mincho" panose="02020609040205080304" pitchFamily="49" charset="-128"/>
                      </a:endParaRPr>
                    </a:p>
                  </a:txBody>
                  <a:tcPr marL="42383" marR="42383" marT="0" marB="0"/>
                </a:tc>
                <a:tc>
                  <a:txBody>
                    <a:bodyPr/>
                    <a:lstStyle/>
                    <a:p>
                      <a:pPr>
                        <a:spcAft>
                          <a:spcPts val="900"/>
                        </a:spcAft>
                      </a:pPr>
                      <a:r>
                        <a:rPr lang="en-GB" sz="700">
                          <a:effectLst/>
                        </a:rPr>
                        <a:t>Title</a:t>
                      </a:r>
                      <a:endParaRPr lang="en-GB" sz="6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700">
                          <a:effectLst/>
                        </a:rPr>
                        <a:t>Responsible</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993655914"/>
                  </a:ext>
                </a:extLst>
              </a:tr>
              <a:tr h="138339">
                <a:tc>
                  <a:txBody>
                    <a:bodyPr/>
                    <a:lstStyle/>
                    <a:p>
                      <a:pPr>
                        <a:spcAft>
                          <a:spcPts val="900"/>
                        </a:spcAft>
                      </a:pPr>
                      <a:r>
                        <a:rPr lang="en-GB" sz="1200" dirty="0">
                          <a:effectLst/>
                        </a:rPr>
                        <a:t>8.1</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Radio Link Monitoring</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Ericsson</a:t>
                      </a:r>
                      <a:endParaRPr lang="en-GB" sz="12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83489201"/>
                  </a:ext>
                </a:extLst>
              </a:tr>
              <a:tr h="138339">
                <a:tc>
                  <a:txBody>
                    <a:bodyPr/>
                    <a:lstStyle/>
                    <a:p>
                      <a:pPr>
                        <a:spcAft>
                          <a:spcPts val="900"/>
                        </a:spcAft>
                      </a:pPr>
                      <a:r>
                        <a:rPr lang="en-GB" sz="1200">
                          <a:effectLst/>
                        </a:rPr>
                        <a:t>8.2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Interruption</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4277908653"/>
                  </a:ext>
                </a:extLst>
              </a:tr>
              <a:tr h="276679">
                <a:tc>
                  <a:txBody>
                    <a:bodyPr/>
                    <a:lstStyle/>
                    <a:p>
                      <a:pPr>
                        <a:spcAft>
                          <a:spcPts val="900"/>
                        </a:spcAft>
                      </a:pPr>
                      <a:r>
                        <a:rPr lang="en-GB" sz="1200">
                          <a:effectLst/>
                        </a:rPr>
                        <a:t>8.3</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SCell Activation and Deactivation Delay</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078601120"/>
                  </a:ext>
                </a:extLst>
              </a:tr>
              <a:tr h="276679">
                <a:tc>
                  <a:txBody>
                    <a:bodyPr/>
                    <a:lstStyle/>
                    <a:p>
                      <a:pPr>
                        <a:spcAft>
                          <a:spcPts val="900"/>
                        </a:spcAft>
                      </a:pPr>
                      <a:r>
                        <a:rPr lang="en-GB" sz="1200">
                          <a:effectLst/>
                        </a:rPr>
                        <a:t>8.4</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UE UL carrier RRC reconfiguration delay</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776086804"/>
                  </a:ext>
                </a:extLst>
              </a:tr>
              <a:tr h="138339">
                <a:tc>
                  <a:txBody>
                    <a:bodyPr/>
                    <a:lstStyle/>
                    <a:p>
                      <a:pPr>
                        <a:spcAft>
                          <a:spcPts val="900"/>
                        </a:spcAft>
                      </a:pPr>
                      <a:r>
                        <a:rPr lang="en-GB" sz="1200">
                          <a:effectLst/>
                        </a:rPr>
                        <a:t>8.5</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Link recovery procedures</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Ericsson</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3229921783"/>
                  </a:ext>
                </a:extLst>
              </a:tr>
              <a:tr h="138339">
                <a:tc>
                  <a:txBody>
                    <a:bodyPr/>
                    <a:lstStyle/>
                    <a:p>
                      <a:pPr>
                        <a:spcAft>
                          <a:spcPts val="900"/>
                        </a:spcAft>
                      </a:pPr>
                      <a:r>
                        <a:rPr lang="en-GB" sz="1200">
                          <a:effectLst/>
                        </a:rPr>
                        <a:t>8.6</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Active BWP switch delay</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511834963"/>
                  </a:ext>
                </a:extLst>
              </a:tr>
              <a:tr h="415018">
                <a:tc>
                  <a:txBody>
                    <a:bodyPr/>
                    <a:lstStyle/>
                    <a:p>
                      <a:pPr>
                        <a:spcAft>
                          <a:spcPts val="900"/>
                        </a:spcAft>
                      </a:pPr>
                      <a:r>
                        <a:rPr lang="en-GB" sz="1200">
                          <a:effectLst/>
                        </a:rPr>
                        <a:t>8.8</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NE-DC: E-UTRAN </a:t>
                      </a:r>
                      <a:r>
                        <a:rPr lang="en-GB" sz="1200" dirty="0" err="1">
                          <a:effectLst/>
                        </a:rPr>
                        <a:t>PSCell</a:t>
                      </a:r>
                      <a:r>
                        <a:rPr lang="en-GB" sz="1200" dirty="0">
                          <a:effectLst/>
                        </a:rPr>
                        <a:t> Addition and Release Delay (No NE-DC scenario in NR-U)</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114143462"/>
                  </a:ext>
                </a:extLst>
              </a:tr>
              <a:tr h="276679">
                <a:tc>
                  <a:txBody>
                    <a:bodyPr/>
                    <a:lstStyle/>
                    <a:p>
                      <a:pPr>
                        <a:spcAft>
                          <a:spcPts val="900"/>
                        </a:spcAft>
                      </a:pPr>
                      <a:r>
                        <a:rPr lang="en-GB" sz="1200">
                          <a:effectLst/>
                        </a:rPr>
                        <a:t>8.9</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NR-DC: PSCell Addition and Release Delay</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8563158"/>
                  </a:ext>
                </a:extLst>
              </a:tr>
              <a:tr h="138339">
                <a:tc>
                  <a:txBody>
                    <a:bodyPr/>
                    <a:lstStyle/>
                    <a:p>
                      <a:pPr>
                        <a:spcAft>
                          <a:spcPts val="900"/>
                        </a:spcAft>
                      </a:pPr>
                      <a:r>
                        <a:rPr lang="en-GB" sz="1200">
                          <a:effectLst/>
                        </a:rPr>
                        <a:t>8.1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Active TCI state switching delay</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71282585"/>
                  </a:ext>
                </a:extLst>
              </a:tr>
              <a:tr h="138339">
                <a:tc>
                  <a:txBody>
                    <a:bodyPr/>
                    <a:lstStyle/>
                    <a:p>
                      <a:pPr>
                        <a:spcAft>
                          <a:spcPts val="900"/>
                        </a:spcAft>
                      </a:pPr>
                      <a:r>
                        <a:rPr lang="en-GB" sz="1200">
                          <a:effectLst/>
                        </a:rPr>
                        <a:t>8.11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NR PSCell Change</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531912600"/>
                  </a:ext>
                </a:extLst>
              </a:tr>
              <a:tr h="276679">
                <a:tc>
                  <a:txBody>
                    <a:bodyPr/>
                    <a:lstStyle/>
                    <a:p>
                      <a:pPr>
                        <a:spcAft>
                          <a:spcPts val="900"/>
                        </a:spcAft>
                      </a:pPr>
                      <a:r>
                        <a:rPr lang="en-GB" sz="1200">
                          <a:effectLst/>
                        </a:rPr>
                        <a:t>9.1</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General measurement requirement</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166979049"/>
                  </a:ext>
                </a:extLst>
              </a:tr>
              <a:tr h="138339">
                <a:tc>
                  <a:txBody>
                    <a:bodyPr/>
                    <a:lstStyle/>
                    <a:p>
                      <a:pPr>
                        <a:spcAft>
                          <a:spcPts val="900"/>
                        </a:spcAft>
                      </a:pPr>
                      <a:r>
                        <a:rPr lang="en-GB" sz="1200">
                          <a:effectLst/>
                        </a:rPr>
                        <a:t>9.2</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NR intra-frequency measurements</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4687027"/>
                  </a:ext>
                </a:extLst>
              </a:tr>
              <a:tr h="138339">
                <a:tc>
                  <a:txBody>
                    <a:bodyPr/>
                    <a:lstStyle/>
                    <a:p>
                      <a:pPr>
                        <a:spcAft>
                          <a:spcPts val="900"/>
                        </a:spcAft>
                      </a:pPr>
                      <a:r>
                        <a:rPr lang="en-GB" sz="1200">
                          <a:effectLst/>
                        </a:rPr>
                        <a:t>9.3</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NR inter-frequency measurements</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a:effectLst/>
                        </a:rPr>
                        <a:t> </a:t>
                      </a:r>
                      <a:endParaRPr lang="en-GB" sz="12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559776638"/>
                  </a:ext>
                </a:extLst>
              </a:tr>
              <a:tr h="276679">
                <a:tc>
                  <a:txBody>
                    <a:bodyPr/>
                    <a:lstStyle/>
                    <a:p>
                      <a:pPr>
                        <a:spcAft>
                          <a:spcPts val="900"/>
                        </a:spcAft>
                      </a:pPr>
                      <a:r>
                        <a:rPr lang="en-GB" sz="1200" dirty="0">
                          <a:effectLst/>
                        </a:rPr>
                        <a:t>9.5</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L1-RSRP measurements for Reporting</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Ericsson</a:t>
                      </a:r>
                      <a:endParaRPr lang="en-GB" sz="12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933579902"/>
                  </a:ext>
                </a:extLst>
              </a:tr>
              <a:tr h="276679">
                <a:tc>
                  <a:txBody>
                    <a:bodyPr/>
                    <a:lstStyle/>
                    <a:p>
                      <a:pPr>
                        <a:spcAft>
                          <a:spcPts val="900"/>
                        </a:spcAft>
                      </a:pPr>
                      <a:r>
                        <a:rPr lang="en-GB" sz="1200">
                          <a:effectLst/>
                        </a:rPr>
                        <a:t>10</a:t>
                      </a:r>
                      <a:endParaRPr lang="en-GB" sz="12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Measurement Performance requirements</a:t>
                      </a:r>
                      <a:endParaRPr lang="en-GB" sz="1200" dirty="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1200" dirty="0">
                          <a:effectLst/>
                        </a:rPr>
                        <a:t> </a:t>
                      </a:r>
                      <a:endParaRPr lang="en-GB" sz="12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502815773"/>
                  </a:ext>
                </a:extLst>
              </a:tr>
            </a:tbl>
          </a:graphicData>
        </a:graphic>
      </p:graphicFrame>
    </p:spTree>
    <p:extLst>
      <p:ext uri="{BB962C8B-B14F-4D97-AF65-F5344CB8AC3E}">
        <p14:creationId xmlns:p14="http://schemas.microsoft.com/office/powerpoint/2010/main" val="613030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9D497-3120-480A-82C8-81CF96900AFC}"/>
              </a:ext>
            </a:extLst>
          </p:cNvPr>
          <p:cNvSpPr>
            <a:spLocks noGrp="1"/>
          </p:cNvSpPr>
          <p:nvPr>
            <p:ph type="title"/>
          </p:nvPr>
        </p:nvSpPr>
        <p:spPr/>
        <p:txBody>
          <a:bodyPr/>
          <a:lstStyle/>
          <a:p>
            <a:r>
              <a:rPr lang="en-GB" dirty="0"/>
              <a:t>Section responsible, 36.133</a:t>
            </a:r>
          </a:p>
        </p:txBody>
      </p:sp>
      <p:graphicFrame>
        <p:nvGraphicFramePr>
          <p:cNvPr id="4" name="Content Placeholder 3">
            <a:extLst>
              <a:ext uri="{FF2B5EF4-FFF2-40B4-BE49-F238E27FC236}">
                <a16:creationId xmlns:a16="http://schemas.microsoft.com/office/drawing/2014/main" id="{E8DB6770-5AF0-4734-950F-FDA5DD9D67D3}"/>
              </a:ext>
            </a:extLst>
          </p:cNvPr>
          <p:cNvGraphicFramePr>
            <a:graphicFrameLocks noGrp="1"/>
          </p:cNvGraphicFramePr>
          <p:nvPr>
            <p:ph idx="1"/>
            <p:extLst>
              <p:ext uri="{D42A27DB-BD31-4B8C-83A1-F6EECF244321}">
                <p14:modId xmlns:p14="http://schemas.microsoft.com/office/powerpoint/2010/main" val="2875843805"/>
              </p:ext>
            </p:extLst>
          </p:nvPr>
        </p:nvGraphicFramePr>
        <p:xfrm>
          <a:off x="4576681" y="1707673"/>
          <a:ext cx="3652919" cy="5130075"/>
        </p:xfrm>
        <a:graphic>
          <a:graphicData uri="http://schemas.openxmlformats.org/drawingml/2006/table">
            <a:tbl>
              <a:tblPr firstRow="1" firstCol="1" bandRow="1">
                <a:tableStyleId>{5C22544A-7EE6-4342-B048-85BDC9FD1C3A}</a:tableStyleId>
              </a:tblPr>
              <a:tblGrid>
                <a:gridCol w="699164">
                  <a:extLst>
                    <a:ext uri="{9D8B030D-6E8A-4147-A177-3AD203B41FA5}">
                      <a16:colId xmlns:a16="http://schemas.microsoft.com/office/drawing/2014/main" val="86574363"/>
                    </a:ext>
                  </a:extLst>
                </a:gridCol>
                <a:gridCol w="1635628">
                  <a:extLst>
                    <a:ext uri="{9D8B030D-6E8A-4147-A177-3AD203B41FA5}">
                      <a16:colId xmlns:a16="http://schemas.microsoft.com/office/drawing/2014/main" val="3465997044"/>
                    </a:ext>
                  </a:extLst>
                </a:gridCol>
                <a:gridCol w="1318127">
                  <a:extLst>
                    <a:ext uri="{9D8B030D-6E8A-4147-A177-3AD203B41FA5}">
                      <a16:colId xmlns:a16="http://schemas.microsoft.com/office/drawing/2014/main" val="1775521412"/>
                    </a:ext>
                  </a:extLst>
                </a:gridCol>
              </a:tblGrid>
              <a:tr h="138339">
                <a:tc>
                  <a:txBody>
                    <a:bodyPr/>
                    <a:lstStyle/>
                    <a:p>
                      <a:pPr>
                        <a:spcAft>
                          <a:spcPts val="0"/>
                        </a:spcAft>
                      </a:pPr>
                      <a:r>
                        <a:rPr lang="en-GB" sz="700">
                          <a:effectLst/>
                        </a:rPr>
                        <a:t>Section</a:t>
                      </a:r>
                      <a:endParaRPr lang="en-GB" sz="600">
                        <a:effectLst/>
                        <a:latin typeface="Times New Roman" panose="02020603050405020304" pitchFamily="18" charset="0"/>
                        <a:ea typeface="MS Mincho" panose="02020609040205080304" pitchFamily="49" charset="-128"/>
                      </a:endParaRPr>
                    </a:p>
                  </a:txBody>
                  <a:tcPr marL="42383" marR="42383" marT="0" marB="0"/>
                </a:tc>
                <a:tc>
                  <a:txBody>
                    <a:bodyPr/>
                    <a:lstStyle/>
                    <a:p>
                      <a:pPr>
                        <a:spcAft>
                          <a:spcPts val="900"/>
                        </a:spcAft>
                      </a:pPr>
                      <a:r>
                        <a:rPr lang="en-GB" sz="700">
                          <a:effectLst/>
                        </a:rPr>
                        <a:t>Title</a:t>
                      </a:r>
                      <a:endParaRPr lang="en-GB" sz="600">
                        <a:effectLst/>
                        <a:latin typeface="Times New Roman" panose="02020603050405020304" pitchFamily="18" charset="0"/>
                        <a:ea typeface="MS Mincho" panose="02020609040205080304" pitchFamily="49" charset="-128"/>
                      </a:endParaRPr>
                    </a:p>
                  </a:txBody>
                  <a:tcPr marL="42383" marR="42383" marT="0" marB="0" anchor="b"/>
                </a:tc>
                <a:tc>
                  <a:txBody>
                    <a:bodyPr/>
                    <a:lstStyle/>
                    <a:p>
                      <a:pPr>
                        <a:spcAft>
                          <a:spcPts val="900"/>
                        </a:spcAft>
                      </a:pPr>
                      <a:r>
                        <a:rPr lang="en-GB" sz="700" dirty="0">
                          <a:effectLst/>
                        </a:rPr>
                        <a:t>Responsible</a:t>
                      </a:r>
                      <a:endParaRPr lang="en-GB" sz="6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993655914"/>
                  </a:ext>
                </a:extLst>
              </a:tr>
              <a:tr h="138339">
                <a:tc>
                  <a:txBody>
                    <a:bodyPr/>
                    <a:lstStyle/>
                    <a:p>
                      <a:pPr>
                        <a:spcAft>
                          <a:spcPts val="0"/>
                        </a:spcAft>
                      </a:pPr>
                      <a:r>
                        <a:rPr lang="en-GB" sz="1200" dirty="0">
                          <a:solidFill>
                            <a:srgbClr val="000000"/>
                          </a:solidFill>
                          <a:effectLst/>
                          <a:latin typeface="Calibri" panose="020F0502020204030204" pitchFamily="34" charset="0"/>
                          <a:ea typeface="MS Mincho" panose="02020609040205080304" pitchFamily="49" charset="-128"/>
                        </a:rPr>
                        <a:t>3.6.2</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Applicability of requirements for EN-DC operation</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dirty="0">
                          <a:effectLst/>
                        </a:rPr>
                        <a:t>Ericsson</a:t>
                      </a:r>
                      <a:endParaRPr lang="en-GB" sz="6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83489201"/>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5.3.4</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E-UTRAN - NR FR1 Handover</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4277908653"/>
                  </a:ext>
                </a:extLst>
              </a:tr>
              <a:tr h="27667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6.3.2.4</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RRC connection release with redirection to NR</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078601120"/>
                  </a:ext>
                </a:extLst>
              </a:tr>
              <a:tr h="27667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7.32</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Interruptions with EN-DC</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776086804"/>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8.1.2.1</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UE measurement capability</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Ericsson</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3229921783"/>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8.1.2.4.21</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E-UTRAN FDD – NR measurements</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511834963"/>
                  </a:ext>
                </a:extLst>
              </a:tr>
              <a:tr h="415018">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8.1.2.4.22</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E-UTRAN TDD – NR measurements</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114143462"/>
                  </a:ext>
                </a:extLst>
              </a:tr>
              <a:tr h="27667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8.1.2.4.25</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E-UTRAN FDD – NR SFTD Measurements</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8563158"/>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8.1.2.4.26</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E-UTRAN TDD – NR SFTD Measurements</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671282585"/>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8.2</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Capabilities for Support of Event Triggering and Reporting Criteria</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531912600"/>
                  </a:ext>
                </a:extLst>
              </a:tr>
              <a:tr h="27667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8.2.2</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Requirements</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166979049"/>
                  </a:ext>
                </a:extLst>
              </a:tr>
              <a:tr h="138339">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8.17</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a:solidFill>
                            <a:srgbClr val="000000"/>
                          </a:solidFill>
                          <a:effectLst/>
                          <a:latin typeface="Calibri" panose="020F0502020204030204" pitchFamily="34" charset="0"/>
                          <a:ea typeface="MS Mincho" panose="02020609040205080304" pitchFamily="49" charset="-128"/>
                        </a:rPr>
                        <a:t>Measurements for E-UTRA – NR Dual Connectivity</a:t>
                      </a:r>
                      <a:endParaRPr lang="en-GB" sz="120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a:effectLst/>
                        </a:rPr>
                        <a:t> </a:t>
                      </a:r>
                      <a:endParaRPr lang="en-GB" sz="60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14687027"/>
                  </a:ext>
                </a:extLst>
              </a:tr>
              <a:tr h="0">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9.11</a:t>
                      </a:r>
                      <a:endParaRPr lang="en-GB" sz="1200" dirty="0">
                        <a:effectLst/>
                        <a:latin typeface="Times New Roman" panose="02020603050405020304" pitchFamily="18" charset="0"/>
                        <a:ea typeface="MS Mincho" panose="02020609040205080304" pitchFamily="49" charset="-128"/>
                      </a:endParaRPr>
                    </a:p>
                  </a:txBody>
                  <a:tcPr marL="68580" marR="68580" marT="0" marB="0" anchor="b"/>
                </a:tc>
                <a:tc>
                  <a:txBody>
                    <a:bodyPr/>
                    <a:lstStyle/>
                    <a:p>
                      <a:pPr>
                        <a:spcAft>
                          <a:spcPts val="900"/>
                        </a:spcAft>
                      </a:pPr>
                      <a:r>
                        <a:rPr lang="en-GB" sz="1200" dirty="0">
                          <a:solidFill>
                            <a:srgbClr val="000000"/>
                          </a:solidFill>
                          <a:effectLst/>
                          <a:latin typeface="Calibri" panose="020F0502020204030204" pitchFamily="34" charset="0"/>
                          <a:ea typeface="MS Mincho" panose="02020609040205080304" pitchFamily="49" charset="-128"/>
                        </a:rPr>
                        <a:t>NR Measurements</a:t>
                      </a:r>
                      <a:endParaRPr lang="en-GB" sz="1200" dirty="0">
                        <a:effectLst/>
                        <a:latin typeface="Times New Roman" panose="02020603050405020304" pitchFamily="18" charset="0"/>
                        <a:ea typeface="MS Mincho" panose="02020609040205080304" pitchFamily="49" charset="-128"/>
                      </a:endParaRPr>
                    </a:p>
                  </a:txBody>
                  <a:tcPr marL="0" marR="0" marT="0" marB="0" anchor="b"/>
                </a:tc>
                <a:tc>
                  <a:txBody>
                    <a:bodyPr/>
                    <a:lstStyle/>
                    <a:p>
                      <a:pPr>
                        <a:spcAft>
                          <a:spcPts val="900"/>
                        </a:spcAft>
                      </a:pPr>
                      <a:r>
                        <a:rPr lang="en-GB" sz="700" dirty="0">
                          <a:effectLst/>
                        </a:rPr>
                        <a:t> </a:t>
                      </a:r>
                      <a:endParaRPr lang="en-GB" sz="600" dirty="0">
                        <a:effectLst/>
                        <a:latin typeface="Times New Roman" panose="02020603050405020304" pitchFamily="18" charset="0"/>
                        <a:ea typeface="MS Mincho" panose="02020609040205080304" pitchFamily="49" charset="-128"/>
                      </a:endParaRPr>
                    </a:p>
                  </a:txBody>
                  <a:tcPr marL="42383" marR="42383" marT="0" marB="0"/>
                </a:tc>
                <a:extLst>
                  <a:ext uri="{0D108BD9-81ED-4DB2-BD59-A6C34878D82A}">
                    <a16:rowId xmlns:a16="http://schemas.microsoft.com/office/drawing/2014/main" val="2559776638"/>
                  </a:ext>
                </a:extLst>
              </a:tr>
            </a:tbl>
          </a:graphicData>
        </a:graphic>
      </p:graphicFrame>
    </p:spTree>
    <p:extLst>
      <p:ext uri="{BB962C8B-B14F-4D97-AF65-F5344CB8AC3E}">
        <p14:creationId xmlns:p14="http://schemas.microsoft.com/office/powerpoint/2010/main" val="10867314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TotalTime>
  <Words>512</Words>
  <Application>Microsoft Office PowerPoint</Application>
  <PresentationFormat>Widescreen</PresentationFormat>
  <Paragraphs>160</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Way forward on RRM specifications for NR-U</vt:lpstr>
      <vt:lpstr>Scenario naming</vt:lpstr>
      <vt:lpstr>Other agreements on specification structure</vt:lpstr>
      <vt:lpstr>Section responsible, 38.133</vt:lpstr>
      <vt:lpstr>Section responsible, 38.133</vt:lpstr>
      <vt:lpstr>Section responsible, 36.133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RRM specifications for NR-U</dc:title>
  <dc:creator>Chris Callender</dc:creator>
  <cp:lastModifiedBy>Ericsson</cp:lastModifiedBy>
  <cp:revision>50</cp:revision>
  <dcterms:created xsi:type="dcterms:W3CDTF">2019-08-30T03:21:09Z</dcterms:created>
  <dcterms:modified xsi:type="dcterms:W3CDTF">2019-10-04T14:36:55Z</dcterms:modified>
</cp:coreProperties>
</file>