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987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#92bis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Chong Qing, China, 14th - 18th Oct.,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Calibri" panose="020F0502020204030204" pitchFamily="34" charset="0"/>
              </a:rPr>
              <a:t>WF on Rel-16 </a:t>
            </a:r>
            <a:r>
              <a:rPr lang="en-US" altLang="zh-CN" sz="4000" dirty="0" err="1" smtClean="0">
                <a:latin typeface="Calibri" panose="020F0502020204030204" pitchFamily="34" charset="0"/>
              </a:rPr>
              <a:t>feMobility</a:t>
            </a:r>
            <a:r>
              <a:rPr lang="en-US" altLang="zh-CN" sz="4000" dirty="0" smtClean="0">
                <a:latin typeface="Calibri" panose="020F0502020204030204" pitchFamily="34" charset="0"/>
              </a:rPr>
              <a:t> </a:t>
            </a:r>
            <a:r>
              <a:rPr lang="en-US" altLang="zh-CN" sz="4000" dirty="0">
                <a:latin typeface="Calibri" panose="020F0502020204030204" pitchFamily="34" charset="0"/>
              </a:rPr>
              <a:t>RRM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R4-1911902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Conditional handover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/>
              <a:t>The handover delay D</a:t>
            </a:r>
            <a:r>
              <a:rPr lang="en-GB" altLang="zh-CN" sz="2000" baseline="-25000" dirty="0"/>
              <a:t>CHO </a:t>
            </a:r>
            <a:r>
              <a:rPr lang="en-GB" altLang="zh-CN" sz="2000" dirty="0"/>
              <a:t>in CHO is defined from the time when handover condition is </a:t>
            </a:r>
            <a:r>
              <a:rPr lang="en-GB" altLang="zh-CN" sz="2000" dirty="0" smtClean="0"/>
              <a:t>met from UE perspective </a:t>
            </a:r>
            <a:r>
              <a:rPr lang="en-GB" altLang="zh-CN" sz="2000" dirty="0"/>
              <a:t>to the time when the first PRACH preamble is transmitted. </a:t>
            </a:r>
            <a:endParaRPr lang="en-GB" altLang="zh-CN" sz="2000" dirty="0" smtClean="0"/>
          </a:p>
          <a:p>
            <a:r>
              <a:rPr lang="en-US" altLang="zh-CN" sz="2000" dirty="0" smtClean="0">
                <a:solidFill>
                  <a:prstClr val="black"/>
                </a:solidFill>
              </a:rPr>
              <a:t>Handover delay and interruption are specified as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marL="400050" lvl="1" indent="0">
              <a:buNone/>
            </a:pPr>
            <a:r>
              <a:rPr lang="en-US" altLang="zh-CN" sz="1600" dirty="0">
                <a:solidFill>
                  <a:prstClr val="black"/>
                </a:solidFill>
              </a:rPr>
              <a:t>DCHO= </a:t>
            </a:r>
            <a:r>
              <a:rPr lang="en-US" altLang="zh-CN" sz="1600" dirty="0" err="1">
                <a:solidFill>
                  <a:prstClr val="black"/>
                </a:solidFill>
              </a:rPr>
              <a:t>Tinterrupt_CHO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marL="400050" lvl="1" indent="0">
              <a:buNone/>
            </a:pPr>
            <a:r>
              <a:rPr lang="en-US" altLang="zh-CN" sz="1600" dirty="0">
                <a:solidFill>
                  <a:prstClr val="black"/>
                </a:solidFill>
              </a:rPr>
              <a:t>Where,</a:t>
            </a:r>
          </a:p>
          <a:p>
            <a:pPr marL="400050" lvl="1" indent="0">
              <a:buNone/>
            </a:pPr>
            <a:r>
              <a:rPr lang="en-US" altLang="zh-CN" sz="1600" dirty="0" smtClean="0">
                <a:solidFill>
                  <a:prstClr val="black"/>
                </a:solidFill>
              </a:rPr>
              <a:t>-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Tinterrupt_CHO</a:t>
            </a:r>
            <a:r>
              <a:rPr lang="en-US" altLang="zh-CN" sz="1600" dirty="0" smtClean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=</a:t>
            </a:r>
            <a:r>
              <a:rPr lang="en-US" altLang="zh-CN" sz="1600" dirty="0" err="1">
                <a:solidFill>
                  <a:prstClr val="black"/>
                </a:solidFill>
              </a:rPr>
              <a:t>Tprocess_time</a:t>
            </a:r>
            <a:r>
              <a:rPr lang="en-US" altLang="zh-CN" sz="1600" dirty="0">
                <a:solidFill>
                  <a:prstClr val="black"/>
                </a:solidFill>
              </a:rPr>
              <a:t>+ Tiu+ 20</a:t>
            </a:r>
          </a:p>
          <a:p>
            <a:pPr marL="400050" lvl="1" indent="0">
              <a:buNone/>
            </a:pPr>
            <a:r>
              <a:rPr lang="en-US" altLang="zh-CN" sz="1600" dirty="0" smtClean="0">
                <a:solidFill>
                  <a:prstClr val="black"/>
                </a:solidFill>
              </a:rPr>
              <a:t>-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Tprocess_time</a:t>
            </a:r>
            <a:r>
              <a:rPr lang="en-US" altLang="zh-CN" sz="1600" dirty="0">
                <a:solidFill>
                  <a:prstClr val="black"/>
                </a:solidFill>
              </a:rPr>
              <a:t>: UE processing time, including delay for RF retuning, derive target </a:t>
            </a:r>
            <a:r>
              <a:rPr lang="en-US" altLang="zh-CN" sz="1600" dirty="0" err="1">
                <a:solidFill>
                  <a:prstClr val="black"/>
                </a:solidFill>
              </a:rPr>
              <a:t>eNB</a:t>
            </a:r>
            <a:r>
              <a:rPr lang="en-US" altLang="zh-CN" sz="1600" dirty="0">
                <a:solidFill>
                  <a:prstClr val="black"/>
                </a:solidFill>
              </a:rPr>
              <a:t> specific keys, configure security algorithm to be used in target cell.</a:t>
            </a:r>
          </a:p>
          <a:p>
            <a:pPr marL="400050" lvl="1" indent="0">
              <a:buNone/>
            </a:pPr>
            <a:r>
              <a:rPr lang="en-US" altLang="zh-CN" sz="1600" smtClean="0">
                <a:solidFill>
                  <a:prstClr val="black"/>
                </a:solidFill>
              </a:rPr>
              <a:t>-TIU </a:t>
            </a:r>
            <a:r>
              <a:rPr lang="en-US" altLang="zh-CN" sz="1600" dirty="0">
                <a:solidFill>
                  <a:prstClr val="black"/>
                </a:solidFill>
              </a:rPr>
              <a:t>is the interruption uncertainty in acquiring the first available PRACH occasion in the new cell. TIU can be up to 30 </a:t>
            </a:r>
            <a:r>
              <a:rPr lang="en-US" altLang="zh-CN" sz="1600" dirty="0" err="1">
                <a:solidFill>
                  <a:prstClr val="black"/>
                </a:solidFill>
              </a:rPr>
              <a:t>ms.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zh-CN" dirty="0"/>
              <a:t>non-split dual active protocol stack solution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altLang="zh-CN" sz="2000" dirty="0"/>
              <a:t>The handover delay is defined as when the UE receives a RRC message from source cell implying handover the UE shall be ready to start the transmission of the new uplink PUSCH channel on the target cell within </a:t>
            </a:r>
            <a:r>
              <a:rPr lang="en-GB" altLang="zh-CN" sz="2000" dirty="0" err="1"/>
              <a:t>D</a:t>
            </a:r>
            <a:r>
              <a:rPr lang="en-GB" altLang="zh-CN" sz="2000" baseline="-25000" dirty="0" err="1"/>
              <a:t>handover</a:t>
            </a:r>
            <a:r>
              <a:rPr lang="en-GB" altLang="zh-CN" sz="2000" baseline="-25000" dirty="0"/>
              <a:t> </a:t>
            </a:r>
            <a:r>
              <a:rPr lang="en-GB" altLang="zh-CN" sz="2000" dirty="0"/>
              <a:t>seconds from the end of the last TTI containing the RRC command.</a:t>
            </a:r>
            <a:endParaRPr lang="zh-CN" altLang="zh-CN" sz="2000" dirty="0"/>
          </a:p>
          <a:p>
            <a:pPr eaLnBrk="1" hangingPunct="1"/>
            <a:r>
              <a:rPr lang="en-US" altLang="zh-CN" sz="2000" dirty="0" err="1" smtClean="0">
                <a:solidFill>
                  <a:prstClr val="black"/>
                </a:solidFill>
              </a:rPr>
              <a:t>Dhandover</a:t>
            </a:r>
            <a:r>
              <a:rPr lang="en-US" altLang="zh-CN" sz="2000" dirty="0" smtClean="0">
                <a:solidFill>
                  <a:prstClr val="black"/>
                </a:solidFill>
              </a:rPr>
              <a:t>= RRC procedure delay+ Tsearch+Tiu+20ms</a:t>
            </a:r>
            <a:endParaRPr lang="en-US" altLang="zh-CN" sz="1600" dirty="0" smtClean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000" dirty="0" smtClean="0"/>
              <a:t>The following interruption is allowed during the time </a:t>
            </a:r>
            <a:r>
              <a:rPr lang="en-GB" altLang="zh-CN" sz="2000" dirty="0" smtClean="0"/>
              <a:t>between </a:t>
            </a:r>
            <a:r>
              <a:rPr lang="en-GB" altLang="zh-CN" sz="2000" dirty="0"/>
              <a:t>end of the last TTI containing the RRC command on the old PDSCH </a:t>
            </a:r>
            <a:r>
              <a:rPr lang="en-GB" altLang="zh-CN" sz="2000" dirty="0" smtClean="0"/>
              <a:t> and </a:t>
            </a:r>
            <a:r>
              <a:rPr lang="en-US" altLang="zh-CN" sz="2000" dirty="0"/>
              <a:t>the UE shall be ready to start the transmission of the new uplink PUSCH channel on the target cell </a:t>
            </a:r>
            <a:endParaRPr lang="en-US" altLang="zh-CN" sz="2000" dirty="0" smtClean="0"/>
          </a:p>
          <a:p>
            <a:pPr lvl="1" eaLnBrk="1" hangingPunct="1"/>
            <a:r>
              <a:rPr lang="en-US" altLang="zh-CN" sz="1600" dirty="0"/>
              <a:t>no interruption is allowed for  both intra-frequency synchronous and asynchronous deployment when the bandwidth of target and serving cell is the same.</a:t>
            </a:r>
          </a:p>
          <a:p>
            <a:pPr lvl="1" eaLnBrk="1" hangingPunct="1"/>
            <a:r>
              <a:rPr lang="en-US" altLang="zh-CN" sz="1600" dirty="0" smtClean="0"/>
              <a:t>5ms </a:t>
            </a:r>
            <a:r>
              <a:rPr lang="en-US" altLang="zh-CN" sz="1600" dirty="0"/>
              <a:t>interruption </a:t>
            </a:r>
            <a:r>
              <a:rPr lang="en-US" altLang="zh-CN" sz="1600" dirty="0" smtClean="0"/>
              <a:t>is allowed for </a:t>
            </a:r>
            <a:r>
              <a:rPr lang="en-US" altLang="zh-CN" sz="1600" dirty="0"/>
              <a:t>both intra-frequency synchronous and asynchronous deployment </a:t>
            </a:r>
            <a:r>
              <a:rPr lang="en-US" altLang="zh-CN" sz="1600" dirty="0" smtClean="0"/>
              <a:t>when </a:t>
            </a:r>
            <a:r>
              <a:rPr lang="en-US" altLang="zh-CN" sz="1600" dirty="0"/>
              <a:t>the bandwidth of target and serving is different.</a:t>
            </a:r>
          </a:p>
          <a:p>
            <a:pPr lvl="1" eaLnBrk="1" hangingPunct="1"/>
            <a:r>
              <a:rPr lang="en-US" altLang="zh-CN" sz="1600" dirty="0" smtClean="0"/>
              <a:t>1ms interruption is allowed </a:t>
            </a:r>
            <a:r>
              <a:rPr lang="en-US" altLang="zh-CN" sz="1600" dirty="0"/>
              <a:t>for both synchronous and asynchronous inter-frequency deployment.</a:t>
            </a:r>
          </a:p>
          <a:p>
            <a:pPr eaLnBrk="1" hangingPunct="1"/>
            <a:endParaRPr lang="en-US" altLang="zh-CN" sz="2000" dirty="0" smtClean="0"/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913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</TotalTime>
  <Words>285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#92bis Chong Qing, China, 14th - 18th Oct., 2019</vt:lpstr>
      <vt:lpstr>Conditional handover</vt:lpstr>
      <vt:lpstr>non-split dual active protocol stack solution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119</cp:revision>
  <dcterms:created xsi:type="dcterms:W3CDTF">2016-01-12T08:39:50Z</dcterms:created>
  <dcterms:modified xsi:type="dcterms:W3CDTF">2019-10-04T15:03:22Z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(3)yWoS0KNGDax3B9xiiSjwNTj1djHZa3k0u+umnogKyJcZNCsicfc4TS2FTgtxphS1soK5skWU
b7Z5DfbTjJBnWanzM1a8pfKW0CgG4Ke4TBs9XSlLRSgd31cdyRYMNBAoFTj9SbiM7PY8w5F7
mWMwWIBlpu3mAmvWPFz+7+/zMUfTaNxtbNKumU0RVbybS72nuatEtr4oizwpvIZoQWhcX7l/
abRxhrovq2GQ2Kv/4C</vt:lpwstr>
  </property>
  <property fmtid="{D5CDD505-2E9C-101B-9397-08002B2CF9AE}" pid="3" name="_2015_ms_pID_7253431">
    <vt:lpwstr>mXvPR7jhu4ivzeN+Qur8ENM3fEB2JozDtpn/aip/2QjmsgHDY4qO6E
wgEnh5Oztrj6/7Zgd+bW9fd7DqgOlpqzNzt+pgnpuJyPMpGNIfKmGz19iilpB7AIprj4ArWC
NYXyk4gvCeBxDUCa5aNWQkXjkhfNTZrjLggrIiPFnbtraP3sowW9W5Lslk7c4hJu2M2a858c
3+b97V2qG2dWahzAYkWlR8W9YVhI2N3VFkuw</vt:lpwstr>
  </property>
  <property fmtid="{D5CDD505-2E9C-101B-9397-08002B2CF9AE}" pid="4" name="_2015_ms_pID_7253432">
    <vt:lpwstr>GOWiP3PNtB5ndzxFnZIogrU/xS0WirtsKgao
kRWVBxyARjno7VMCBW8DdHqSBl25Wt2UBy8cCX22yoR6udgM038=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1567476036</vt:lpwstr>
  </property>
</Properties>
</file>