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87" r:id="rId3"/>
    <p:sldId id="286" r:id="rId4"/>
    <p:sldId id="288" r:id="rId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61" autoAdjust="0"/>
    <p:restoredTop sz="82742" autoAdjust="0"/>
  </p:normalViewPr>
  <p:slideViewPr>
    <p:cSldViewPr>
      <p:cViewPr varScale="1">
        <p:scale>
          <a:sx n="85" d="100"/>
          <a:sy n="85" d="100"/>
        </p:scale>
        <p:origin x="158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pPr/>
              <a:t>2019/10/18</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pPr/>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2</a:t>
            </a:fld>
            <a:endParaRPr kumimoji="1" lang="ja-JP" altLang="en-US"/>
          </a:p>
        </p:txBody>
      </p:sp>
    </p:spTree>
    <p:extLst>
      <p:ext uri="{BB962C8B-B14F-4D97-AF65-F5344CB8AC3E}">
        <p14:creationId xmlns:p14="http://schemas.microsoft.com/office/powerpoint/2010/main" val="3557256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3</a:t>
            </a:fld>
            <a:endParaRPr kumimoji="1" lang="ja-JP" altLang="en-US"/>
          </a:p>
        </p:txBody>
      </p:sp>
    </p:spTree>
    <p:extLst>
      <p:ext uri="{BB962C8B-B14F-4D97-AF65-F5344CB8AC3E}">
        <p14:creationId xmlns:p14="http://schemas.microsoft.com/office/powerpoint/2010/main" val="2072607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4</a:t>
            </a:fld>
            <a:endParaRPr kumimoji="1" lang="ja-JP" altLang="en-US"/>
          </a:p>
        </p:txBody>
      </p:sp>
    </p:spTree>
    <p:extLst>
      <p:ext uri="{BB962C8B-B14F-4D97-AF65-F5344CB8AC3E}">
        <p14:creationId xmlns:p14="http://schemas.microsoft.com/office/powerpoint/2010/main" val="15242047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2019/10/18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2019/10/18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2019/10/18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2019/10/18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2019/10/18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2019/10/18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2019/10/18</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2019/10/18</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2019/10/18</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2019/10/18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2019/10/18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2019/10/18</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sz="4000" b="1" dirty="0"/>
              <a:t>Way forward on NR mobility enhancement</a:t>
            </a:r>
            <a:endParaRPr kumimoji="1" lang="ja-JP" altLang="en-US" sz="4000" dirty="0"/>
          </a:p>
        </p:txBody>
      </p:sp>
      <p:sp>
        <p:nvSpPr>
          <p:cNvPr id="3" name="サブタイトル 2"/>
          <p:cNvSpPr>
            <a:spLocks noGrp="1"/>
          </p:cNvSpPr>
          <p:nvPr>
            <p:ph type="subTitle" idx="1"/>
          </p:nvPr>
        </p:nvSpPr>
        <p:spPr/>
        <p:txBody>
          <a:bodyPr/>
          <a:lstStyle/>
          <a:p>
            <a:r>
              <a:rPr lang="en-US" altLang="ja-JP" dirty="0">
                <a:solidFill>
                  <a:schemeClr val="tx1"/>
                </a:solidFill>
              </a:rPr>
              <a:t>Intel</a:t>
            </a:r>
          </a:p>
        </p:txBody>
      </p:sp>
      <p:sp>
        <p:nvSpPr>
          <p:cNvPr id="4" name="テキスト ボックス 3"/>
          <p:cNvSpPr txBox="1"/>
          <p:nvPr/>
        </p:nvSpPr>
        <p:spPr>
          <a:xfrm>
            <a:off x="107504" y="188639"/>
            <a:ext cx="3987887" cy="646331"/>
          </a:xfrm>
          <a:prstGeom prst="rect">
            <a:avLst/>
          </a:prstGeom>
          <a:noFill/>
        </p:spPr>
        <p:txBody>
          <a:bodyPr wrap="none" rtlCol="0">
            <a:spAutoFit/>
          </a:bodyPr>
          <a:lstStyle/>
          <a:p>
            <a:r>
              <a:rPr lang="en-GB" b="1" dirty="0"/>
              <a:t>3GPP TSG-RAN4 Meeting #92bis 	</a:t>
            </a:r>
          </a:p>
          <a:p>
            <a:r>
              <a:rPr lang="en-US" b="1" dirty="0"/>
              <a:t>Chongqing, China, 14– 18 October, 2019</a:t>
            </a:r>
          </a:p>
        </p:txBody>
      </p:sp>
      <p:sp>
        <p:nvSpPr>
          <p:cNvPr id="5" name="正方形/長方形 4"/>
          <p:cNvSpPr/>
          <p:nvPr/>
        </p:nvSpPr>
        <p:spPr>
          <a:xfrm>
            <a:off x="5868144" y="188639"/>
            <a:ext cx="3067372" cy="646331"/>
          </a:xfrm>
          <a:prstGeom prst="rect">
            <a:avLst/>
          </a:prstGeom>
        </p:spPr>
        <p:txBody>
          <a:bodyPr wrap="square">
            <a:spAutoFit/>
          </a:bodyPr>
          <a:lstStyle/>
          <a:p>
            <a:pPr algn="r"/>
            <a:r>
              <a:rPr lang="en-US" altLang="ja-JP" b="1" dirty="0"/>
              <a:t>R4-1911041</a:t>
            </a:r>
          </a:p>
          <a:p>
            <a:pPr algn="r"/>
            <a:r>
              <a:rPr lang="en-US" altLang="ja-JP" b="1" dirty="0"/>
              <a:t>Document 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9392"/>
            <a:ext cx="8892480" cy="1143000"/>
          </a:xfrm>
        </p:spPr>
        <p:txBody>
          <a:bodyPr>
            <a:noAutofit/>
          </a:bodyPr>
          <a:lstStyle/>
          <a:p>
            <a:r>
              <a:rPr lang="en-US" sz="2800" b="1" dirty="0"/>
              <a:t>Handover delay and interruption of handover with simultaneous Rx/</a:t>
            </a:r>
            <a:r>
              <a:rPr lang="en-US" sz="2800" b="1" dirty="0" err="1"/>
              <a:t>Tx</a:t>
            </a:r>
            <a:r>
              <a:rPr lang="en-US" sz="2800" b="1" dirty="0"/>
              <a:t> with source and target cells</a:t>
            </a:r>
          </a:p>
        </p:txBody>
      </p:sp>
      <p:sp>
        <p:nvSpPr>
          <p:cNvPr id="4" name="TextBox 3"/>
          <p:cNvSpPr txBox="1"/>
          <p:nvPr/>
        </p:nvSpPr>
        <p:spPr>
          <a:xfrm>
            <a:off x="107504" y="908720"/>
            <a:ext cx="9036496" cy="6032421"/>
          </a:xfrm>
          <a:prstGeom prst="rect">
            <a:avLst/>
          </a:prstGeom>
          <a:noFill/>
        </p:spPr>
        <p:txBody>
          <a:bodyPr wrap="square" rtlCol="0">
            <a:spAutoFit/>
          </a:bodyPr>
          <a:lstStyle/>
          <a:p>
            <a:pPr marL="342900" lvl="0" indent="-342900" hangingPunct="0">
              <a:buFont typeface="Arial" panose="020B0604020202020204" pitchFamily="34" charset="0"/>
              <a:buChar char="•"/>
            </a:pPr>
            <a:r>
              <a:rPr lang="en-US" sz="2000" dirty="0"/>
              <a:t>Definition of HO delay will be split into two parts:</a:t>
            </a:r>
          </a:p>
          <a:p>
            <a:pPr lvl="0" hangingPunct="0"/>
            <a:r>
              <a:rPr lang="en-US" u="sng" dirty="0"/>
              <a:t>Delay (1): </a:t>
            </a:r>
            <a:r>
              <a:rPr lang="en-US" dirty="0"/>
              <a:t>from HO command to PRACH preamble transmission</a:t>
            </a:r>
          </a:p>
          <a:p>
            <a:pPr lvl="0" algn="ctr" hangingPunct="0"/>
            <a:r>
              <a:rPr lang="en-US" i="1" dirty="0"/>
              <a:t>D</a:t>
            </a:r>
            <a:r>
              <a:rPr lang="en-US" i="1" baseline="-25000" dirty="0"/>
              <a:t>1</a:t>
            </a:r>
            <a:r>
              <a:rPr lang="en-US" i="1" dirty="0"/>
              <a:t> = </a:t>
            </a:r>
            <a:r>
              <a:rPr lang="en-US" i="1" dirty="0" err="1"/>
              <a:t>T</a:t>
            </a:r>
            <a:r>
              <a:rPr lang="en-US" i="1" baseline="-25000" dirty="0" err="1"/>
              <a:t>RRC_procedure</a:t>
            </a:r>
            <a:r>
              <a:rPr lang="en-US" i="1" dirty="0"/>
              <a:t> + </a:t>
            </a:r>
            <a:r>
              <a:rPr lang="en-US" i="1" dirty="0" err="1"/>
              <a:t>T</a:t>
            </a:r>
            <a:r>
              <a:rPr lang="en-US" i="1" baseline="-25000" dirty="0" err="1"/>
              <a:t>search</a:t>
            </a:r>
            <a:r>
              <a:rPr lang="en-US" i="1" dirty="0"/>
              <a:t> + T</a:t>
            </a:r>
            <a:r>
              <a:rPr lang="en-US" i="1" baseline="-25000" dirty="0"/>
              <a:t>IU</a:t>
            </a:r>
            <a:r>
              <a:rPr lang="en-US" i="1" dirty="0"/>
              <a:t> + </a:t>
            </a:r>
            <a:r>
              <a:rPr lang="en-US" i="1" dirty="0" err="1"/>
              <a:t>T</a:t>
            </a:r>
            <a:r>
              <a:rPr lang="en-US" i="1" baseline="-25000" dirty="0" err="1"/>
              <a:t>UE_process</a:t>
            </a:r>
            <a:r>
              <a:rPr lang="en-US" i="1" dirty="0"/>
              <a:t> + T</a:t>
            </a:r>
            <a:r>
              <a:rPr lang="en-US" i="1" baseline="-25000" dirty="0"/>
              <a:t>∆</a:t>
            </a:r>
            <a:endParaRPr lang="en-US" dirty="0"/>
          </a:p>
          <a:p>
            <a:pPr lvl="0" hangingPunct="0"/>
            <a:r>
              <a:rPr lang="en-US" dirty="0"/>
              <a:t>Definitions of each term is same as that in the existing handover RRM requirements. Corresponding interruption in delay (1):</a:t>
            </a:r>
          </a:p>
          <a:p>
            <a:pPr marL="342900" indent="-342900">
              <a:buFont typeface="Wingdings" panose="05000000000000000000" pitchFamily="2" charset="2"/>
              <a:buChar char="Ø"/>
            </a:pPr>
            <a:r>
              <a:rPr lang="en-US" dirty="0"/>
              <a:t>For intra-frequency: </a:t>
            </a:r>
          </a:p>
          <a:p>
            <a:pPr lvl="1"/>
            <a:r>
              <a:rPr lang="en-US" dirty="0"/>
              <a:t>Case 1 (</a:t>
            </a:r>
            <a:r>
              <a:rPr lang="en-US" dirty="0" err="1"/>
              <a:t>BW</a:t>
            </a:r>
            <a:r>
              <a:rPr lang="en-US" baseline="-25000" dirty="0" err="1"/>
              <a:t>source</a:t>
            </a:r>
            <a:r>
              <a:rPr lang="en-US" dirty="0"/>
              <a:t> ≠ </a:t>
            </a:r>
            <a:r>
              <a:rPr lang="en-US" dirty="0" err="1"/>
              <a:t>BW</a:t>
            </a:r>
            <a:r>
              <a:rPr lang="en-US" baseline="-25000" dirty="0" err="1"/>
              <a:t>target</a:t>
            </a:r>
            <a:r>
              <a:rPr lang="en-US" dirty="0"/>
              <a:t>): FFS and reuse existing [DCI based BWP switching delay] requirement as starting point. Companies are encouraged to provide analysis on interruption time associated with different UE Rx/</a:t>
            </a:r>
            <a:r>
              <a:rPr lang="en-US" dirty="0" err="1"/>
              <a:t>Tx</a:t>
            </a:r>
            <a:r>
              <a:rPr lang="en-US" dirty="0"/>
              <a:t> architecture.</a:t>
            </a:r>
          </a:p>
          <a:p>
            <a:pPr lvl="1"/>
            <a:r>
              <a:rPr lang="en-US" dirty="0"/>
              <a:t>Case 2 (</a:t>
            </a:r>
            <a:r>
              <a:rPr lang="en-US" dirty="0" err="1"/>
              <a:t>BW</a:t>
            </a:r>
            <a:r>
              <a:rPr lang="en-US" baseline="-25000" dirty="0" err="1"/>
              <a:t>source</a:t>
            </a:r>
            <a:r>
              <a:rPr lang="en-US" dirty="0"/>
              <a:t> = </a:t>
            </a:r>
            <a:r>
              <a:rPr lang="en-US" dirty="0" err="1"/>
              <a:t>BW</a:t>
            </a:r>
            <a:r>
              <a:rPr lang="en-US" baseline="-25000" dirty="0" err="1"/>
              <a:t>target</a:t>
            </a:r>
            <a:r>
              <a:rPr lang="en-US" dirty="0"/>
              <a:t>): FFS </a:t>
            </a:r>
          </a:p>
          <a:p>
            <a:r>
              <a:rPr lang="en-US" dirty="0"/>
              <a:t> </a:t>
            </a:r>
          </a:p>
          <a:p>
            <a:pPr marL="342900" indent="-342900">
              <a:buFont typeface="Wingdings" panose="05000000000000000000" pitchFamily="2" charset="2"/>
              <a:buChar char="Ø"/>
            </a:pPr>
            <a:r>
              <a:rPr lang="en-US" dirty="0"/>
              <a:t>For inter-frequency: reuse existing NR </a:t>
            </a:r>
            <a:r>
              <a:rPr lang="en-US" dirty="0" err="1"/>
              <a:t>PSCell</a:t>
            </a:r>
            <a:r>
              <a:rPr lang="en-US" dirty="0"/>
              <a:t>/</a:t>
            </a:r>
            <a:r>
              <a:rPr lang="en-US" dirty="0" err="1"/>
              <a:t>SCell</a:t>
            </a:r>
            <a:r>
              <a:rPr lang="en-US" dirty="0"/>
              <a:t> addition interruption requirement, i.e. follow Table 8.2.4.2.1-1 for inter-band synchronous and Table 8.2.4.2.1-2 for intra-band synchronous (1 additional slot is allowed for asynchronous case in inter-band asynchronous ).</a:t>
            </a:r>
          </a:p>
          <a:p>
            <a:pPr lvl="0" hangingPunct="0"/>
            <a:endParaRPr lang="en-US" dirty="0"/>
          </a:p>
          <a:p>
            <a:pPr lvl="0" hangingPunct="0"/>
            <a:r>
              <a:rPr lang="en-US" u="sng" dirty="0"/>
              <a:t>Delay (2) </a:t>
            </a:r>
            <a:r>
              <a:rPr lang="en-US" dirty="0"/>
              <a:t>on source release: Start point is FFS. Pending RAN2, existing </a:t>
            </a:r>
            <a:r>
              <a:rPr lang="en-US" dirty="0" err="1"/>
              <a:t>PSCell</a:t>
            </a:r>
            <a:r>
              <a:rPr lang="en-US" dirty="0"/>
              <a:t> release requirement can be reused if this is triggered by RRC</a:t>
            </a:r>
          </a:p>
          <a:p>
            <a:pPr lvl="0" hangingPunct="0"/>
            <a:endParaRPr lang="en-US" sz="2000" dirty="0"/>
          </a:p>
          <a:p>
            <a:pPr marL="342900" indent="-342900" hangingPunct="0">
              <a:buFont typeface="Arial" panose="020B0604020202020204" pitchFamily="34" charset="0"/>
              <a:buChar char="•"/>
            </a:pPr>
            <a:r>
              <a:rPr lang="en-US" sz="2000" dirty="0"/>
              <a:t>UE </a:t>
            </a:r>
            <a:r>
              <a:rPr lang="en-US" sz="2000" dirty="0" smtClean="0"/>
              <a:t>is </a:t>
            </a:r>
            <a:r>
              <a:rPr lang="en-US" sz="2000" dirty="0" smtClean="0"/>
              <a:t>not required to </a:t>
            </a:r>
            <a:r>
              <a:rPr lang="en-US" sz="2000" dirty="0"/>
              <a:t>perform mobility purpose measurement after receiving HO command and before the source release is complete</a:t>
            </a:r>
          </a:p>
        </p:txBody>
      </p:sp>
    </p:spTree>
    <p:extLst>
      <p:ext uri="{BB962C8B-B14F-4D97-AF65-F5344CB8AC3E}">
        <p14:creationId xmlns:p14="http://schemas.microsoft.com/office/powerpoint/2010/main" val="8970266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9432"/>
            <a:ext cx="8892480" cy="1143000"/>
          </a:xfrm>
        </p:spPr>
        <p:txBody>
          <a:bodyPr>
            <a:noAutofit/>
          </a:bodyPr>
          <a:lstStyle/>
          <a:p>
            <a:r>
              <a:rPr lang="en-US" sz="2800" b="1" dirty="0"/>
              <a:t>Agreements on conditional handover</a:t>
            </a:r>
          </a:p>
        </p:txBody>
      </p:sp>
      <p:sp>
        <p:nvSpPr>
          <p:cNvPr id="4" name="TextBox 3"/>
          <p:cNvSpPr txBox="1"/>
          <p:nvPr/>
        </p:nvSpPr>
        <p:spPr>
          <a:xfrm>
            <a:off x="107504" y="404664"/>
            <a:ext cx="8856984" cy="6863417"/>
          </a:xfrm>
          <a:prstGeom prst="rect">
            <a:avLst/>
          </a:prstGeom>
          <a:noFill/>
        </p:spPr>
        <p:txBody>
          <a:bodyPr wrap="square" rtlCol="0">
            <a:spAutoFit/>
          </a:bodyPr>
          <a:lstStyle/>
          <a:p>
            <a:pPr marL="342900" indent="-342900" fontAlgn="base" hangingPunct="0">
              <a:spcBef>
                <a:spcPct val="0"/>
              </a:spcBef>
              <a:spcAft>
                <a:spcPct val="0"/>
              </a:spcAft>
              <a:buFont typeface="Arial" panose="020B0604020202020204" pitchFamily="34" charset="0"/>
              <a:buChar char="•"/>
            </a:pPr>
            <a:r>
              <a:rPr lang="en-US" altLang="zh-CN" sz="2000" dirty="0"/>
              <a:t>The starting point of the CHO procedure is from the end of the last TTI containing the RRC command carrying the CHO command. Handover delay is split into the following phases</a:t>
            </a:r>
          </a:p>
          <a:p>
            <a:pPr lvl="0" fontAlgn="base" hangingPunct="0">
              <a:spcBef>
                <a:spcPct val="0"/>
              </a:spcBef>
              <a:spcAft>
                <a:spcPct val="0"/>
              </a:spcAft>
            </a:pPr>
            <a:r>
              <a:rPr lang="en-US" altLang="zh-CN" sz="2000" dirty="0"/>
              <a:t>	Phase 0: CHO command RRC processing </a:t>
            </a:r>
          </a:p>
          <a:p>
            <a:pPr lvl="0" fontAlgn="base" hangingPunct="0">
              <a:spcBef>
                <a:spcPct val="0"/>
              </a:spcBef>
              <a:spcAft>
                <a:spcPct val="0"/>
              </a:spcAft>
            </a:pPr>
            <a:r>
              <a:rPr lang="en-US" altLang="zh-CN" sz="2000" dirty="0"/>
              <a:t>	Phase 1: Measurement </a:t>
            </a:r>
          </a:p>
          <a:p>
            <a:pPr lvl="0" fontAlgn="base" hangingPunct="0">
              <a:spcBef>
                <a:spcPct val="0"/>
              </a:spcBef>
              <a:spcAft>
                <a:spcPct val="0"/>
              </a:spcAft>
            </a:pPr>
            <a:r>
              <a:rPr lang="en-US" altLang="zh-CN" sz="2000" dirty="0"/>
              <a:t>	Phase 2: HO execution </a:t>
            </a:r>
          </a:p>
          <a:p>
            <a:pPr lvl="0" eaLnBrk="0" fontAlgn="base" hangingPunct="0">
              <a:spcBef>
                <a:spcPct val="0"/>
              </a:spcBef>
              <a:spcAft>
                <a:spcPct val="0"/>
              </a:spcAft>
            </a:pPr>
            <a:endParaRPr kumimoji="0" lang="en-US" altLang="zh-CN" sz="2000" dirty="0">
              <a:latin typeface="Arial" panose="020B0604020202020204" pitchFamily="34" charset="0"/>
            </a:endParaRPr>
          </a:p>
          <a:p>
            <a:pPr marL="342900" indent="-342900" fontAlgn="base" hangingPunct="0">
              <a:spcBef>
                <a:spcPct val="0"/>
              </a:spcBef>
              <a:spcAft>
                <a:spcPct val="0"/>
              </a:spcAft>
              <a:buFont typeface="Arial" panose="020B0604020202020204" pitchFamily="34" charset="0"/>
              <a:buChar char="•"/>
            </a:pPr>
            <a:r>
              <a:rPr lang="en-US" altLang="zh-CN" sz="2000" dirty="0"/>
              <a:t>From test case perspective, RAN4 shall follow RAN2 agreement that CHO execution does not trigger measurement report. </a:t>
            </a:r>
          </a:p>
          <a:p>
            <a:pPr marL="342900" indent="-342900" fontAlgn="base" hangingPunct="0">
              <a:spcBef>
                <a:spcPct val="0"/>
              </a:spcBef>
              <a:spcAft>
                <a:spcPct val="0"/>
              </a:spcAft>
              <a:buFont typeface="Arial" panose="020B0604020202020204" pitchFamily="34" charset="0"/>
              <a:buChar char="•"/>
            </a:pPr>
            <a:endParaRPr lang="en-US" altLang="zh-CN" sz="2000" dirty="0"/>
          </a:p>
          <a:p>
            <a:pPr marL="342900" indent="-342900" fontAlgn="base" hangingPunct="0">
              <a:spcBef>
                <a:spcPct val="0"/>
              </a:spcBef>
              <a:spcAft>
                <a:spcPct val="0"/>
              </a:spcAft>
              <a:buFont typeface="Arial" panose="020B0604020202020204" pitchFamily="34" charset="0"/>
              <a:buChar char="•"/>
            </a:pPr>
            <a:r>
              <a:rPr lang="en-US" altLang="zh-CN" sz="2000" dirty="0"/>
              <a:t>Handover delay is defined as:</a:t>
            </a:r>
          </a:p>
          <a:p>
            <a:pPr algn="ctr" fontAlgn="base" hangingPunct="0">
              <a:spcBef>
                <a:spcPct val="0"/>
              </a:spcBef>
              <a:spcAft>
                <a:spcPct val="0"/>
              </a:spcAft>
            </a:pPr>
            <a:r>
              <a:rPr lang="en-US" sz="2000" i="1" dirty="0"/>
              <a:t>D</a:t>
            </a:r>
            <a:r>
              <a:rPr lang="en-US" sz="2000" i="1" baseline="-25000" dirty="0"/>
              <a:t>CHO</a:t>
            </a:r>
            <a:r>
              <a:rPr lang="en-US" sz="2000" i="1" dirty="0"/>
              <a:t> = T</a:t>
            </a:r>
            <a:r>
              <a:rPr lang="en-US" sz="2000" i="1" baseline="-25000" dirty="0"/>
              <a:t>RRC_1</a:t>
            </a:r>
            <a:r>
              <a:rPr lang="en-US" sz="2000" i="1" dirty="0"/>
              <a:t> + </a:t>
            </a:r>
            <a:r>
              <a:rPr lang="en-US" sz="2000" i="1" dirty="0" err="1"/>
              <a:t>T</a:t>
            </a:r>
            <a:r>
              <a:rPr lang="en-US" sz="2000" i="1" baseline="-25000" dirty="0" err="1"/>
              <a:t>measure</a:t>
            </a:r>
            <a:r>
              <a:rPr lang="en-US" sz="2000" i="1" dirty="0"/>
              <a:t> + T</a:t>
            </a:r>
            <a:r>
              <a:rPr lang="en-US" sz="2000" i="1" baseline="-25000" dirty="0"/>
              <a:t>IU</a:t>
            </a:r>
            <a:r>
              <a:rPr lang="en-US" sz="2000" i="1" dirty="0"/>
              <a:t> + T</a:t>
            </a:r>
            <a:r>
              <a:rPr lang="en-US" sz="2000" i="1" baseline="-25000" dirty="0"/>
              <a:t>RRC_2</a:t>
            </a:r>
            <a:r>
              <a:rPr lang="en-US" sz="2000" i="1" dirty="0"/>
              <a:t> + </a:t>
            </a:r>
            <a:r>
              <a:rPr lang="en-GB" sz="2000" i="1" dirty="0" err="1"/>
              <a:t>T</a:t>
            </a:r>
            <a:r>
              <a:rPr lang="en-GB" sz="2000" i="1" baseline="-25000" dirty="0" err="1"/>
              <a:t>processing</a:t>
            </a:r>
            <a:r>
              <a:rPr lang="en-US" sz="2000" i="1" dirty="0"/>
              <a:t> + T</a:t>
            </a:r>
            <a:r>
              <a:rPr lang="en-US" sz="2000" i="1" baseline="-25000" dirty="0"/>
              <a:t>∆</a:t>
            </a:r>
          </a:p>
          <a:p>
            <a:pPr fontAlgn="base" hangingPunct="0">
              <a:spcBef>
                <a:spcPct val="0"/>
              </a:spcBef>
              <a:spcAft>
                <a:spcPct val="0"/>
              </a:spcAft>
            </a:pPr>
            <a:r>
              <a:rPr lang="en-GB" altLang="zh-CN" sz="2000" dirty="0"/>
              <a:t>Where:</a:t>
            </a:r>
          </a:p>
          <a:p>
            <a:pPr fontAlgn="base" hangingPunct="0">
              <a:spcBef>
                <a:spcPct val="0"/>
              </a:spcBef>
              <a:spcAft>
                <a:spcPct val="0"/>
              </a:spcAft>
            </a:pPr>
            <a:r>
              <a:rPr lang="en-US" sz="2000" i="1" dirty="0"/>
              <a:t>T</a:t>
            </a:r>
            <a:r>
              <a:rPr lang="en-US" sz="2000" i="1" baseline="-25000" dirty="0"/>
              <a:t>RRC_1</a:t>
            </a:r>
            <a:r>
              <a:rPr lang="en-US" sz="2000" dirty="0"/>
              <a:t>: First segment of RRC processing time to process CHO command.</a:t>
            </a:r>
          </a:p>
          <a:p>
            <a:pPr fontAlgn="base" hangingPunct="0">
              <a:spcBef>
                <a:spcPct val="0"/>
              </a:spcBef>
              <a:spcAft>
                <a:spcPct val="0"/>
              </a:spcAft>
            </a:pPr>
            <a:r>
              <a:rPr lang="en-US" sz="2000" i="1" dirty="0"/>
              <a:t>T</a:t>
            </a:r>
            <a:r>
              <a:rPr lang="en-US" sz="2000" i="1" baseline="-25000" dirty="0"/>
              <a:t>RRC_2</a:t>
            </a:r>
            <a:r>
              <a:rPr lang="en-US" sz="2000" dirty="0"/>
              <a:t>: Second segment of RRC processing time, starts after UE realizes the condition is met and identity of target cell is determined</a:t>
            </a:r>
          </a:p>
          <a:p>
            <a:pPr fontAlgn="base" hangingPunct="0">
              <a:spcBef>
                <a:spcPct val="0"/>
              </a:spcBef>
              <a:spcAft>
                <a:spcPct val="0"/>
              </a:spcAft>
            </a:pPr>
            <a:r>
              <a:rPr lang="en-US" sz="2000" i="1" dirty="0" err="1"/>
              <a:t>T</a:t>
            </a:r>
            <a:r>
              <a:rPr lang="en-US" sz="2000" i="1" baseline="-25000" dirty="0" err="1"/>
              <a:t>measure</a:t>
            </a:r>
            <a:r>
              <a:rPr lang="en-US" sz="2000" dirty="0"/>
              <a:t>: from the end of CHO RRC command is successfully decoded</a:t>
            </a:r>
            <a:r>
              <a:rPr lang="en-US" sz="2000" i="1" dirty="0"/>
              <a:t> </a:t>
            </a:r>
            <a:r>
              <a:rPr lang="en-US" sz="2000" dirty="0"/>
              <a:t>(no later than </a:t>
            </a:r>
            <a:r>
              <a:rPr lang="en-US" sz="2000" i="1" dirty="0"/>
              <a:t>T</a:t>
            </a:r>
            <a:r>
              <a:rPr lang="en-US" sz="2000" i="1" baseline="-25000" dirty="0"/>
              <a:t>RRC_1</a:t>
            </a:r>
            <a:r>
              <a:rPr lang="en-US" sz="2000" dirty="0"/>
              <a:t>) until [UE realizes a handover condition for CHO is met].</a:t>
            </a:r>
          </a:p>
          <a:p>
            <a:pPr fontAlgn="base" hangingPunct="0">
              <a:spcBef>
                <a:spcPct val="0"/>
              </a:spcBef>
              <a:spcAft>
                <a:spcPct val="0"/>
              </a:spcAft>
            </a:pPr>
            <a:r>
              <a:rPr lang="en-GB" sz="2000" i="1" dirty="0" err="1"/>
              <a:t>T</a:t>
            </a:r>
            <a:r>
              <a:rPr lang="en-GB" sz="2000" i="1" baseline="-25000" dirty="0" err="1"/>
              <a:t>processing</a:t>
            </a:r>
            <a:r>
              <a:rPr lang="en-GB" sz="2000" dirty="0"/>
              <a:t>: is time for UE processing (same as existing requirement).</a:t>
            </a:r>
          </a:p>
          <a:p>
            <a:pPr fontAlgn="base" hangingPunct="0">
              <a:spcBef>
                <a:spcPct val="0"/>
              </a:spcBef>
              <a:spcAft>
                <a:spcPct val="0"/>
              </a:spcAft>
            </a:pPr>
            <a:r>
              <a:rPr lang="en-GB" sz="2000" i="1" dirty="0"/>
              <a:t>T</a:t>
            </a:r>
            <a:r>
              <a:rPr lang="en-GB" sz="2000" i="1" baseline="-25000" dirty="0"/>
              <a:t>∆</a:t>
            </a:r>
            <a:r>
              <a:rPr lang="en-US" sz="2000" dirty="0"/>
              <a:t>: </a:t>
            </a:r>
            <a:r>
              <a:rPr lang="en-GB" sz="2000" dirty="0"/>
              <a:t>is time for fine time tracking and acquiring full timing information of the target cell (same as existing requirement).</a:t>
            </a:r>
            <a:endParaRPr lang="en-US" sz="2000" dirty="0"/>
          </a:p>
          <a:p>
            <a:pPr fontAlgn="base" hangingPunct="0">
              <a:spcBef>
                <a:spcPct val="0"/>
              </a:spcBef>
              <a:spcAft>
                <a:spcPct val="0"/>
              </a:spcAft>
            </a:pPr>
            <a:endParaRPr lang="en-GB" altLang="zh-CN" sz="2000" dirty="0"/>
          </a:p>
        </p:txBody>
      </p:sp>
    </p:spTree>
    <p:extLst>
      <p:ext uri="{BB962C8B-B14F-4D97-AF65-F5344CB8AC3E}">
        <p14:creationId xmlns:p14="http://schemas.microsoft.com/office/powerpoint/2010/main" val="41603639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4679"/>
            <a:ext cx="8892480" cy="1143000"/>
          </a:xfrm>
        </p:spPr>
        <p:txBody>
          <a:bodyPr>
            <a:noAutofit/>
          </a:bodyPr>
          <a:lstStyle/>
          <a:p>
            <a:r>
              <a:rPr lang="en-US" sz="3200" b="1" dirty="0"/>
              <a:t>Agreements on conditional </a:t>
            </a:r>
            <a:r>
              <a:rPr lang="en-US" sz="3200" b="1" dirty="0" err="1"/>
              <a:t>PSCell</a:t>
            </a:r>
            <a:r>
              <a:rPr lang="en-US" sz="3200" b="1" dirty="0"/>
              <a:t> addition/change</a:t>
            </a:r>
          </a:p>
        </p:txBody>
      </p:sp>
      <p:sp>
        <p:nvSpPr>
          <p:cNvPr id="4" name="TextBox 3"/>
          <p:cNvSpPr txBox="1"/>
          <p:nvPr/>
        </p:nvSpPr>
        <p:spPr>
          <a:xfrm>
            <a:off x="179512" y="1088321"/>
            <a:ext cx="8856984" cy="1938992"/>
          </a:xfrm>
          <a:prstGeom prst="rect">
            <a:avLst/>
          </a:prstGeom>
          <a:noFill/>
        </p:spPr>
        <p:txBody>
          <a:bodyPr wrap="square" rtlCol="0">
            <a:spAutoFit/>
          </a:bodyPr>
          <a:lstStyle/>
          <a:p>
            <a:pPr marL="342900" indent="-342900" fontAlgn="base" hangingPunct="0">
              <a:spcBef>
                <a:spcPct val="0"/>
              </a:spcBef>
              <a:spcAft>
                <a:spcPct val="0"/>
              </a:spcAft>
              <a:buFont typeface="Arial" panose="020B0604020202020204" pitchFamily="34" charset="0"/>
              <a:buChar char="•"/>
            </a:pPr>
            <a:r>
              <a:rPr lang="en-US" altLang="zh-CN" sz="2400" dirty="0"/>
              <a:t>Conditional handover requirements are needed for at least conditional handover and </a:t>
            </a:r>
            <a:r>
              <a:rPr lang="en-US" altLang="zh-CN" sz="2400" dirty="0" err="1"/>
              <a:t>PSCell</a:t>
            </a:r>
            <a:r>
              <a:rPr lang="en-US" altLang="zh-CN" sz="2400" dirty="0"/>
              <a:t> addition/change for standalone NR and standalone LTE. Depending on discussion in RAN2, requirements for </a:t>
            </a:r>
            <a:r>
              <a:rPr lang="en-US" altLang="zh-CN" sz="2400" dirty="0" err="1"/>
              <a:t>interRAT</a:t>
            </a:r>
            <a:r>
              <a:rPr lang="en-US" altLang="zh-CN" sz="2400" dirty="0"/>
              <a:t> </a:t>
            </a:r>
            <a:r>
              <a:rPr lang="en-US" altLang="zh-CN" sz="2400" dirty="0" err="1"/>
              <a:t>PSCell</a:t>
            </a:r>
            <a:r>
              <a:rPr lang="en-US" altLang="zh-CN" sz="2400" dirty="0"/>
              <a:t> addition in 36.133 or other requirements may be needed</a:t>
            </a:r>
            <a:endParaRPr lang="en-GB" altLang="zh-CN" sz="2400" dirty="0"/>
          </a:p>
        </p:txBody>
      </p:sp>
    </p:spTree>
    <p:extLst>
      <p:ext uri="{BB962C8B-B14F-4D97-AF65-F5344CB8AC3E}">
        <p14:creationId xmlns:p14="http://schemas.microsoft.com/office/powerpoint/2010/main" val="272652945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CEEA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CEEA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10290</TotalTime>
  <Words>219</Words>
  <Application>Microsoft Office PowerPoint</Application>
  <PresentationFormat>On-screen Show (4:3)</PresentationFormat>
  <Paragraphs>41</Paragraphs>
  <Slides>4</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ＭＳ Ｐゴシック</vt:lpstr>
      <vt:lpstr>宋体</vt:lpstr>
      <vt:lpstr>Arial</vt:lpstr>
      <vt:lpstr>Calibri</vt:lpstr>
      <vt:lpstr>Wingdings</vt:lpstr>
      <vt:lpstr>Office テーマ</vt:lpstr>
      <vt:lpstr>Way forward on NR mobility enhancement</vt:lpstr>
      <vt:lpstr>Handover delay and interruption of handover with simultaneous Rx/Tx with source and target cells</vt:lpstr>
      <vt:lpstr>Agreements on conditional handover</vt:lpstr>
      <vt:lpstr>Agreements on conditional PSCell addition/change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keywords>CTPClassification=CTP_PUBLIC:VisualMarkings=, CTPClassification=CTP_NT</cp:keywords>
  <cp:lastModifiedBy>Li, Qiming</cp:lastModifiedBy>
  <cp:revision>429</cp:revision>
  <dcterms:created xsi:type="dcterms:W3CDTF">2017-01-18T16:32:26Z</dcterms:created>
  <dcterms:modified xsi:type="dcterms:W3CDTF">2019-10-18T00:31:33Z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2a613ce1-eaed-499c-a840-7a746a79a7b4</vt:lpwstr>
  </property>
  <property fmtid="{D5CDD505-2E9C-101B-9397-08002B2CF9AE}" pid="4" name="CTP_TimeStamp">
    <vt:lpwstr>2019-10-18 00:31:33Z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ies>
</file>