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 id="2147483751" r:id="rId2"/>
  </p:sldMasterIdLst>
  <p:notesMasterIdLst>
    <p:notesMasterId r:id="rId11"/>
  </p:notesMasterIdLst>
  <p:handoutMasterIdLst>
    <p:handoutMasterId r:id="rId12"/>
  </p:handoutMasterIdLst>
  <p:sldIdLst>
    <p:sldId id="258" r:id="rId3"/>
    <p:sldId id="272" r:id="rId4"/>
    <p:sldId id="277" r:id="rId5"/>
    <p:sldId id="275" r:id="rId6"/>
    <p:sldId id="274" r:id="rId7"/>
    <p:sldId id="276" r:id="rId8"/>
    <p:sldId id="273" r:id="rId9"/>
    <p:sldId id="278" r:id="rId10"/>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o Alvarino, Alberto" initials="RAA" lastIdx="19" clrIdx="0">
    <p:extLst>
      <p:ext uri="{19B8F6BF-5375-455C-9EA6-DF929625EA0E}">
        <p15:presenceInfo xmlns:p15="http://schemas.microsoft.com/office/powerpoint/2012/main" userId="S-1-5-21-945540591-4024260831-3861152641-9853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0" autoAdjust="0"/>
    <p:restoredTop sz="94364" autoAdjust="0"/>
  </p:normalViewPr>
  <p:slideViewPr>
    <p:cSldViewPr snapToGrid="0" snapToObjects="1">
      <p:cViewPr varScale="1">
        <p:scale>
          <a:sx n="91" d="100"/>
          <a:sy n="91" d="100"/>
        </p:scale>
        <p:origin x="96" y="204"/>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10/17/2019</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2725389"/>
            <a:ext cx="9141619" cy="784574"/>
          </a:xfrm>
        </p:spPr>
        <p:txBody>
          <a:bodyPr anchor="b"/>
          <a:lstStyle>
            <a:lvl1pPr algn="ctr">
              <a:defRPr sz="5998"/>
            </a:lvl1pPr>
          </a:lstStyle>
          <a:p>
            <a:r>
              <a:rPr lang="en-US"/>
              <a:t>Click to edit Master title style</a:t>
            </a:r>
            <a:endParaRPr lang="en-GB"/>
          </a:p>
        </p:txBody>
      </p:sp>
      <p:sp>
        <p:nvSpPr>
          <p:cNvPr id="3" name="Subtitle 2"/>
          <p:cNvSpPr>
            <a:spLocks noGrp="1"/>
          </p:cNvSpPr>
          <p:nvPr>
            <p:ph type="subTitle" idx="1"/>
          </p:nvPr>
        </p:nvSpPr>
        <p:spPr>
          <a:xfrm>
            <a:off x="1523603" y="3602038"/>
            <a:ext cx="9141619" cy="443070"/>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A95DDA-0464-4E28-A4FB-3299E5DB28FF}"/>
              </a:ext>
            </a:extLst>
          </p:cNvPr>
          <p:cNvSpPr>
            <a:spLocks noGrp="1"/>
          </p:cNvSpPr>
          <p:nvPr>
            <p:ph type="dt" sz="half" idx="10"/>
          </p:nvPr>
        </p:nvSpPr>
        <p:spPr/>
        <p:txBody>
          <a:bodyPr/>
          <a:lstStyle>
            <a:lvl1pPr>
              <a:defRPr/>
            </a:lvl1pPr>
          </a:lstStyle>
          <a:p>
            <a:pPr>
              <a:defRPr/>
            </a:pPr>
            <a:fld id="{26EDCE97-07EF-4B97-8C2C-1792284BC84F}" type="datetimeFigureOut">
              <a:rPr lang="en-GB" altLang="zh-CN"/>
              <a:pPr>
                <a:defRPr/>
              </a:pPr>
              <a:t>17/10/2019</a:t>
            </a:fld>
            <a:endParaRPr lang="en-GB" altLang="zh-CN"/>
          </a:p>
        </p:txBody>
      </p:sp>
      <p:sp>
        <p:nvSpPr>
          <p:cNvPr id="5" name="Footer Placeholder 4">
            <a:extLst>
              <a:ext uri="{FF2B5EF4-FFF2-40B4-BE49-F238E27FC236}">
                <a16:creationId xmlns:a16="http://schemas.microsoft.com/office/drawing/2014/main" id="{BEC14FCB-6B55-4627-BF99-630D4DA26894}"/>
              </a:ext>
            </a:extLst>
          </p:cNvPr>
          <p:cNvSpPr>
            <a:spLocks noGrp="1"/>
          </p:cNvSpPr>
          <p:nvPr>
            <p:ph type="ftr" sz="quarter" idx="11"/>
          </p:nvPr>
        </p:nvSpPr>
        <p:spPr/>
        <p:txBody>
          <a:bodyPr/>
          <a:lstStyle>
            <a:lvl1pPr>
              <a:defRPr/>
            </a:lvl1pPr>
          </a:lstStyle>
          <a:p>
            <a:pPr>
              <a:defRPr/>
            </a:pPr>
            <a:endParaRPr lang="en-GB" altLang="zh-CN"/>
          </a:p>
        </p:txBody>
      </p:sp>
      <p:sp>
        <p:nvSpPr>
          <p:cNvPr id="6" name="Slide Number Placeholder 5">
            <a:extLst>
              <a:ext uri="{FF2B5EF4-FFF2-40B4-BE49-F238E27FC236}">
                <a16:creationId xmlns:a16="http://schemas.microsoft.com/office/drawing/2014/main" id="{DDF3A61D-7846-4A4E-8520-B2E31F5DFB11}"/>
              </a:ext>
            </a:extLst>
          </p:cNvPr>
          <p:cNvSpPr>
            <a:spLocks noGrp="1"/>
          </p:cNvSpPr>
          <p:nvPr>
            <p:ph type="sldNum" sz="quarter" idx="12"/>
          </p:nvPr>
        </p:nvSpPr>
        <p:spPr/>
        <p:txBody>
          <a:bodyPr/>
          <a:lstStyle>
            <a:lvl1pPr>
              <a:defRPr/>
            </a:lvl1pPr>
          </a:lstStyle>
          <a:p>
            <a:pPr>
              <a:defRPr/>
            </a:pPr>
            <a:fld id="{D9D04E58-05CC-4B26-9B8F-5CD798C225FE}" type="slidenum">
              <a:rPr lang="en-GB" altLang="zh-CN"/>
              <a:pPr>
                <a:defRPr/>
              </a:pPr>
              <a:t>‹#›</a:t>
            </a:fld>
            <a:endParaRPr lang="en-GB" altLang="zh-CN"/>
          </a:p>
        </p:txBody>
      </p:sp>
    </p:spTree>
    <p:extLst>
      <p:ext uri="{BB962C8B-B14F-4D97-AF65-F5344CB8AC3E}">
        <p14:creationId xmlns:p14="http://schemas.microsoft.com/office/powerpoint/2010/main" val="3833240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798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059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4678E9A-3B1A-44CA-A4BF-6F2BB3EB5CBD}"/>
              </a:ext>
            </a:extLst>
          </p:cNvPr>
          <p:cNvSpPr>
            <a:spLocks noGrp="1"/>
          </p:cNvSpPr>
          <p:nvPr>
            <p:ph type="dt" sz="half" idx="10"/>
          </p:nvPr>
        </p:nvSpPr>
        <p:spPr/>
        <p:txBody>
          <a:bodyPr/>
          <a:lstStyle>
            <a:lvl1pPr>
              <a:defRPr/>
            </a:lvl1pPr>
          </a:lstStyle>
          <a:p>
            <a:pPr>
              <a:defRPr/>
            </a:pPr>
            <a:fld id="{61627588-F349-4BD5-8F8B-0AF465D0EFCD}" type="datetimeFigureOut">
              <a:rPr lang="en-GB" altLang="zh-CN"/>
              <a:pPr>
                <a:defRPr/>
              </a:pPr>
              <a:t>17/10/2019</a:t>
            </a:fld>
            <a:endParaRPr lang="en-GB" altLang="zh-CN"/>
          </a:p>
        </p:txBody>
      </p:sp>
      <p:sp>
        <p:nvSpPr>
          <p:cNvPr id="6" name="Footer Placeholder 4">
            <a:extLst>
              <a:ext uri="{FF2B5EF4-FFF2-40B4-BE49-F238E27FC236}">
                <a16:creationId xmlns:a16="http://schemas.microsoft.com/office/drawing/2014/main" id="{C94AAEF1-BFCE-40FB-8982-C2BFED292330}"/>
              </a:ext>
            </a:extLst>
          </p:cNvPr>
          <p:cNvSpPr>
            <a:spLocks noGrp="1"/>
          </p:cNvSpPr>
          <p:nvPr>
            <p:ph type="ftr" sz="quarter" idx="11"/>
          </p:nvPr>
        </p:nvSpPr>
        <p:spPr/>
        <p:txBody>
          <a:bodyPr/>
          <a:lstStyle>
            <a:lvl1pPr>
              <a:defRPr/>
            </a:lvl1pPr>
          </a:lstStyle>
          <a:p>
            <a:pPr>
              <a:defRPr/>
            </a:pPr>
            <a:endParaRPr lang="en-GB" altLang="zh-CN"/>
          </a:p>
        </p:txBody>
      </p:sp>
      <p:sp>
        <p:nvSpPr>
          <p:cNvPr id="7" name="Slide Number Placeholder 5">
            <a:extLst>
              <a:ext uri="{FF2B5EF4-FFF2-40B4-BE49-F238E27FC236}">
                <a16:creationId xmlns:a16="http://schemas.microsoft.com/office/drawing/2014/main" id="{A7D74E69-4670-40BF-9177-4CD69619313B}"/>
              </a:ext>
            </a:extLst>
          </p:cNvPr>
          <p:cNvSpPr>
            <a:spLocks noGrp="1"/>
          </p:cNvSpPr>
          <p:nvPr>
            <p:ph type="sldNum" sz="quarter" idx="12"/>
          </p:nvPr>
        </p:nvSpPr>
        <p:spPr/>
        <p:txBody>
          <a:bodyPr/>
          <a:lstStyle>
            <a:lvl1pPr>
              <a:defRPr/>
            </a:lvl1pPr>
          </a:lstStyle>
          <a:p>
            <a:pPr>
              <a:defRPr/>
            </a:pPr>
            <a:fld id="{390A0273-4AC2-4B53-B0CA-FD8B76B6F96E}" type="slidenum">
              <a:rPr lang="en-GB" altLang="zh-CN"/>
              <a:pPr>
                <a:defRPr/>
              </a:pPr>
              <a:t>‹#›</a:t>
            </a:fld>
            <a:endParaRPr lang="en-GB" altLang="zh-CN"/>
          </a:p>
        </p:txBody>
      </p:sp>
    </p:spTree>
    <p:extLst>
      <p:ext uri="{BB962C8B-B14F-4D97-AF65-F5344CB8AC3E}">
        <p14:creationId xmlns:p14="http://schemas.microsoft.com/office/powerpoint/2010/main" val="335771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TextBox 4"/>
          <p:cNvSpPr txBox="1"/>
          <p:nvPr userDrawn="1"/>
        </p:nvSpPr>
        <p:spPr>
          <a:xfrm>
            <a:off x="265176" y="6345055"/>
            <a:ext cx="4586241" cy="313932"/>
          </a:xfrm>
          <a:prstGeom prst="rect">
            <a:avLst/>
          </a:prstGeom>
          <a:noFill/>
        </p:spPr>
        <p:txBody>
          <a:bodyPr wrap="square" rtlCol="0">
            <a:spAutoFit/>
          </a:bodyPr>
          <a:lstStyle/>
          <a:p>
            <a:pPr>
              <a:lnSpc>
                <a:spcPct val="90000"/>
              </a:lnSpc>
              <a:spcAft>
                <a:spcPts val="300"/>
              </a:spcAft>
            </a:pPr>
            <a:r>
              <a:rPr lang="en-US" sz="1600" dirty="0">
                <a:solidFill>
                  <a:schemeClr val="bg1">
                    <a:lumMod val="85000"/>
                  </a:schemeClr>
                </a:solidFill>
                <a:latin typeface="Calibre Semibold" pitchFamily="34" charset="0"/>
              </a:rPr>
              <a:t>Qualcomm proprietary and confidential</a:t>
            </a:r>
          </a:p>
        </p:txBody>
      </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a:t>Device slide</a:t>
            </a:r>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 id="2147483769" r:id="rId15"/>
    <p:sldLayoutId id="214748377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6.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a:extLst>
              <a:ext uri="{FF2B5EF4-FFF2-40B4-BE49-F238E27FC236}">
                <a16:creationId xmlns:a16="http://schemas.microsoft.com/office/drawing/2014/main" id="{6BB07BAC-D813-4FFB-BA54-4C8CB1260C6F}"/>
              </a:ext>
            </a:extLst>
          </p:cNvPr>
          <p:cNvSpPr>
            <a:spLocks noGrp="1"/>
          </p:cNvSpPr>
          <p:nvPr>
            <p:ph type="ctrTitle"/>
          </p:nvPr>
        </p:nvSpPr>
        <p:spPr>
          <a:xfrm>
            <a:off x="989548" y="2329739"/>
            <a:ext cx="10209728" cy="814582"/>
          </a:xfrm>
        </p:spPr>
        <p:txBody>
          <a:bodyPr/>
          <a:lstStyle/>
          <a:p>
            <a:r>
              <a:rPr lang="en-GB" altLang="zh-CN" b="1" dirty="0">
                <a:cs typeface="等线 Light" panose="020B0503020204020204" pitchFamily="2" charset="-122"/>
              </a:rPr>
              <a:t>WF on </a:t>
            </a:r>
            <a:r>
              <a:rPr lang="en-GB" altLang="zh-CN" b="1" dirty="0">
                <a:solidFill>
                  <a:srgbClr val="FF0000"/>
                </a:solidFill>
                <a:cs typeface="等线 Light" panose="020B0503020204020204" pitchFamily="2" charset="-122"/>
              </a:rPr>
              <a:t>n39</a:t>
            </a:r>
            <a:r>
              <a:rPr lang="en-GB" altLang="zh-CN" b="1" dirty="0">
                <a:cs typeface="等线 Light" panose="020B0503020204020204" pitchFamily="2" charset="-122"/>
              </a:rPr>
              <a:t> AMPR Values</a:t>
            </a:r>
            <a:endParaRPr lang="en-GB" altLang="zh-CN" dirty="0">
              <a:ea typeface="宋体" panose="02010600030101010101" pitchFamily="2" charset="-122"/>
            </a:endParaRPr>
          </a:p>
        </p:txBody>
      </p:sp>
      <p:sp>
        <p:nvSpPr>
          <p:cNvPr id="2051" name="Subtitle 4">
            <a:extLst>
              <a:ext uri="{FF2B5EF4-FFF2-40B4-BE49-F238E27FC236}">
                <a16:creationId xmlns:a16="http://schemas.microsoft.com/office/drawing/2014/main" id="{C7920727-4FB4-483F-94AA-BA050166EB0E}"/>
              </a:ext>
            </a:extLst>
          </p:cNvPr>
          <p:cNvSpPr>
            <a:spLocks noGrp="1"/>
          </p:cNvSpPr>
          <p:nvPr>
            <p:ph type="subTitle" idx="1"/>
          </p:nvPr>
        </p:nvSpPr>
        <p:spPr>
          <a:xfrm>
            <a:off x="1380728" y="3429000"/>
            <a:ext cx="9141619" cy="443070"/>
          </a:xfrm>
        </p:spPr>
        <p:txBody>
          <a:bodyPr/>
          <a:lstStyle/>
          <a:p>
            <a:pPr eaLnBrk="1" hangingPunct="1"/>
            <a:r>
              <a:rPr lang="en-GB" altLang="zh-CN" dirty="0">
                <a:ea typeface="宋体" panose="02010600030101010101" pitchFamily="2" charset="-122"/>
              </a:rPr>
              <a:t>Qualcomm Inc, Intel</a:t>
            </a:r>
          </a:p>
        </p:txBody>
      </p:sp>
      <p:sp>
        <p:nvSpPr>
          <p:cNvPr id="2052" name="TextBox 5">
            <a:extLst>
              <a:ext uri="{FF2B5EF4-FFF2-40B4-BE49-F238E27FC236}">
                <a16:creationId xmlns:a16="http://schemas.microsoft.com/office/drawing/2014/main" id="{A4678F5C-5F72-4B33-BE7C-8A2F5960FF7F}"/>
              </a:ext>
            </a:extLst>
          </p:cNvPr>
          <p:cNvSpPr txBox="1">
            <a:spLocks noChangeArrowheads="1"/>
          </p:cNvSpPr>
          <p:nvPr/>
        </p:nvSpPr>
        <p:spPr bwMode="auto">
          <a:xfrm>
            <a:off x="557068" y="365924"/>
            <a:ext cx="10341293" cy="64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zh-CN" sz="1799" b="1" dirty="0"/>
              <a:t>3GPP TSG-RAN WG4 NR #92-Bis								</a:t>
            </a:r>
          </a:p>
          <a:p>
            <a:pPr>
              <a:lnSpc>
                <a:spcPct val="100000"/>
              </a:lnSpc>
              <a:spcBef>
                <a:spcPct val="0"/>
              </a:spcBef>
              <a:buNone/>
            </a:pPr>
            <a:r>
              <a:rPr lang="de-DE" sz="1799" b="1" dirty="0"/>
              <a:t>Chongqing, China, 14th - 18th Oct 2019</a:t>
            </a:r>
            <a:endParaRPr lang="en-GB" altLang="zh-CN" sz="1799" b="1" dirty="0"/>
          </a:p>
        </p:txBody>
      </p:sp>
      <p:sp>
        <p:nvSpPr>
          <p:cNvPr id="2053" name="矩形 5">
            <a:extLst>
              <a:ext uri="{FF2B5EF4-FFF2-40B4-BE49-F238E27FC236}">
                <a16:creationId xmlns:a16="http://schemas.microsoft.com/office/drawing/2014/main" id="{9D5974A4-D998-4FA4-B8E6-82803E801259}"/>
              </a:ext>
            </a:extLst>
          </p:cNvPr>
          <p:cNvSpPr>
            <a:spLocks noChangeArrowheads="1"/>
          </p:cNvSpPr>
          <p:nvPr/>
        </p:nvSpPr>
        <p:spPr bwMode="auto">
          <a:xfrm>
            <a:off x="10090696" y="318310"/>
            <a:ext cx="145424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zh-CN" sz="1799" b="1" dirty="0">
                <a:latin typeface="Arial" panose="020B0604020202020204" pitchFamily="34" charset="0"/>
              </a:rPr>
              <a:t>R4-1913038</a:t>
            </a:r>
            <a:endParaRPr lang="zh-CN" altLang="en-US" sz="1799" b="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837981" y="155520"/>
            <a:ext cx="11117542" cy="525785"/>
          </a:xfrm>
        </p:spPr>
        <p:txBody>
          <a:bodyPr/>
          <a:lstStyle/>
          <a:p>
            <a:pPr eaLnBrk="1" hangingPunct="1"/>
            <a:r>
              <a:rPr lang="fi-FI" altLang="zh-CN" sz="3599" dirty="0">
                <a:solidFill>
                  <a:schemeClr val="tx1"/>
                </a:solidFill>
                <a:ea typeface="宋体" panose="02010600030101010101" pitchFamily="2" charset="-122"/>
              </a:rPr>
              <a:t>Background</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744675" y="1656207"/>
            <a:ext cx="11117542" cy="3120854"/>
          </a:xfrm>
        </p:spPr>
        <p:txBody>
          <a:bodyPr/>
          <a:lstStyle/>
          <a:p>
            <a:r>
              <a:rPr lang="en-GB" dirty="0"/>
              <a:t>n39 band has supporting BWs greater than 20MHz, but no AMPR or RB restriction requirement</a:t>
            </a:r>
          </a:p>
          <a:p>
            <a:r>
              <a:rPr lang="en-GB" dirty="0"/>
              <a:t>Companies were encouraged to provide simulations and measurements for B3</a:t>
            </a:r>
            <a:r>
              <a:rPr lang="en-GB" dirty="0">
                <a:solidFill>
                  <a:srgbClr val="FF0000"/>
                </a:solidFill>
              </a:rPr>
              <a:t>9</a:t>
            </a:r>
            <a:r>
              <a:rPr lang="en-GB" dirty="0"/>
              <a:t> coexistence for channel BWs 25Mhz, 30MHz, and 40MHz so requirements could be completed by RAN4#92-Bis [1].</a:t>
            </a:r>
          </a:p>
          <a:p>
            <a:r>
              <a:rPr lang="en-GB" dirty="0"/>
              <a:t>2 companies have provided results [2], [3].</a:t>
            </a:r>
          </a:p>
          <a:p>
            <a:r>
              <a:rPr lang="en-GB" dirty="0"/>
              <a:t>It was agreed through offline discussions to use the results of [2] for 25MHz and 30MHz channel BWs and results of [3] for 40MHz channel BWs.</a:t>
            </a:r>
          </a:p>
        </p:txBody>
      </p:sp>
    </p:spTree>
    <p:extLst>
      <p:ext uri="{BB962C8B-B14F-4D97-AF65-F5344CB8AC3E}">
        <p14:creationId xmlns:p14="http://schemas.microsoft.com/office/powerpoint/2010/main" val="2826868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2619375" y="393645"/>
            <a:ext cx="5915026" cy="525785"/>
          </a:xfrm>
        </p:spPr>
        <p:txBody>
          <a:bodyPr/>
          <a:lstStyle/>
          <a:p>
            <a:pPr eaLnBrk="1" hangingPunct="1"/>
            <a:r>
              <a:rPr lang="fi-FI" altLang="zh-CN" sz="3599" dirty="0">
                <a:solidFill>
                  <a:schemeClr val="tx1"/>
                </a:solidFill>
                <a:ea typeface="宋体" panose="02010600030101010101" pitchFamily="2" charset="-122"/>
              </a:rPr>
              <a:t>Plan</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744675" y="1656207"/>
            <a:ext cx="11117542" cy="2917722"/>
          </a:xfrm>
        </p:spPr>
        <p:txBody>
          <a:bodyPr/>
          <a:lstStyle/>
          <a:p>
            <a:r>
              <a:rPr lang="en-GB" dirty="0"/>
              <a:t>Bring CR to add n39 AMPR next meeting</a:t>
            </a:r>
          </a:p>
          <a:p>
            <a:r>
              <a:rPr lang="en-GB" dirty="0"/>
              <a:t>Introduce new NS flag for n39 AMPR in Table 6.2.3.1-1</a:t>
            </a:r>
          </a:p>
          <a:p>
            <a:r>
              <a:rPr lang="en-GB" dirty="0"/>
              <a:t>Use Agreed AMPR values in subclause 6.2.3.X</a:t>
            </a:r>
          </a:p>
          <a:p>
            <a:r>
              <a:rPr lang="en-GB" dirty="0"/>
              <a:t>Update coexistence table to reflect no RB restriction requirement and coexistence limit for 25MHz, 30MHz, and 40MHz BWs because of AMPR</a:t>
            </a:r>
          </a:p>
          <a:p>
            <a:r>
              <a:rPr lang="en-GB" dirty="0"/>
              <a:t>Specify additional spurious emission requirements in subclause 6.5.3.3.X</a:t>
            </a:r>
          </a:p>
          <a:p>
            <a:endParaRPr lang="en-GB" dirty="0"/>
          </a:p>
        </p:txBody>
      </p:sp>
    </p:spTree>
    <p:extLst>
      <p:ext uri="{BB962C8B-B14F-4D97-AF65-F5344CB8AC3E}">
        <p14:creationId xmlns:p14="http://schemas.microsoft.com/office/powerpoint/2010/main" val="23439778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837981" y="155520"/>
            <a:ext cx="11117542" cy="525785"/>
          </a:xfrm>
        </p:spPr>
        <p:txBody>
          <a:bodyPr/>
          <a:lstStyle/>
          <a:p>
            <a:pPr eaLnBrk="1" hangingPunct="1"/>
            <a:r>
              <a:rPr lang="fi-FI" altLang="zh-CN" sz="3599" dirty="0">
                <a:solidFill>
                  <a:schemeClr val="tx1"/>
                </a:solidFill>
                <a:ea typeface="宋体" panose="02010600030101010101" pitchFamily="2" charset="-122"/>
              </a:rPr>
              <a:t>Emission Requirements</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837981" y="4963028"/>
            <a:ext cx="11117542" cy="867930"/>
          </a:xfrm>
        </p:spPr>
        <p:txBody>
          <a:bodyPr/>
          <a:lstStyle/>
          <a:p>
            <a:r>
              <a:rPr lang="en-GB" altLang="zh-CN" dirty="0">
                <a:cs typeface="等线" panose="02010600030101010101" pitchFamily="2" charset="-122"/>
              </a:rPr>
              <a:t>Band 39 is not wide enough for a 5MHz protection region and 40MHz channel BW.</a:t>
            </a:r>
          </a:p>
          <a:p>
            <a:r>
              <a:rPr lang="en-GB" altLang="zh-CN" dirty="0">
                <a:cs typeface="等线" panose="02010600030101010101" pitchFamily="2" charset="-122"/>
              </a:rPr>
              <a:t>AMPR for 40MHz is defined without the 5MHz guard band. </a:t>
            </a:r>
          </a:p>
        </p:txBody>
      </p:sp>
      <p:graphicFrame>
        <p:nvGraphicFramePr>
          <p:cNvPr id="14" name="Table 13">
            <a:extLst>
              <a:ext uri="{FF2B5EF4-FFF2-40B4-BE49-F238E27FC236}">
                <a16:creationId xmlns:a16="http://schemas.microsoft.com/office/drawing/2014/main" id="{B0AA10E7-C8DA-419C-8A81-3F07EA9F7C7F}"/>
              </a:ext>
            </a:extLst>
          </p:cNvPr>
          <p:cNvGraphicFramePr>
            <a:graphicFrameLocks noGrp="1"/>
          </p:cNvGraphicFramePr>
          <p:nvPr>
            <p:extLst>
              <p:ext uri="{D42A27DB-BD31-4B8C-83A1-F6EECF244321}">
                <p14:modId xmlns:p14="http://schemas.microsoft.com/office/powerpoint/2010/main" val="2525792632"/>
              </p:ext>
            </p:extLst>
          </p:nvPr>
        </p:nvGraphicFramePr>
        <p:xfrm>
          <a:off x="2144658" y="1894972"/>
          <a:ext cx="6452803" cy="2226097"/>
        </p:xfrm>
        <a:graphic>
          <a:graphicData uri="http://schemas.openxmlformats.org/drawingml/2006/table">
            <a:tbl>
              <a:tblPr/>
              <a:tblGrid>
                <a:gridCol w="931917">
                  <a:extLst>
                    <a:ext uri="{9D8B030D-6E8A-4147-A177-3AD203B41FA5}">
                      <a16:colId xmlns:a16="http://schemas.microsoft.com/office/drawing/2014/main" val="2140334050"/>
                    </a:ext>
                  </a:extLst>
                </a:gridCol>
                <a:gridCol w="911741">
                  <a:extLst>
                    <a:ext uri="{9D8B030D-6E8A-4147-A177-3AD203B41FA5}">
                      <a16:colId xmlns:a16="http://schemas.microsoft.com/office/drawing/2014/main" val="1592764275"/>
                    </a:ext>
                  </a:extLst>
                </a:gridCol>
                <a:gridCol w="921829">
                  <a:extLst>
                    <a:ext uri="{9D8B030D-6E8A-4147-A177-3AD203B41FA5}">
                      <a16:colId xmlns:a16="http://schemas.microsoft.com/office/drawing/2014/main" val="1553822017"/>
                    </a:ext>
                  </a:extLst>
                </a:gridCol>
                <a:gridCol w="921829">
                  <a:extLst>
                    <a:ext uri="{9D8B030D-6E8A-4147-A177-3AD203B41FA5}">
                      <a16:colId xmlns:a16="http://schemas.microsoft.com/office/drawing/2014/main" val="1305205972"/>
                    </a:ext>
                  </a:extLst>
                </a:gridCol>
                <a:gridCol w="1102226">
                  <a:extLst>
                    <a:ext uri="{9D8B030D-6E8A-4147-A177-3AD203B41FA5}">
                      <a16:colId xmlns:a16="http://schemas.microsoft.com/office/drawing/2014/main" val="989903305"/>
                    </a:ext>
                  </a:extLst>
                </a:gridCol>
                <a:gridCol w="741432">
                  <a:extLst>
                    <a:ext uri="{9D8B030D-6E8A-4147-A177-3AD203B41FA5}">
                      <a16:colId xmlns:a16="http://schemas.microsoft.com/office/drawing/2014/main" val="2725738089"/>
                    </a:ext>
                  </a:extLst>
                </a:gridCol>
                <a:gridCol w="921829">
                  <a:extLst>
                    <a:ext uri="{9D8B030D-6E8A-4147-A177-3AD203B41FA5}">
                      <a16:colId xmlns:a16="http://schemas.microsoft.com/office/drawing/2014/main" val="1136008123"/>
                    </a:ext>
                  </a:extLst>
                </a:gridCol>
              </a:tblGrid>
              <a:tr h="365934">
                <a:tc>
                  <a:txBody>
                    <a:bodyPr/>
                    <a:lstStyle/>
                    <a:p>
                      <a:pPr marL="0" marR="0" algn="ctr">
                        <a:spcBef>
                          <a:spcPts val="0"/>
                        </a:spcBef>
                        <a:spcAft>
                          <a:spcPts val="0"/>
                        </a:spcAft>
                      </a:pPr>
                      <a:r>
                        <a:rPr lang="en-GB" sz="1200" b="1">
                          <a:effectLst/>
                          <a:latin typeface="Arial" panose="020B0604020202020204" pitchFamily="34" charset="0"/>
                          <a:ea typeface="Times New Roman" panose="02020603050405020304" pitchFamily="18" charset="0"/>
                          <a:cs typeface="Arial" panose="020B0604020202020204" pitchFamily="34" charset="0"/>
                        </a:rPr>
                        <a:t>Protected band</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GB" sz="1200" b="1">
                          <a:effectLst/>
                          <a:latin typeface="Arial" panose="020B0604020202020204" pitchFamily="34" charset="0"/>
                          <a:ea typeface="Times New Roman" panose="02020603050405020304" pitchFamily="18" charset="0"/>
                          <a:cs typeface="Arial" panose="020B0604020202020204" pitchFamily="34" charset="0"/>
                        </a:rPr>
                        <a:t>Frequency range (MHz)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200" b="1">
                          <a:effectLst/>
                          <a:latin typeface="Arial" panose="020B0604020202020204" pitchFamily="34" charset="0"/>
                          <a:ea typeface="Times New Roman" panose="02020603050405020304" pitchFamily="18" charset="0"/>
                          <a:cs typeface="Arial" panose="020B0604020202020204" pitchFamily="34" charset="0"/>
                        </a:rPr>
                        <a:t>Maximum Level (dBm)</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b="1">
                          <a:effectLst/>
                          <a:latin typeface="Arial" panose="020B0604020202020204" pitchFamily="34" charset="0"/>
                          <a:ea typeface="Times New Roman" panose="02020603050405020304" pitchFamily="18" charset="0"/>
                          <a:cs typeface="Arial" panose="020B0604020202020204" pitchFamily="34" charset="0"/>
                        </a:rPr>
                        <a:t>MBW (MHz)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b="1" dirty="0">
                          <a:effectLst/>
                          <a:latin typeface="Arial" panose="020B0604020202020204" pitchFamily="34" charset="0"/>
                          <a:ea typeface="Times New Roman" panose="02020603050405020304" pitchFamily="18" charset="0"/>
                          <a:cs typeface="Arial" panose="020B0604020202020204" pitchFamily="34" charset="0"/>
                        </a:rPr>
                        <a:t>NOTE</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1212676"/>
                  </a:ext>
                </a:extLst>
              </a:tr>
              <a:tr h="381181">
                <a:tc>
                  <a:txBody>
                    <a:bodyPr/>
                    <a:lstStyle/>
                    <a:p>
                      <a:pPr marL="0" marR="0">
                        <a:spcBef>
                          <a:spcPts val="0"/>
                        </a:spcBef>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Frequency range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GB" sz="1200">
                          <a:effectLst/>
                          <a:latin typeface="Arial" panose="020B0604020202020204" pitchFamily="34" charset="0"/>
                          <a:ea typeface="SimSun" panose="02010600030101010101" pitchFamily="2" charset="-122"/>
                          <a:cs typeface="Arial" panose="020B0604020202020204" pitchFamily="34" charset="0"/>
                        </a:rPr>
                        <a:t>1805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Arial" panose="020B0604020202020204" pitchFamily="34" charset="0"/>
                        </a:rPr>
                        <a:t>1855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Arial" panose="020B0604020202020204" pitchFamily="34" charset="0"/>
                        </a:rPr>
                        <a:t>-40</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6782608"/>
                  </a:ext>
                </a:extLst>
              </a:tr>
              <a:tr h="381181">
                <a:tc>
                  <a:txBody>
                    <a:bodyPr/>
                    <a:lstStyle/>
                    <a:p>
                      <a:pPr marL="0" marR="0">
                        <a:spcBef>
                          <a:spcPts val="0"/>
                        </a:spcBef>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Frequency range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GB" sz="1200">
                          <a:effectLst/>
                          <a:latin typeface="Arial" panose="020B0604020202020204" pitchFamily="34" charset="0"/>
                          <a:ea typeface="SimSun" panose="02010600030101010101" pitchFamily="2" charset="-122"/>
                          <a:cs typeface="Arial" panose="020B0604020202020204" pitchFamily="34" charset="0"/>
                        </a:rPr>
                        <a:t>1855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Arial" panose="020B0604020202020204" pitchFamily="34" charset="0"/>
                        </a:rPr>
                        <a:t>1880</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-15.5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1, 2, 3</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7200897"/>
                  </a:ext>
                </a:extLst>
              </a:tr>
              <a:tr h="1097801">
                <a:tc gridSpan="7">
                  <a:txBody>
                    <a:bodyPr/>
                    <a:lstStyle/>
                    <a:p>
                      <a:pPr marL="540385" marR="0" indent="-540385">
                        <a:spcBef>
                          <a:spcPts val="0"/>
                        </a:spcBef>
                        <a:spcAft>
                          <a:spcPts val="0"/>
                        </a:spcAft>
                      </a:pPr>
                      <a:r>
                        <a:rPr lang="en-GB" sz="1000" dirty="0">
                          <a:effectLst/>
                          <a:latin typeface="Arial" panose="020B0604020202020204" pitchFamily="34" charset="0"/>
                          <a:ea typeface="Times New Roman" panose="02020603050405020304" pitchFamily="18" charset="0"/>
                          <a:cs typeface="Arial" panose="020B0604020202020204" pitchFamily="34" charset="0"/>
                        </a:rPr>
                        <a:t>NOTE 1:	This requirement is applicable for carriers with aggregated channel bandwidths confined in </a:t>
                      </a:r>
                      <a:r>
                        <a:rPr lang="en-GB" sz="10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1885-1920 MHz for 25MHz and 30MHz channel BWs</a:t>
                      </a:r>
                      <a:r>
                        <a:rPr lang="en-GB" sz="1000" dirty="0">
                          <a:effectLst/>
                          <a:latin typeface="Arial" panose="020B0604020202020204" pitchFamily="34" charset="0"/>
                          <a:ea typeface="Times New Roman" panose="02020603050405020304" pitchFamily="18" charset="0"/>
                          <a:cs typeface="Arial" panose="020B0604020202020204" pitchFamily="34" charset="0"/>
                        </a:rPr>
                        <a:t>, and </a:t>
                      </a:r>
                      <a:r>
                        <a:rPr lang="en-GB" sz="10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1880-1920 MHz for 40MHz channel BW.</a:t>
                      </a:r>
                      <a:endParaRPr lang="en-US" sz="10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a:spcBef>
                          <a:spcPts val="0"/>
                        </a:spcBef>
                        <a:spcAft>
                          <a:spcPts val="0"/>
                        </a:spcAft>
                      </a:pPr>
                      <a:r>
                        <a:rPr lang="en-GB" sz="1000" dirty="0">
                          <a:effectLst/>
                          <a:latin typeface="Arial" panose="020B0604020202020204" pitchFamily="34" charset="0"/>
                          <a:ea typeface="Times New Roman" panose="02020603050405020304" pitchFamily="18" charset="0"/>
                          <a:cs typeface="Arial" panose="020B0604020202020204" pitchFamily="34" charset="0"/>
                        </a:rPr>
                        <a:t>NOTE 2:	The requirement also applies for the frequency ranges that are less than FOOB (MHz) in Table 6.6.3.1-1 and Table 6.6.3.1A-1 from the edge of the channel bandwidth.</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a:spcBef>
                          <a:spcPts val="0"/>
                        </a:spcBef>
                        <a:spcAft>
                          <a:spcPts val="0"/>
                        </a:spcAft>
                      </a:pPr>
                      <a:r>
                        <a:rPr lang="en-GB" sz="1000" dirty="0">
                          <a:effectLst/>
                          <a:latin typeface="Arial" panose="020B0604020202020204" pitchFamily="34" charset="0"/>
                          <a:ea typeface="Times New Roman" panose="02020603050405020304" pitchFamily="18" charset="0"/>
                          <a:cs typeface="Arial" panose="020B0604020202020204" pitchFamily="34" charset="0"/>
                        </a:rPr>
                        <a:t>NOTE 3:	For these adjacent bands, the emission limit could imply risk of harmful interference to UE(s) operating in the protected operating band.</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7559548"/>
                  </a:ext>
                </a:extLst>
              </a:tr>
            </a:tbl>
          </a:graphicData>
        </a:graphic>
      </p:graphicFrame>
    </p:spTree>
    <p:extLst>
      <p:ext uri="{BB962C8B-B14F-4D97-AF65-F5344CB8AC3E}">
        <p14:creationId xmlns:p14="http://schemas.microsoft.com/office/powerpoint/2010/main" val="22777872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1049991" y="265022"/>
            <a:ext cx="9808509" cy="525785"/>
          </a:xfrm>
        </p:spPr>
        <p:txBody>
          <a:bodyPr/>
          <a:lstStyle/>
          <a:p>
            <a:pPr eaLnBrk="1" hangingPunct="1"/>
            <a:r>
              <a:rPr lang="fi-FI" altLang="zh-CN" sz="3599" dirty="0">
                <a:solidFill>
                  <a:schemeClr val="tx1"/>
                </a:solidFill>
                <a:ea typeface="宋体" panose="02010600030101010101" pitchFamily="2" charset="-122"/>
              </a:rPr>
              <a:t>Proposal for 25MHz and 30MHz channel BWs</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1145240" y="5109490"/>
            <a:ext cx="10532410" cy="867930"/>
          </a:xfrm>
        </p:spPr>
        <p:txBody>
          <a:bodyPr/>
          <a:lstStyle/>
          <a:p>
            <a:r>
              <a:rPr lang="en-GB" altLang="zh-CN" dirty="0">
                <a:cs typeface="等线" panose="02010600030101010101" pitchFamily="2" charset="-122"/>
              </a:rPr>
              <a:t>AMPR values with 5MHz guard band.</a:t>
            </a:r>
          </a:p>
          <a:p>
            <a:r>
              <a:rPr lang="en-GB" altLang="zh-CN" dirty="0">
                <a:cs typeface="等线" panose="02010600030101010101" pitchFamily="2" charset="-122"/>
              </a:rPr>
              <a:t>Qualcomm would like to increase BPSK, QPSK AMPR values to 4dB as highlighted. </a:t>
            </a:r>
          </a:p>
        </p:txBody>
      </p:sp>
      <p:graphicFrame>
        <p:nvGraphicFramePr>
          <p:cNvPr id="2" name="Table 1">
            <a:extLst>
              <a:ext uri="{FF2B5EF4-FFF2-40B4-BE49-F238E27FC236}">
                <a16:creationId xmlns:a16="http://schemas.microsoft.com/office/drawing/2014/main" id="{60D3D802-FE09-4F83-8E3E-4E29CF1F1F06}"/>
              </a:ext>
            </a:extLst>
          </p:cNvPr>
          <p:cNvGraphicFramePr>
            <a:graphicFrameLocks noGrp="1"/>
          </p:cNvGraphicFramePr>
          <p:nvPr>
            <p:extLst>
              <p:ext uri="{D42A27DB-BD31-4B8C-83A1-F6EECF244321}">
                <p14:modId xmlns:p14="http://schemas.microsoft.com/office/powerpoint/2010/main" val="4136389394"/>
              </p:ext>
            </p:extLst>
          </p:nvPr>
        </p:nvGraphicFramePr>
        <p:xfrm>
          <a:off x="1626196" y="1106125"/>
          <a:ext cx="7085724" cy="1154814"/>
        </p:xfrm>
        <a:graphic>
          <a:graphicData uri="http://schemas.openxmlformats.org/drawingml/2006/table">
            <a:tbl>
              <a:tblPr firstRow="1" firstCol="1" bandRow="1"/>
              <a:tblGrid>
                <a:gridCol w="898744">
                  <a:extLst>
                    <a:ext uri="{9D8B030D-6E8A-4147-A177-3AD203B41FA5}">
                      <a16:colId xmlns:a16="http://schemas.microsoft.com/office/drawing/2014/main" val="3860095626"/>
                    </a:ext>
                  </a:extLst>
                </a:gridCol>
                <a:gridCol w="1824530">
                  <a:extLst>
                    <a:ext uri="{9D8B030D-6E8A-4147-A177-3AD203B41FA5}">
                      <a16:colId xmlns:a16="http://schemas.microsoft.com/office/drawing/2014/main" val="3189591957"/>
                    </a:ext>
                  </a:extLst>
                </a:gridCol>
                <a:gridCol w="695325">
                  <a:extLst>
                    <a:ext uri="{9D8B030D-6E8A-4147-A177-3AD203B41FA5}">
                      <a16:colId xmlns:a16="http://schemas.microsoft.com/office/drawing/2014/main" val="29316384"/>
                    </a:ext>
                  </a:extLst>
                </a:gridCol>
                <a:gridCol w="1466850">
                  <a:extLst>
                    <a:ext uri="{9D8B030D-6E8A-4147-A177-3AD203B41FA5}">
                      <a16:colId xmlns:a16="http://schemas.microsoft.com/office/drawing/2014/main" val="3026907849"/>
                    </a:ext>
                  </a:extLst>
                </a:gridCol>
                <a:gridCol w="1543050">
                  <a:extLst>
                    <a:ext uri="{9D8B030D-6E8A-4147-A177-3AD203B41FA5}">
                      <a16:colId xmlns:a16="http://schemas.microsoft.com/office/drawing/2014/main" val="3252404281"/>
                    </a:ext>
                  </a:extLst>
                </a:gridCol>
                <a:gridCol w="657225">
                  <a:extLst>
                    <a:ext uri="{9D8B030D-6E8A-4147-A177-3AD203B41FA5}">
                      <a16:colId xmlns:a16="http://schemas.microsoft.com/office/drawing/2014/main" val="2385622766"/>
                    </a:ext>
                  </a:extLst>
                </a:gridCol>
              </a:tblGrid>
              <a:tr h="40640">
                <a:tc rowSpan="2">
                  <a:txBody>
                    <a:bodyPr/>
                    <a:lstStyle/>
                    <a:p>
                      <a:pPr marL="0" marR="0" algn="ctr">
                        <a:lnSpc>
                          <a:spcPct val="115000"/>
                        </a:lnSpc>
                        <a:spcBef>
                          <a:spcPts val="0"/>
                        </a:spcBef>
                        <a:spcAft>
                          <a:spcPts val="0"/>
                        </a:spcAft>
                      </a:pPr>
                      <a:r>
                        <a:rPr lang="en-US" sz="1200" b="1" dirty="0">
                          <a:effectLst/>
                          <a:latin typeface="Arial" panose="020B0604020202020204" pitchFamily="34" charset="0"/>
                          <a:ea typeface="SimSun" panose="02010600030101010101" pitchFamily="2" charset="-122"/>
                          <a:cs typeface="Times New Roman" panose="02020603050405020304" pitchFamily="18" charset="0"/>
                        </a:rPr>
                        <a:t>BW</a:t>
                      </a:r>
                      <a:endParaRPr lang="en-US"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lnSpc>
                          <a:spcPct val="115000"/>
                        </a:lnSpc>
                        <a:spcBef>
                          <a:spcPts val="0"/>
                        </a:spcBef>
                        <a:spcAft>
                          <a:spcPts val="0"/>
                        </a:spcAft>
                      </a:pPr>
                      <a:r>
                        <a:rPr lang="en-US" sz="1200" b="1" dirty="0">
                          <a:effectLst/>
                          <a:latin typeface="Arial" panose="020B0604020202020204" pitchFamily="34" charset="0"/>
                          <a:ea typeface="SimSun" panose="02010600030101010101" pitchFamily="2" charset="-122"/>
                          <a:cs typeface="Times New Roman" panose="02020603050405020304" pitchFamily="18" charset="0"/>
                        </a:rPr>
                        <a:t>Region 1 </a:t>
                      </a:r>
                      <a:endParaRPr lang="en-US"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marL="0" marR="0" algn="ctr">
                        <a:lnSpc>
                          <a:spcPct val="115000"/>
                        </a:lnSpc>
                        <a:spcBef>
                          <a:spcPts val="0"/>
                        </a:spcBef>
                        <a:spcAft>
                          <a:spcPts val="0"/>
                        </a:spcAft>
                      </a:pPr>
                      <a:r>
                        <a:rPr lang="en-US" sz="1200" b="1">
                          <a:effectLst/>
                          <a:latin typeface="Arial" panose="020B0604020202020204" pitchFamily="34" charset="0"/>
                          <a:ea typeface="SimSun" panose="02010600030101010101" pitchFamily="2" charset="-122"/>
                          <a:cs typeface="Times New Roman" panose="02020603050405020304" pitchFamily="18" charset="0"/>
                        </a:rPr>
                        <a:t>Region 2</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93985216"/>
                  </a:ext>
                </a:extLst>
              </a:tr>
              <a:tr h="40640">
                <a:tc vMerge="1">
                  <a:txBody>
                    <a:bodyPr/>
                    <a:lstStyle/>
                    <a:p>
                      <a:endParaRPr lang="en-US"/>
                    </a:p>
                  </a:txBody>
                  <a:tcPr/>
                </a:tc>
                <a:tc>
                  <a:txBody>
                    <a:bodyPr/>
                    <a:lstStyle/>
                    <a:p>
                      <a:pPr marL="0" marR="0" algn="ctr">
                        <a:lnSpc>
                          <a:spcPct val="115000"/>
                        </a:lnSpc>
                        <a:spcBef>
                          <a:spcPts val="0"/>
                        </a:spcBef>
                        <a:spcAft>
                          <a:spcPts val="0"/>
                        </a:spcAft>
                      </a:pPr>
                      <a:r>
                        <a:rPr lang="en-US" sz="1200" dirty="0" err="1">
                          <a:effectLst/>
                          <a:latin typeface="Arial" panose="020B0604020202020204" pitchFamily="34" charset="0"/>
                          <a:ea typeface="SimSun" panose="02010600030101010101" pitchFamily="2" charset="-122"/>
                          <a:cs typeface="Times New Roman" panose="02020603050405020304" pitchFamily="18" charset="0"/>
                        </a:rPr>
                        <a:t>RBstart</a:t>
                      </a:r>
                      <a:endParaRPr lang="en-US"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A-MPR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effectLst/>
                          <a:latin typeface="Arial" panose="020B0604020202020204" pitchFamily="34" charset="0"/>
                          <a:ea typeface="SimSun" panose="02010600030101010101" pitchFamily="2" charset="-122"/>
                          <a:cs typeface="Times New Roman" panose="02020603050405020304" pitchFamily="18" charset="0"/>
                        </a:rPr>
                        <a:t>RBstart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effectLst/>
                          <a:latin typeface="Arial" panose="020B0604020202020204" pitchFamily="34" charset="0"/>
                          <a:ea typeface="SimSun" panose="02010600030101010101" pitchFamily="2" charset="-122"/>
                          <a:cs typeface="Times New Roman" panose="02020603050405020304" pitchFamily="18" charset="0"/>
                        </a:rPr>
                        <a:t>LCRB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effectLst/>
                          <a:latin typeface="Arial" panose="020B0604020202020204" pitchFamily="34" charset="0"/>
                          <a:ea typeface="SimSun" panose="02010600030101010101" pitchFamily="2" charset="-122"/>
                          <a:cs typeface="Times New Roman" panose="02020603050405020304" pitchFamily="18" charset="0"/>
                        </a:rPr>
                        <a:t>A-MPR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3814123"/>
                  </a:ext>
                </a:extLst>
              </a:tr>
              <a:tr h="118110">
                <a:tc rowSpan="2">
                  <a:txBody>
                    <a:bodyPr/>
                    <a:lstStyle/>
                    <a:p>
                      <a:pPr marL="0" marR="0" algn="ctr">
                        <a:lnSpc>
                          <a:spcPct val="115000"/>
                        </a:lnSpc>
                        <a:spcBef>
                          <a:spcPts val="0"/>
                        </a:spcBef>
                        <a:spcAft>
                          <a:spcPts val="0"/>
                        </a:spcAft>
                      </a:pPr>
                      <a:r>
                        <a:rPr lang="en-US" sz="1200" b="1">
                          <a:effectLst/>
                          <a:latin typeface="Arial" panose="020B0604020202020204" pitchFamily="34" charset="0"/>
                          <a:ea typeface="SimSun" panose="02010600030101010101" pitchFamily="2" charset="-122"/>
                          <a:cs typeface="Times New Roman" panose="02020603050405020304" pitchFamily="18" charset="0"/>
                        </a:rPr>
                        <a:t>25MHz</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≤LCRB - 5MHz/12/SCS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A1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≤20MHz/3/12/SCS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effectLst/>
                          <a:latin typeface="Arial" panose="020B0604020202020204" pitchFamily="34" charset="0"/>
                          <a:ea typeface="SimSun" panose="02010600030101010101" pitchFamily="2" charset="-122"/>
                          <a:cs typeface="Times New Roman" panose="02020603050405020304" pitchFamily="18" charset="0"/>
                        </a:rPr>
                        <a:t>≤1.44 MHz/12/SCS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effectLst/>
                          <a:latin typeface="Arial" panose="020B0604020202020204" pitchFamily="34" charset="0"/>
                          <a:ea typeface="SimSun" panose="02010600030101010101" pitchFamily="2" charset="-122"/>
                          <a:cs typeface="Times New Roman" panose="02020603050405020304" pitchFamily="18" charset="0"/>
                        </a:rPr>
                        <a:t>A2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4675281"/>
                  </a:ext>
                </a:extLst>
              </a:tr>
              <a:tr h="11811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≤3.6 MHz/12/SCS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effectLst/>
                          <a:latin typeface="Arial" panose="020B0604020202020204" pitchFamily="34" charset="0"/>
                          <a:ea typeface="SimSun" panose="02010600030101010101" pitchFamily="2" charset="-122"/>
                          <a:cs typeface="Times New Roman" panose="02020603050405020304" pitchFamily="18" charset="0"/>
                        </a:rPr>
                        <a:t>A3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2114035"/>
                  </a:ext>
                </a:extLst>
              </a:tr>
              <a:tr h="113665">
                <a:tc rowSpan="2">
                  <a:txBody>
                    <a:bodyPr/>
                    <a:lstStyle/>
                    <a:p>
                      <a:pPr marL="0" marR="0" algn="ctr">
                        <a:lnSpc>
                          <a:spcPct val="115000"/>
                        </a:lnSpc>
                        <a:spcBef>
                          <a:spcPts val="0"/>
                        </a:spcBef>
                        <a:spcAft>
                          <a:spcPts val="0"/>
                        </a:spcAft>
                      </a:pPr>
                      <a:r>
                        <a:rPr lang="en-US" sz="1200" b="1" dirty="0">
                          <a:effectLst/>
                          <a:latin typeface="Arial" panose="020B0604020202020204" pitchFamily="34" charset="0"/>
                          <a:ea typeface="SimSun" panose="02010600030101010101" pitchFamily="2" charset="-122"/>
                          <a:cs typeface="Times New Roman" panose="02020603050405020304" pitchFamily="18" charset="0"/>
                        </a:rPr>
                        <a:t>30MHz</a:t>
                      </a:r>
                      <a:endParaRPr lang="en-US"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≤LCRB - 5MHz/12/SCS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A4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≤25MHz/3/12/SCS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≤1.44 MHz/12/SCS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A5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487071"/>
                  </a:ext>
                </a:extLst>
              </a:tr>
              <a:tr h="5699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≤3.6 MHz/12/SCS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A6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0171212"/>
                  </a:ext>
                </a:extLst>
              </a:tr>
            </a:tbl>
          </a:graphicData>
        </a:graphic>
      </p:graphicFrame>
      <p:graphicFrame>
        <p:nvGraphicFramePr>
          <p:cNvPr id="4" name="Table 3">
            <a:extLst>
              <a:ext uri="{FF2B5EF4-FFF2-40B4-BE49-F238E27FC236}">
                <a16:creationId xmlns:a16="http://schemas.microsoft.com/office/drawing/2014/main" id="{7C7BF450-5D68-4AE0-9E63-5EF2B28472A9}"/>
              </a:ext>
            </a:extLst>
          </p:cNvPr>
          <p:cNvGraphicFramePr>
            <a:graphicFrameLocks noGrp="1"/>
          </p:cNvGraphicFramePr>
          <p:nvPr>
            <p:extLst>
              <p:ext uri="{D42A27DB-BD31-4B8C-83A1-F6EECF244321}">
                <p14:modId xmlns:p14="http://schemas.microsoft.com/office/powerpoint/2010/main" val="3371729538"/>
              </p:ext>
            </p:extLst>
          </p:nvPr>
        </p:nvGraphicFramePr>
        <p:xfrm>
          <a:off x="1336992" y="2574500"/>
          <a:ext cx="7664132" cy="2191772"/>
        </p:xfrm>
        <a:graphic>
          <a:graphicData uri="http://schemas.openxmlformats.org/drawingml/2006/table">
            <a:tbl>
              <a:tblPr firstRow="1" firstCol="1" bandRow="1"/>
              <a:tblGrid>
                <a:gridCol w="1427420">
                  <a:extLst>
                    <a:ext uri="{9D8B030D-6E8A-4147-A177-3AD203B41FA5}">
                      <a16:colId xmlns:a16="http://schemas.microsoft.com/office/drawing/2014/main" val="416513358"/>
                    </a:ext>
                  </a:extLst>
                </a:gridCol>
                <a:gridCol w="986183">
                  <a:extLst>
                    <a:ext uri="{9D8B030D-6E8A-4147-A177-3AD203B41FA5}">
                      <a16:colId xmlns:a16="http://schemas.microsoft.com/office/drawing/2014/main" val="1630994593"/>
                    </a:ext>
                  </a:extLst>
                </a:gridCol>
                <a:gridCol w="934328">
                  <a:extLst>
                    <a:ext uri="{9D8B030D-6E8A-4147-A177-3AD203B41FA5}">
                      <a16:colId xmlns:a16="http://schemas.microsoft.com/office/drawing/2014/main" val="1590785707"/>
                    </a:ext>
                  </a:extLst>
                </a:gridCol>
                <a:gridCol w="906987">
                  <a:extLst>
                    <a:ext uri="{9D8B030D-6E8A-4147-A177-3AD203B41FA5}">
                      <a16:colId xmlns:a16="http://schemas.microsoft.com/office/drawing/2014/main" val="2328746521"/>
                    </a:ext>
                  </a:extLst>
                </a:gridCol>
                <a:gridCol w="881531">
                  <a:extLst>
                    <a:ext uri="{9D8B030D-6E8A-4147-A177-3AD203B41FA5}">
                      <a16:colId xmlns:a16="http://schemas.microsoft.com/office/drawing/2014/main" val="418144674"/>
                    </a:ext>
                  </a:extLst>
                </a:gridCol>
                <a:gridCol w="858903">
                  <a:extLst>
                    <a:ext uri="{9D8B030D-6E8A-4147-A177-3AD203B41FA5}">
                      <a16:colId xmlns:a16="http://schemas.microsoft.com/office/drawing/2014/main" val="1684911312"/>
                    </a:ext>
                  </a:extLst>
                </a:gridCol>
                <a:gridCol w="840047">
                  <a:extLst>
                    <a:ext uri="{9D8B030D-6E8A-4147-A177-3AD203B41FA5}">
                      <a16:colId xmlns:a16="http://schemas.microsoft.com/office/drawing/2014/main" val="2557353481"/>
                    </a:ext>
                  </a:extLst>
                </a:gridCol>
                <a:gridCol w="828733">
                  <a:extLst>
                    <a:ext uri="{9D8B030D-6E8A-4147-A177-3AD203B41FA5}">
                      <a16:colId xmlns:a16="http://schemas.microsoft.com/office/drawing/2014/main" val="53545256"/>
                    </a:ext>
                  </a:extLst>
                </a:gridCol>
              </a:tblGrid>
              <a:tr h="63500">
                <a:tc rowSpan="2" gridSpan="2">
                  <a:txBody>
                    <a:bodyPr/>
                    <a:lstStyle/>
                    <a:p>
                      <a:endParaRPr lang="en-US" sz="1200" dirty="0">
                        <a:effectLst/>
                        <a:latin typeface="Arial" panose="020B060402020202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US"/>
                    </a:p>
                  </a:txBody>
                  <a:tcPr/>
                </a:tc>
                <a:tc gridSpan="6">
                  <a:txBody>
                    <a:bodyPr/>
                    <a:lstStyle/>
                    <a:p>
                      <a:pPr marL="0" marR="0" algn="ctr">
                        <a:lnSpc>
                          <a:spcPct val="106000"/>
                        </a:lnSpc>
                        <a:spcBef>
                          <a:spcPts val="0"/>
                        </a:spcBef>
                        <a:spcAft>
                          <a:spcPts val="0"/>
                        </a:spcAft>
                      </a:pPr>
                      <a:r>
                        <a:rPr lang="en-US" sz="1200" b="1" kern="1200">
                          <a:effectLst/>
                          <a:latin typeface="Arial" panose="020B0604020202020204" pitchFamily="34" charset="0"/>
                          <a:ea typeface="Times New Roman" panose="02020603050405020304" pitchFamily="18" charset="0"/>
                          <a:cs typeface="Arial" panose="020B0604020202020204" pitchFamily="34" charset="0"/>
                        </a:rPr>
                        <a:t>A-MPR (dB)</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89155537"/>
                  </a:ext>
                </a:extLst>
              </a:tr>
              <a:tr h="139235">
                <a:tc gridSpan="2" vMerge="1">
                  <a:txBody>
                    <a:bodyPr/>
                    <a:lstStyle/>
                    <a:p>
                      <a:endParaRPr lang="en-US"/>
                    </a:p>
                  </a:txBody>
                  <a:tcPr/>
                </a:tc>
                <a:tc hMerge="1" vMerge="1">
                  <a:txBody>
                    <a:bodyPr/>
                    <a:lstStyle/>
                    <a:p>
                      <a:endParaRPr lang="en-US"/>
                    </a:p>
                  </a:txBody>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A1</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A2</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A3</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A4</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A5</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A6</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4400268"/>
                  </a:ext>
                </a:extLst>
              </a:tr>
              <a:tr h="149585">
                <a:tc rowSpan="5">
                  <a:txBody>
                    <a:bodyPr/>
                    <a:lstStyle/>
                    <a:p>
                      <a:pPr marL="0" marR="0">
                        <a:lnSpc>
                          <a:spcPct val="106000"/>
                        </a:lnSpc>
                        <a:spcBef>
                          <a:spcPts val="0"/>
                        </a:spcBef>
                        <a:spcAft>
                          <a:spcPts val="0"/>
                        </a:spcAft>
                      </a:pPr>
                      <a:r>
                        <a:rPr lang="en-US" sz="1200" b="1" kern="1200" dirty="0">
                          <a:effectLst/>
                          <a:latin typeface="Arial" panose="020B0604020202020204" pitchFamily="34" charset="0"/>
                          <a:ea typeface="Times New Roman" panose="02020603050405020304" pitchFamily="18" charset="0"/>
                          <a:cs typeface="Arial" panose="020B0604020202020204" pitchFamily="34" charset="0"/>
                        </a:rPr>
                        <a:t>DFT-s-OFDM</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BPSK</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tabLst>
                          <a:tab pos="198120" algn="l"/>
                          <a:tab pos="304800" algn="ctr"/>
                        </a:tabLs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2.5</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4 </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tabLst>
                          <a:tab pos="198120" algn="l"/>
                          <a:tab pos="304800" algn="ctr"/>
                        </a:tabLs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2</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N/A</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3.5</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4</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2</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N/A</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4245800"/>
                  </a:ext>
                </a:extLst>
              </a:tr>
              <a:tr h="113665">
                <a:tc vMerge="1">
                  <a:txBody>
                    <a:bodyPr/>
                    <a:lstStyle/>
                    <a:p>
                      <a:endParaRPr lang="en-US"/>
                    </a:p>
                  </a:txBody>
                  <a:tcPr/>
                </a:tc>
                <a:tc>
                  <a:txBody>
                    <a:bodyPr/>
                    <a:lstStyle/>
                    <a:p>
                      <a:pPr marL="0" marR="0">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QPSK</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tabLst>
                          <a:tab pos="198120" algn="l"/>
                          <a:tab pos="304800" algn="ctr"/>
                        </a:tabLs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3.5</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2</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dirty="0">
                          <a:effectLst/>
                          <a:latin typeface="Arial" panose="020B0604020202020204" pitchFamily="34" charset="0"/>
                          <a:ea typeface="Times New Roman" panose="02020603050405020304" pitchFamily="18" charset="0"/>
                          <a:cs typeface="Arial" panose="020B0604020202020204" pitchFamily="34" charset="0"/>
                        </a:rPr>
                        <a:t>N/A</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dblStrike" kern="1200" baseline="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4</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2</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dirty="0">
                          <a:effectLst/>
                          <a:latin typeface="Arial" panose="020B0604020202020204" pitchFamily="34" charset="0"/>
                          <a:ea typeface="Times New Roman" panose="02020603050405020304" pitchFamily="18" charset="0"/>
                          <a:cs typeface="Arial" panose="020B0604020202020204" pitchFamily="34" charset="0"/>
                        </a:rPr>
                        <a:t>N/A</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9434024"/>
                  </a:ext>
                </a:extLst>
              </a:tr>
              <a:tr h="81280">
                <a:tc vMerge="1">
                  <a:txBody>
                    <a:bodyPr/>
                    <a:lstStyle/>
                    <a:p>
                      <a:endParaRPr lang="en-US"/>
                    </a:p>
                  </a:txBody>
                  <a:tcPr/>
                </a:tc>
                <a:tc>
                  <a:txBody>
                    <a:bodyPr/>
                    <a:lstStyle/>
                    <a:p>
                      <a:pPr marL="0" marR="0">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16QAM</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dblStrike" kern="1200" baseline="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4</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2.5</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N/A</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4.5</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2.5</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dirty="0">
                          <a:effectLst/>
                          <a:latin typeface="Arial" panose="020B0604020202020204" pitchFamily="34" charset="0"/>
                          <a:ea typeface="Times New Roman" panose="02020603050405020304" pitchFamily="18" charset="0"/>
                          <a:cs typeface="Arial" panose="020B0604020202020204" pitchFamily="34" charset="0"/>
                        </a:rPr>
                        <a:t>N/A</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4571530"/>
                  </a:ext>
                </a:extLst>
              </a:tr>
              <a:tr h="73660">
                <a:tc vMerge="1">
                  <a:txBody>
                    <a:bodyPr/>
                    <a:lstStyle/>
                    <a:p>
                      <a:endParaRPr lang="en-US"/>
                    </a:p>
                  </a:txBody>
                  <a:tcPr/>
                </a:tc>
                <a:tc>
                  <a:txBody>
                    <a:bodyPr/>
                    <a:lstStyle/>
                    <a:p>
                      <a:pPr marL="0" marR="0">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64QAM</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dblStrike" kern="1200" baseline="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4</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2.5</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N/A</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4.5</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2.5</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N/A</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5872368"/>
                  </a:ext>
                </a:extLst>
              </a:tr>
              <a:tr h="73660">
                <a:tc vMerge="1">
                  <a:txBody>
                    <a:bodyPr/>
                    <a:lstStyle/>
                    <a:p>
                      <a:endParaRPr lang="en-US"/>
                    </a:p>
                  </a:txBody>
                  <a:tcPr/>
                </a:tc>
                <a:tc>
                  <a:txBody>
                    <a:bodyPr/>
                    <a:lstStyle/>
                    <a:p>
                      <a:pPr marL="0" marR="0">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256QAM</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dblStrike" kern="1200" baseline="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4</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2.5</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dirty="0">
                          <a:effectLst/>
                          <a:latin typeface="Arial" panose="020B0604020202020204" pitchFamily="34" charset="0"/>
                          <a:ea typeface="Times New Roman" panose="02020603050405020304" pitchFamily="18" charset="0"/>
                          <a:cs typeface="Arial" panose="020B0604020202020204" pitchFamily="34" charset="0"/>
                        </a:rPr>
                        <a:t>N/A</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4.5</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2.5</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dirty="0">
                          <a:effectLst/>
                          <a:latin typeface="Arial" panose="020B0604020202020204" pitchFamily="34" charset="0"/>
                          <a:ea typeface="Times New Roman" panose="02020603050405020304" pitchFamily="18" charset="0"/>
                          <a:cs typeface="Arial" panose="020B0604020202020204" pitchFamily="34" charset="0"/>
                        </a:rPr>
                        <a:t>N/A</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7829958"/>
                  </a:ext>
                </a:extLst>
              </a:tr>
              <a:tr h="73660">
                <a:tc rowSpan="4">
                  <a:txBody>
                    <a:bodyPr/>
                    <a:lstStyle/>
                    <a:p>
                      <a:pPr marL="0" marR="0">
                        <a:lnSpc>
                          <a:spcPct val="106000"/>
                        </a:lnSpc>
                        <a:spcBef>
                          <a:spcPts val="0"/>
                        </a:spcBef>
                        <a:spcAft>
                          <a:spcPts val="0"/>
                        </a:spcAft>
                      </a:pPr>
                      <a:r>
                        <a:rPr lang="en-US" sz="1200" b="1" kern="1200" dirty="0">
                          <a:effectLst/>
                          <a:latin typeface="Arial" panose="020B0604020202020204" pitchFamily="34" charset="0"/>
                          <a:ea typeface="Times New Roman" panose="02020603050405020304" pitchFamily="18" charset="0"/>
                          <a:cs typeface="Arial" panose="020B0604020202020204" pitchFamily="34" charset="0"/>
                        </a:rPr>
                        <a:t>CP-OFDM</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QPSK</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5.5</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6.5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dirty="0">
                          <a:effectLst/>
                          <a:latin typeface="Arial" panose="020B0604020202020204" pitchFamily="34" charset="0"/>
                          <a:ea typeface="Times New Roman" panose="02020603050405020304" pitchFamily="18" charset="0"/>
                          <a:cs typeface="Arial" panose="020B0604020202020204" pitchFamily="34" charset="0"/>
                        </a:rPr>
                        <a:t>N/A</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3</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6</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6.5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N/A</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3</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9800437"/>
                  </a:ext>
                </a:extLst>
              </a:tr>
              <a:tr h="73660">
                <a:tc vMerge="1">
                  <a:txBody>
                    <a:bodyPr/>
                    <a:lstStyle/>
                    <a:p>
                      <a:endParaRPr lang="en-US"/>
                    </a:p>
                  </a:txBody>
                  <a:tcPr/>
                </a:tc>
                <a:tc>
                  <a:txBody>
                    <a:bodyPr/>
                    <a:lstStyle/>
                    <a:p>
                      <a:pPr marL="0" marR="0">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16QAM</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5.5</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6.5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N/A</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3</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6</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6.5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N/A</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3</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0886123"/>
                  </a:ext>
                </a:extLst>
              </a:tr>
              <a:tr h="73660">
                <a:tc vMerge="1">
                  <a:txBody>
                    <a:bodyPr/>
                    <a:lstStyle/>
                    <a:p>
                      <a:endParaRPr lang="en-US"/>
                    </a:p>
                  </a:txBody>
                  <a:tcPr/>
                </a:tc>
                <a:tc>
                  <a:txBody>
                    <a:bodyPr/>
                    <a:lstStyle/>
                    <a:p>
                      <a:pPr marL="0" marR="0">
                        <a:lnSpc>
                          <a:spcPct val="106000"/>
                        </a:lnSpc>
                        <a:spcBef>
                          <a:spcPts val="0"/>
                        </a:spcBef>
                        <a:spcAft>
                          <a:spcPts val="0"/>
                        </a:spcAft>
                      </a:pPr>
                      <a:r>
                        <a:rPr lang="en-US" sz="1200" kern="1200" dirty="0">
                          <a:effectLst/>
                          <a:latin typeface="Arial" panose="020B0604020202020204" pitchFamily="34" charset="0"/>
                          <a:ea typeface="Times New Roman" panose="02020603050405020304" pitchFamily="18" charset="0"/>
                          <a:cs typeface="Arial" panose="020B0604020202020204" pitchFamily="34" charset="0"/>
                        </a:rPr>
                        <a:t>64QAM</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5.5</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6.5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dirty="0">
                          <a:effectLst/>
                          <a:latin typeface="Arial" panose="020B0604020202020204" pitchFamily="34" charset="0"/>
                          <a:ea typeface="Times New Roman" panose="02020603050405020304" pitchFamily="18" charset="0"/>
                          <a:cs typeface="Arial" panose="020B0604020202020204" pitchFamily="34" charset="0"/>
                        </a:rPr>
                        <a:t>N/A</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3</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6</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6.5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dirty="0">
                          <a:effectLst/>
                          <a:latin typeface="Arial" panose="020B0604020202020204" pitchFamily="34" charset="0"/>
                          <a:ea typeface="Times New Roman" panose="02020603050405020304" pitchFamily="18" charset="0"/>
                          <a:cs typeface="Arial" panose="020B0604020202020204" pitchFamily="34" charset="0"/>
                        </a:rPr>
                        <a:t>N/A</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3</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8119565"/>
                  </a:ext>
                </a:extLst>
              </a:tr>
              <a:tr h="73660">
                <a:tc vMerge="1">
                  <a:txBody>
                    <a:bodyPr/>
                    <a:lstStyle/>
                    <a:p>
                      <a:endParaRPr lang="en-US"/>
                    </a:p>
                  </a:txBody>
                  <a:tcPr/>
                </a:tc>
                <a:tc>
                  <a:txBody>
                    <a:bodyPr/>
                    <a:lstStyle/>
                    <a:p>
                      <a:pPr marL="0" marR="0">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256QAM</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5.5</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6.5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a:effectLst/>
                          <a:latin typeface="Arial" panose="020B0604020202020204" pitchFamily="34" charset="0"/>
                          <a:ea typeface="Times New Roman" panose="02020603050405020304" pitchFamily="18" charset="0"/>
                          <a:cs typeface="Arial" panose="020B0604020202020204" pitchFamily="34" charset="0"/>
                        </a:rPr>
                        <a:t>N/A</a:t>
                      </a:r>
                      <a:endParaRPr lang="en-US"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3</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strike="sngStrike"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6</a:t>
                      </a:r>
                      <a:r>
                        <a:rPr lang="en-US" sz="1200" kern="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6.5</a:t>
                      </a:r>
                      <a:endParaRPr lang="en-US" sz="1200" dirty="0">
                        <a:effectLst/>
                        <a:highlight>
                          <a:srgbClr val="FFFF00"/>
                        </a:highligh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US" sz="1200" kern="1200" dirty="0">
                          <a:effectLst/>
                          <a:latin typeface="Arial" panose="020B0604020202020204" pitchFamily="34" charset="0"/>
                          <a:ea typeface="Times New Roman" panose="02020603050405020304" pitchFamily="18" charset="0"/>
                          <a:cs typeface="Arial" panose="020B0604020202020204" pitchFamily="34" charset="0"/>
                        </a:rPr>
                        <a:t>N/A</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6000"/>
                        </a:lnSpc>
                        <a:spcBef>
                          <a:spcPts val="0"/>
                        </a:spcBef>
                        <a:spcAft>
                          <a:spcPts val="0"/>
                        </a:spcAft>
                      </a:pPr>
                      <a:r>
                        <a:rPr lang="en-GB" sz="1200" dirty="0">
                          <a:effectLst/>
                          <a:latin typeface="Arial" panose="020B0604020202020204" pitchFamily="34" charset="0"/>
                          <a:ea typeface="Yu Mincho" panose="02020400000000000000" pitchFamily="18" charset="-128"/>
                          <a:cs typeface="Times New Roman" panose="02020603050405020304" pitchFamily="18" charset="0"/>
                        </a:rPr>
                        <a:t>≤ </a:t>
                      </a:r>
                      <a:r>
                        <a:rPr lang="en-US" sz="1200" kern="1200" dirty="0">
                          <a:effectLst/>
                          <a:latin typeface="Arial" panose="020B0604020202020204" pitchFamily="34" charset="0"/>
                          <a:ea typeface="Times New Roman" panose="02020603050405020304" pitchFamily="18" charset="0"/>
                          <a:cs typeface="Arial" panose="020B0604020202020204" pitchFamily="34" charset="0"/>
                        </a:rPr>
                        <a:t>3</a:t>
                      </a:r>
                      <a:endParaRPr lang="en-US"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0442521"/>
                  </a:ext>
                </a:extLst>
              </a:tr>
              <a:tr h="63500">
                <a:tc gridSpan="8">
                  <a:txBody>
                    <a:bodyPr/>
                    <a:lstStyle/>
                    <a:p>
                      <a:pPr marL="0" marR="0">
                        <a:lnSpc>
                          <a:spcPct val="106000"/>
                        </a:lnSpc>
                        <a:spcBef>
                          <a:spcPts val="0"/>
                        </a:spcBef>
                        <a:spcAft>
                          <a:spcPts val="0"/>
                        </a:spcAft>
                      </a:pPr>
                      <a:r>
                        <a:rPr lang="en-US" sz="1000" b="1" kern="1200" dirty="0">
                          <a:effectLst/>
                          <a:latin typeface="Arial" panose="020B0604020202020204" pitchFamily="34" charset="0"/>
                          <a:ea typeface="Times New Roman" panose="02020603050405020304" pitchFamily="18" charset="0"/>
                          <a:cs typeface="Arial" panose="020B0604020202020204" pitchFamily="34" charset="0"/>
                        </a:rPr>
                        <a:t>NOTE 1: The </a:t>
                      </a:r>
                      <a:r>
                        <a:rPr lang="en-US" sz="1000" b="1" kern="1200" dirty="0" err="1">
                          <a:effectLst/>
                          <a:latin typeface="Arial" panose="020B0604020202020204" pitchFamily="34" charset="0"/>
                          <a:ea typeface="Times New Roman" panose="02020603050405020304" pitchFamily="18" charset="0"/>
                          <a:cs typeface="Arial" panose="020B0604020202020204" pitchFamily="34" charset="0"/>
                        </a:rPr>
                        <a:t>backoff</a:t>
                      </a:r>
                      <a:r>
                        <a:rPr lang="en-US" sz="1000" b="1" kern="1200" dirty="0">
                          <a:effectLst/>
                          <a:latin typeface="Arial" panose="020B0604020202020204" pitchFamily="34" charset="0"/>
                          <a:ea typeface="Times New Roman" panose="02020603050405020304" pitchFamily="18" charset="0"/>
                          <a:cs typeface="Arial" panose="020B0604020202020204" pitchFamily="34" charset="0"/>
                        </a:rPr>
                        <a:t> applied is max (MPR, A-MPR) where MPR is defined in Table 6.2.2-1</a:t>
                      </a:r>
                      <a:r>
                        <a:rPr lang="en-US" sz="1400" b="1" kern="1200" dirty="0">
                          <a:effectLst/>
                          <a:latin typeface="Arial" panose="020B0604020202020204" pitchFamily="34" charset="0"/>
                          <a:ea typeface="Times New Roman" panose="02020603050405020304" pitchFamily="18" charset="0"/>
                          <a:cs typeface="Arial" panose="020B0604020202020204" pitchFamily="34" charset="0"/>
                        </a:rPr>
                        <a:t>.</a:t>
                      </a:r>
                      <a:endParaRPr lang="en-US"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48942841"/>
                  </a:ext>
                </a:extLst>
              </a:tr>
            </a:tbl>
          </a:graphicData>
        </a:graphic>
      </p:graphicFrame>
    </p:spTree>
    <p:extLst>
      <p:ext uri="{BB962C8B-B14F-4D97-AF65-F5344CB8AC3E}">
        <p14:creationId xmlns:p14="http://schemas.microsoft.com/office/powerpoint/2010/main" val="4235444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2109646" y="224722"/>
            <a:ext cx="8184497" cy="525785"/>
          </a:xfrm>
        </p:spPr>
        <p:txBody>
          <a:bodyPr/>
          <a:lstStyle/>
          <a:p>
            <a:pPr eaLnBrk="1" hangingPunct="1"/>
            <a:r>
              <a:rPr lang="fi-FI" altLang="zh-CN" sz="3599" dirty="0">
                <a:solidFill>
                  <a:schemeClr val="tx1"/>
                </a:solidFill>
                <a:ea typeface="宋体" panose="02010600030101010101" pitchFamily="2" charset="-122"/>
              </a:rPr>
              <a:t>Proposal for 40MHz channel BWs</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1488141" y="5561592"/>
            <a:ext cx="10263328" cy="1218795"/>
          </a:xfrm>
        </p:spPr>
        <p:txBody>
          <a:bodyPr/>
          <a:lstStyle/>
          <a:p>
            <a:r>
              <a:rPr lang="en-GB" altLang="zh-CN" dirty="0">
                <a:cs typeface="等线" panose="02010600030101010101" pitchFamily="2" charset="-122"/>
              </a:rPr>
              <a:t>AMPR values without 5MHz guard band</a:t>
            </a:r>
          </a:p>
          <a:p>
            <a:r>
              <a:rPr lang="en-GB" altLang="zh-CN" dirty="0">
                <a:cs typeface="等线" panose="02010600030101010101" pitchFamily="2" charset="-122"/>
              </a:rPr>
              <a:t>Intel would like to add the missing A-MPR values in A3 and A6 and change the condition of RBstart of A2 as highlighted. </a:t>
            </a:r>
          </a:p>
        </p:txBody>
      </p:sp>
      <p:graphicFrame>
        <p:nvGraphicFramePr>
          <p:cNvPr id="7" name="Table 6"/>
          <p:cNvGraphicFramePr>
            <a:graphicFrameLocks noGrp="1"/>
          </p:cNvGraphicFramePr>
          <p:nvPr>
            <p:extLst>
              <p:ext uri="{D42A27DB-BD31-4B8C-83A1-F6EECF244321}">
                <p14:modId xmlns:p14="http://schemas.microsoft.com/office/powerpoint/2010/main" val="3658304719"/>
              </p:ext>
            </p:extLst>
          </p:nvPr>
        </p:nvGraphicFramePr>
        <p:xfrm>
          <a:off x="2181222" y="2578100"/>
          <a:ext cx="6972302" cy="2458246"/>
        </p:xfrm>
        <a:graphic>
          <a:graphicData uri="http://schemas.openxmlformats.org/drawingml/2006/table">
            <a:tbl>
              <a:tblPr firstRow="1" firstCol="1" lastRow="1" lastCol="1" bandRow="1" bandCol="1"/>
              <a:tblGrid>
                <a:gridCol w="1889440">
                  <a:extLst>
                    <a:ext uri="{9D8B030D-6E8A-4147-A177-3AD203B41FA5}">
                      <a16:colId xmlns:a16="http://schemas.microsoft.com/office/drawing/2014/main" val="20000"/>
                    </a:ext>
                  </a:extLst>
                </a:gridCol>
                <a:gridCol w="1037862">
                  <a:extLst>
                    <a:ext uri="{9D8B030D-6E8A-4147-A177-3AD203B41FA5}">
                      <a16:colId xmlns:a16="http://schemas.microsoft.com/office/drawing/2014/main" val="20001"/>
                    </a:ext>
                  </a:extLst>
                </a:gridCol>
                <a:gridCol w="1037862">
                  <a:extLst>
                    <a:ext uri="{9D8B030D-6E8A-4147-A177-3AD203B41FA5}">
                      <a16:colId xmlns:a16="http://schemas.microsoft.com/office/drawing/2014/main" val="20002"/>
                    </a:ext>
                  </a:extLst>
                </a:gridCol>
                <a:gridCol w="1037862">
                  <a:extLst>
                    <a:ext uri="{9D8B030D-6E8A-4147-A177-3AD203B41FA5}">
                      <a16:colId xmlns:a16="http://schemas.microsoft.com/office/drawing/2014/main" val="20003"/>
                    </a:ext>
                  </a:extLst>
                </a:gridCol>
                <a:gridCol w="984638">
                  <a:extLst>
                    <a:ext uri="{9D8B030D-6E8A-4147-A177-3AD203B41FA5}">
                      <a16:colId xmlns:a16="http://schemas.microsoft.com/office/drawing/2014/main" val="20004"/>
                    </a:ext>
                  </a:extLst>
                </a:gridCol>
                <a:gridCol w="984638">
                  <a:extLst>
                    <a:ext uri="{9D8B030D-6E8A-4147-A177-3AD203B41FA5}">
                      <a16:colId xmlns:a16="http://schemas.microsoft.com/office/drawing/2014/main" val="20005"/>
                    </a:ext>
                  </a:extLst>
                </a:gridCol>
              </a:tblGrid>
              <a:tr h="183370">
                <a:tc rowSpan="2">
                  <a:txBody>
                    <a:bodyPr/>
                    <a:lstStyle/>
                    <a:p>
                      <a:pPr marL="0" marR="0" algn="ctr">
                        <a:spcBef>
                          <a:spcPts val="0"/>
                        </a:spcBef>
                        <a:spcAft>
                          <a:spcPts val="0"/>
                        </a:spcAft>
                      </a:pPr>
                      <a:r>
                        <a:rPr lang="en-GB" sz="1100" b="1" kern="1200" dirty="0">
                          <a:solidFill>
                            <a:srgbClr val="000000"/>
                          </a:solidFill>
                          <a:effectLst/>
                          <a:latin typeface="Arial" panose="020B0604020202020204" pitchFamily="34" charset="0"/>
                          <a:ea typeface="Yu Mincho"/>
                          <a:cs typeface="Times New Roman" panose="02020603050405020304" pitchFamily="18" charset="0"/>
                        </a:rPr>
                        <a:t>Modulation/Waveform</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b="1" kern="1200">
                          <a:solidFill>
                            <a:srgbClr val="000000"/>
                          </a:solidFill>
                          <a:effectLst/>
                          <a:latin typeface="Arial" panose="020B0604020202020204" pitchFamily="34" charset="0"/>
                          <a:ea typeface="Yu Mincho"/>
                          <a:cs typeface="Times New Roman" panose="02020603050405020304" pitchFamily="18" charset="0"/>
                        </a:rPr>
                        <a:t>A1</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b="1" kern="1200">
                          <a:solidFill>
                            <a:srgbClr val="000000"/>
                          </a:solidFill>
                          <a:effectLst/>
                          <a:latin typeface="Arial" panose="020B0604020202020204" pitchFamily="34" charset="0"/>
                          <a:ea typeface="Yu Mincho"/>
                          <a:cs typeface="Times New Roman" panose="02020603050405020304" pitchFamily="18" charset="0"/>
                        </a:rPr>
                        <a:t>A2</a:t>
                      </a:r>
                      <a:endParaRPr lang="en-US" sz="1050">
                        <a:effectLst/>
                        <a:latin typeface="Times New Roman" panose="02020603050405020304" pitchFamily="18" charset="0"/>
                        <a:ea typeface="Times New Roman" panose="02020603050405020304" pitchFamily="18" charset="0"/>
                      </a:endParaRPr>
                    </a:p>
                  </a:txBody>
                  <a:tcPr marL="26943" marR="26943" marT="673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b="1" kern="1200">
                          <a:solidFill>
                            <a:srgbClr val="000000"/>
                          </a:solidFill>
                          <a:effectLst/>
                          <a:latin typeface="Arial" panose="020B0604020202020204" pitchFamily="34" charset="0"/>
                          <a:ea typeface="Yu Mincho"/>
                          <a:cs typeface="Times New Roman" panose="02020603050405020304" pitchFamily="18" charset="0"/>
                        </a:rPr>
                        <a:t>A3</a:t>
                      </a:r>
                      <a:endParaRPr lang="en-US" sz="1050">
                        <a:effectLst/>
                        <a:latin typeface="Times New Roman" panose="02020603050405020304" pitchFamily="18" charset="0"/>
                        <a:ea typeface="Times New Roman" panose="02020603050405020304" pitchFamily="18" charset="0"/>
                      </a:endParaRPr>
                    </a:p>
                  </a:txBody>
                  <a:tcPr marL="26943" marR="26943" marT="673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b="1" kern="1200">
                          <a:solidFill>
                            <a:srgbClr val="000000"/>
                          </a:solidFill>
                          <a:effectLst/>
                          <a:latin typeface="Arial" panose="020B0604020202020204" pitchFamily="34" charset="0"/>
                          <a:ea typeface="Yu Mincho"/>
                          <a:cs typeface="Times New Roman" panose="02020603050405020304" pitchFamily="18" charset="0"/>
                        </a:rPr>
                        <a:t>A5</a:t>
                      </a:r>
                      <a:endParaRPr lang="en-US" sz="1050">
                        <a:effectLst/>
                        <a:latin typeface="Times New Roman" panose="02020603050405020304" pitchFamily="18" charset="0"/>
                        <a:ea typeface="Times New Roman" panose="02020603050405020304" pitchFamily="18" charset="0"/>
                      </a:endParaRPr>
                    </a:p>
                  </a:txBody>
                  <a:tcPr marL="26943" marR="26943" marT="673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b="1" kern="1200">
                          <a:solidFill>
                            <a:srgbClr val="000000"/>
                          </a:solidFill>
                          <a:effectLst/>
                          <a:latin typeface="Arial" panose="020B0604020202020204" pitchFamily="34" charset="0"/>
                          <a:ea typeface="Yu Mincho"/>
                          <a:cs typeface="Times New Roman" panose="02020603050405020304" pitchFamily="18" charset="0"/>
                        </a:rPr>
                        <a:t>A6</a:t>
                      </a:r>
                      <a:endParaRPr lang="en-US" sz="1050">
                        <a:effectLst/>
                        <a:latin typeface="Times New Roman" panose="02020603050405020304" pitchFamily="18" charset="0"/>
                        <a:ea typeface="Times New Roman" panose="02020603050405020304" pitchFamily="18" charset="0"/>
                      </a:endParaRPr>
                    </a:p>
                  </a:txBody>
                  <a:tcPr marL="26943" marR="26943" marT="673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5127">
                <a:tc vMerge="1">
                  <a:txBody>
                    <a:bodyPr/>
                    <a:lstStyle/>
                    <a:p>
                      <a:endParaRPr lang="en-US"/>
                    </a:p>
                  </a:txBody>
                  <a:tcPr/>
                </a:tc>
                <a:tc>
                  <a:txBody>
                    <a:bodyPr/>
                    <a:lstStyle/>
                    <a:p>
                      <a:pPr marL="0" marR="0" algn="ctr">
                        <a:spcBef>
                          <a:spcPts val="0"/>
                        </a:spcBef>
                        <a:spcAft>
                          <a:spcPts val="0"/>
                        </a:spcAft>
                      </a:pPr>
                      <a:r>
                        <a:rPr lang="en-GB" sz="1100" b="1" kern="1200">
                          <a:solidFill>
                            <a:srgbClr val="000000"/>
                          </a:solidFill>
                          <a:effectLst/>
                          <a:latin typeface="Arial" panose="020B0604020202020204" pitchFamily="34" charset="0"/>
                          <a:ea typeface="Yu Mincho"/>
                          <a:cs typeface="Times New Roman" panose="02020603050405020304" pitchFamily="18" charset="0"/>
                        </a:rPr>
                        <a:t>Outer/Inner</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b="1" kern="1200">
                          <a:solidFill>
                            <a:srgbClr val="000000"/>
                          </a:solidFill>
                          <a:effectLst/>
                          <a:latin typeface="Arial" panose="020B0604020202020204" pitchFamily="34" charset="0"/>
                          <a:ea typeface="Yu Mincho"/>
                          <a:cs typeface="Times New Roman" panose="02020603050405020304" pitchFamily="18" charset="0"/>
                        </a:rPr>
                        <a:t>Outer/Inner</a:t>
                      </a:r>
                      <a:endParaRPr lang="en-US" sz="1050">
                        <a:effectLst/>
                        <a:latin typeface="Times New Roman" panose="02020603050405020304" pitchFamily="18" charset="0"/>
                        <a:ea typeface="Times New Roman" panose="02020603050405020304" pitchFamily="18" charset="0"/>
                      </a:endParaRPr>
                    </a:p>
                  </a:txBody>
                  <a:tcPr marL="26943" marR="26943" marT="673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b="1" kern="1200">
                          <a:solidFill>
                            <a:srgbClr val="000000"/>
                          </a:solidFill>
                          <a:effectLst/>
                          <a:latin typeface="Arial" panose="020B0604020202020204" pitchFamily="34" charset="0"/>
                          <a:ea typeface="Yu Mincho"/>
                          <a:cs typeface="Times New Roman" panose="02020603050405020304" pitchFamily="18" charset="0"/>
                        </a:rPr>
                        <a:t>Outer/Inner</a:t>
                      </a:r>
                      <a:endParaRPr lang="en-US" sz="1050">
                        <a:effectLst/>
                        <a:latin typeface="Times New Roman" panose="02020603050405020304" pitchFamily="18" charset="0"/>
                        <a:ea typeface="Times New Roman" panose="02020603050405020304" pitchFamily="18" charset="0"/>
                      </a:endParaRPr>
                    </a:p>
                  </a:txBody>
                  <a:tcPr marL="26943" marR="26943" marT="673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b="1" kern="1200">
                          <a:solidFill>
                            <a:srgbClr val="000000"/>
                          </a:solidFill>
                          <a:effectLst/>
                          <a:latin typeface="Arial" panose="020B0604020202020204" pitchFamily="34" charset="0"/>
                          <a:ea typeface="Yu Mincho"/>
                          <a:cs typeface="Times New Roman" panose="02020603050405020304" pitchFamily="18" charset="0"/>
                        </a:rPr>
                        <a:t>Outer/Inner</a:t>
                      </a:r>
                      <a:endParaRPr lang="en-US" sz="1050">
                        <a:effectLst/>
                        <a:latin typeface="Times New Roman" panose="02020603050405020304" pitchFamily="18" charset="0"/>
                        <a:ea typeface="Times New Roman" panose="02020603050405020304" pitchFamily="18" charset="0"/>
                      </a:endParaRPr>
                    </a:p>
                  </a:txBody>
                  <a:tcPr marL="26943" marR="26943" marT="673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b="1" kern="1200">
                          <a:solidFill>
                            <a:srgbClr val="000000"/>
                          </a:solidFill>
                          <a:effectLst/>
                          <a:latin typeface="Arial" panose="020B0604020202020204" pitchFamily="34" charset="0"/>
                          <a:ea typeface="Yu Mincho"/>
                          <a:cs typeface="Times New Roman" panose="02020603050405020304" pitchFamily="18" charset="0"/>
                        </a:rPr>
                        <a:t>Outer/Inner</a:t>
                      </a:r>
                      <a:endParaRPr lang="en-US" sz="1050">
                        <a:effectLst/>
                        <a:latin typeface="Times New Roman" panose="02020603050405020304" pitchFamily="18" charset="0"/>
                        <a:ea typeface="Times New Roman" panose="02020603050405020304" pitchFamily="18" charset="0"/>
                      </a:endParaRPr>
                    </a:p>
                  </a:txBody>
                  <a:tcPr marL="26943" marR="26943" marT="673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5127">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DFT-s-OFDM PI/2 BPSK</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11</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 7</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 3</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5</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2</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83370">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DFT-s-OFDM QPSK</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11</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7</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3</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5</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2</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3370">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DFT-s-OFDM 16 QAM</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11</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 7</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 3</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5</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2</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83370">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DFT-s-OFDM 64 QAM</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11</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 7</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3</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5</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FF0000"/>
                          </a:solidFill>
                          <a:effectLst/>
                          <a:highlight>
                            <a:srgbClr val="FFFF00"/>
                          </a:highlight>
                          <a:latin typeface="Arial" panose="020B0604020202020204" pitchFamily="34" charset="0"/>
                          <a:ea typeface="Yu Mincho"/>
                          <a:cs typeface="Times New Roman" panose="02020603050405020304" pitchFamily="18" charset="0"/>
                        </a:rPr>
                        <a:t>≤ 2</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83370">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DFT-s-OFDM 256 QAM</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11</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 7</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FF0000"/>
                          </a:solidFill>
                          <a:effectLst/>
                          <a:highlight>
                            <a:srgbClr val="FFFF00"/>
                          </a:highlight>
                          <a:latin typeface="Arial" panose="020B0604020202020204" pitchFamily="34" charset="0"/>
                          <a:ea typeface="Yu Mincho"/>
                          <a:cs typeface="Times New Roman" panose="02020603050405020304" pitchFamily="18" charset="0"/>
                        </a:rPr>
                        <a:t>≤ 3</a:t>
                      </a:r>
                      <a:r>
                        <a:rPr lang="en-GB" sz="1100" kern="1200" dirty="0">
                          <a:solidFill>
                            <a:srgbClr val="FF0000"/>
                          </a:solidFill>
                          <a:effectLst/>
                          <a:latin typeface="Arial" panose="020B0604020202020204" pitchFamily="34" charset="0"/>
                          <a:ea typeface="Yu Mincho"/>
                          <a:cs typeface="Times New Roman" panose="02020603050405020304" pitchFamily="18" charset="0"/>
                        </a:rPr>
                        <a:t> </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5</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FF0000"/>
                          </a:solidFill>
                          <a:effectLst/>
                          <a:highlight>
                            <a:srgbClr val="FFFF00"/>
                          </a:highlight>
                          <a:latin typeface="Arial" panose="020B0604020202020204" pitchFamily="34" charset="0"/>
                          <a:ea typeface="Yu Mincho"/>
                          <a:cs typeface="Times New Roman" panose="02020603050405020304" pitchFamily="18" charset="0"/>
                        </a:rPr>
                        <a:t>≤ 2</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83370">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CP-OFDM QPSK</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12</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8</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 4.5</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 5</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3.5</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83370">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CP-OFDM 16 QAM</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12</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8</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4.5</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 5</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3.5 </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83370">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CP-OFDM 64 QAM</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12</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8</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4.5</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 5</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FF0000"/>
                          </a:solidFill>
                          <a:effectLst/>
                          <a:highlight>
                            <a:srgbClr val="FFFF00"/>
                          </a:highlight>
                          <a:latin typeface="Arial" panose="020B0604020202020204" pitchFamily="34" charset="0"/>
                          <a:ea typeface="Yu Mincho"/>
                          <a:cs typeface="Times New Roman" panose="02020603050405020304" pitchFamily="18" charset="0"/>
                        </a:rPr>
                        <a:t>≤ 3.5 </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83370">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CP-OFDM 256 QAM</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12</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8</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a:t>
                      </a:r>
                      <a:r>
                        <a:rPr lang="en-GB" sz="1100" kern="1200">
                          <a:solidFill>
                            <a:srgbClr val="FF0000"/>
                          </a:solidFill>
                          <a:effectLst/>
                          <a:highlight>
                            <a:srgbClr val="FFFF00"/>
                          </a:highlight>
                          <a:latin typeface="Arial" panose="020B0604020202020204" pitchFamily="34" charset="0"/>
                          <a:ea typeface="Yu Mincho"/>
                          <a:cs typeface="Times New Roman" panose="02020603050405020304" pitchFamily="18" charset="0"/>
                        </a:rPr>
                        <a:t>≤ 4.5</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a:solidFill>
                            <a:srgbClr val="000000"/>
                          </a:solidFill>
                          <a:effectLst/>
                          <a:latin typeface="Arial" panose="020B0604020202020204" pitchFamily="34" charset="0"/>
                          <a:ea typeface="Yu Mincho"/>
                          <a:cs typeface="Times New Roman" panose="02020603050405020304" pitchFamily="18" charset="0"/>
                        </a:rPr>
                        <a:t>≤ 5</a:t>
                      </a:r>
                      <a:endParaRPr lang="en-US" sz="105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100" kern="1200" dirty="0">
                          <a:solidFill>
                            <a:srgbClr val="FF0000"/>
                          </a:solidFill>
                          <a:effectLst/>
                          <a:highlight>
                            <a:srgbClr val="FFFF00"/>
                          </a:highlight>
                          <a:latin typeface="Arial" panose="020B0604020202020204" pitchFamily="34" charset="0"/>
                          <a:ea typeface="Yu Mincho"/>
                          <a:cs typeface="Times New Roman" panose="02020603050405020304" pitchFamily="18" charset="0"/>
                        </a:rPr>
                        <a:t>≤ 3.5 </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57662">
                <a:tc gridSpan="6">
                  <a:txBody>
                    <a:bodyPr/>
                    <a:lstStyle/>
                    <a:p>
                      <a:pPr marL="539750" marR="0" indent="-539750">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NOTE 1:	The backoff applied is max(MPR, A-MPR) where MPR is defined in Table 6.2.2-1</a:t>
                      </a:r>
                      <a:endParaRPr lang="en-US" sz="1050" dirty="0">
                        <a:effectLst/>
                        <a:latin typeface="Times New Roman" panose="02020603050405020304" pitchFamily="18" charset="0"/>
                        <a:ea typeface="Times New Roman" panose="02020603050405020304" pitchFamily="18" charset="0"/>
                      </a:endParaRPr>
                    </a:p>
                    <a:p>
                      <a:pPr marL="539750" marR="0" indent="-539750">
                        <a:spcBef>
                          <a:spcPts val="0"/>
                        </a:spcBef>
                        <a:spcAft>
                          <a:spcPts val="0"/>
                        </a:spcAft>
                      </a:pPr>
                      <a:r>
                        <a:rPr lang="en-GB" sz="1100" kern="1200" dirty="0">
                          <a:solidFill>
                            <a:srgbClr val="000000"/>
                          </a:solidFill>
                          <a:effectLst/>
                          <a:latin typeface="Arial" panose="020B0604020202020204" pitchFamily="34" charset="0"/>
                          <a:ea typeface="Yu Mincho"/>
                          <a:cs typeface="Times New Roman" panose="02020603050405020304" pitchFamily="18" charset="0"/>
                        </a:rPr>
                        <a:t>NOTE 2:	Outer and inner allocations are defined in clause 6.2.2</a:t>
                      </a:r>
                      <a:endParaRPr lang="en-US" sz="1050" dirty="0">
                        <a:effectLst/>
                        <a:latin typeface="Times New Roman" panose="02020603050405020304" pitchFamily="18" charset="0"/>
                        <a:ea typeface="Times New Roman" panose="02020603050405020304" pitchFamily="18" charset="0"/>
                      </a:endParaRPr>
                    </a:p>
                  </a:txBody>
                  <a:tcPr marL="26943" marR="26943" marT="67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1"/>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461789042"/>
              </p:ext>
            </p:extLst>
          </p:nvPr>
        </p:nvGraphicFramePr>
        <p:xfrm>
          <a:off x="2181222" y="1064101"/>
          <a:ext cx="6972300" cy="1154430"/>
        </p:xfrm>
        <a:graphic>
          <a:graphicData uri="http://schemas.openxmlformats.org/drawingml/2006/table">
            <a:tbl>
              <a:tblPr firstRow="1" firstCol="1" bandRow="1"/>
              <a:tblGrid>
                <a:gridCol w="1556708">
                  <a:extLst>
                    <a:ext uri="{9D8B030D-6E8A-4147-A177-3AD203B41FA5}">
                      <a16:colId xmlns:a16="http://schemas.microsoft.com/office/drawing/2014/main" val="20000"/>
                    </a:ext>
                  </a:extLst>
                </a:gridCol>
                <a:gridCol w="1927064">
                  <a:extLst>
                    <a:ext uri="{9D8B030D-6E8A-4147-A177-3AD203B41FA5}">
                      <a16:colId xmlns:a16="http://schemas.microsoft.com/office/drawing/2014/main" val="20001"/>
                    </a:ext>
                  </a:extLst>
                </a:gridCol>
                <a:gridCol w="2589584">
                  <a:extLst>
                    <a:ext uri="{9D8B030D-6E8A-4147-A177-3AD203B41FA5}">
                      <a16:colId xmlns:a16="http://schemas.microsoft.com/office/drawing/2014/main" val="20002"/>
                    </a:ext>
                  </a:extLst>
                </a:gridCol>
                <a:gridCol w="898944">
                  <a:extLst>
                    <a:ext uri="{9D8B030D-6E8A-4147-A177-3AD203B41FA5}">
                      <a16:colId xmlns:a16="http://schemas.microsoft.com/office/drawing/2014/main" val="20003"/>
                    </a:ext>
                  </a:extLst>
                </a:gridCol>
              </a:tblGrid>
              <a:tr h="0">
                <a:tc>
                  <a:txBody>
                    <a:bodyPr/>
                    <a:lstStyle/>
                    <a:p>
                      <a:pPr marL="0" marR="0" algn="ctr">
                        <a:spcBef>
                          <a:spcPts val="0"/>
                        </a:spcBef>
                        <a:spcAft>
                          <a:spcPts val="0"/>
                        </a:spcAft>
                      </a:pPr>
                      <a:r>
                        <a:rPr lang="en-GB" sz="12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Channel BW</a:t>
                      </a:r>
                      <a:endParaRPr lang="en-US" sz="1000" dirty="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RB</a:t>
                      </a:r>
                      <a:r>
                        <a:rPr lang="en-GB" sz="1200" b="1" kern="1200" baseline="-25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Start</a:t>
                      </a:r>
                      <a:r>
                        <a:rPr lang="en-GB" sz="12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*12*SCS (MHz)</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a:t>
                      </a:r>
                      <a:r>
                        <a:rPr lang="en-GB" sz="1200" b="1" kern="1200" baseline="-25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CRB</a:t>
                      </a:r>
                      <a:r>
                        <a:rPr lang="en-GB" sz="12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*12*SCS (MHz)</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A-MPR </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rowSpan="5">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40MHz </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4.32</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&gt; 0</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A1</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vMerge="1">
                  <a:txBody>
                    <a:bodyPr/>
                    <a:lstStyle/>
                    <a:p>
                      <a:endParaRPr lang="en-US"/>
                    </a:p>
                  </a:txBody>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&gt;4.32, ≤10.44</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10.8</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A3</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vMerge="1">
                  <a:txBody>
                    <a:bodyPr/>
                    <a:lstStyle/>
                    <a:p>
                      <a:endParaRPr lang="en-US"/>
                    </a:p>
                  </a:txBody>
                  <a:tcPr/>
                </a:tc>
                <a:tc>
                  <a:txBody>
                    <a:bodyPr/>
                    <a:lstStyle/>
                    <a:p>
                      <a:pPr marL="0" marR="0" algn="ctr">
                        <a:spcBef>
                          <a:spcPts val="0"/>
                        </a:spcBef>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&gt;</a:t>
                      </a:r>
                      <a:r>
                        <a:rPr lang="en-GB" sz="1200" strike="sngStrike"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10.44</a:t>
                      </a:r>
                      <a:r>
                        <a:rPr lang="en-GB" sz="12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200" kern="1200" dirty="0">
                          <a:solidFill>
                            <a:srgbClr val="FF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4.32</a:t>
                      </a:r>
                      <a:r>
                        <a:rPr lang="en-GB" sz="12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≤18 </a:t>
                      </a:r>
                      <a:endParaRPr lang="en-US" sz="1000" dirty="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&gt; 10.8</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A2</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vMerge="1">
                  <a:txBody>
                    <a:bodyPr/>
                    <a:lstStyle/>
                    <a:p>
                      <a:endParaRPr lang="en-US"/>
                    </a:p>
                  </a:txBody>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&gt;18, ≤31.68</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&gt; max(31.68 – Rbstart*12*SCS , 0)</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A6</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vMerge="1">
                  <a:txBody>
                    <a:bodyPr/>
                    <a:lstStyle/>
                    <a:p>
                      <a:endParaRPr lang="en-US"/>
                    </a:p>
                  </a:txBody>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&gt;31.68</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&gt; 0</a:t>
                      </a:r>
                      <a:endParaRPr lang="en-US" sz="100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A5</a:t>
                      </a:r>
                      <a:endParaRPr lang="en-US" sz="1000" dirty="0">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83591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1089F-6E8F-44CF-AE1C-5179D440D9EF}"/>
              </a:ext>
            </a:extLst>
          </p:cNvPr>
          <p:cNvSpPr>
            <a:spLocks noGrp="1"/>
          </p:cNvSpPr>
          <p:nvPr>
            <p:ph type="title"/>
          </p:nvPr>
        </p:nvSpPr>
        <p:spPr>
          <a:xfrm>
            <a:off x="2236089" y="651407"/>
            <a:ext cx="7431786" cy="525850"/>
          </a:xfrm>
        </p:spPr>
        <p:txBody>
          <a:bodyPr/>
          <a:lstStyle/>
          <a:p>
            <a:r>
              <a:rPr lang="en-US" dirty="0"/>
              <a:t>References</a:t>
            </a:r>
          </a:p>
        </p:txBody>
      </p:sp>
      <p:sp>
        <p:nvSpPr>
          <p:cNvPr id="3" name="Content Placeholder 2">
            <a:extLst>
              <a:ext uri="{FF2B5EF4-FFF2-40B4-BE49-F238E27FC236}">
                <a16:creationId xmlns:a16="http://schemas.microsoft.com/office/drawing/2014/main" id="{0406075A-DDE3-4C1A-84BD-DF258011193C}"/>
              </a:ext>
            </a:extLst>
          </p:cNvPr>
          <p:cNvSpPr>
            <a:spLocks noGrp="1"/>
          </p:cNvSpPr>
          <p:nvPr>
            <p:ph sz="half" idx="1"/>
          </p:nvPr>
        </p:nvSpPr>
        <p:spPr>
          <a:xfrm>
            <a:off x="809625" y="1898869"/>
            <a:ext cx="10572750" cy="2345257"/>
          </a:xfrm>
        </p:spPr>
        <p:txBody>
          <a:bodyPr/>
          <a:lstStyle/>
          <a:p>
            <a:pPr marL="457200" lvl="0" indent="-457200">
              <a:buFont typeface="+mj-lt"/>
              <a:buAutoNum type="arabicPeriod"/>
            </a:pPr>
            <a:r>
              <a:rPr lang="en-US" dirty="0"/>
              <a:t>R4-1909960, “n39 Coexistence Issue and Missing AMPR”, Qualcomm Inc., RAN4#92, Ljubljana, Slovenia, August 2019</a:t>
            </a:r>
            <a:endParaRPr lang="en-US" b="1" dirty="0"/>
          </a:p>
          <a:p>
            <a:pPr marL="457200" lvl="0" indent="-457200">
              <a:buFont typeface="+mj-lt"/>
              <a:buAutoNum type="arabicPeriod"/>
            </a:pPr>
            <a:r>
              <a:rPr lang="en-US" dirty="0"/>
              <a:t>RAN4-1911028 “A-MPR for n39”, Intel, Chongqing, China, October 2019</a:t>
            </a:r>
            <a:endParaRPr lang="en-US" b="1" dirty="0"/>
          </a:p>
          <a:p>
            <a:pPr marL="457200" lvl="0" indent="-457200">
              <a:buFont typeface="+mj-lt"/>
              <a:buAutoNum type="arabicPeriod"/>
            </a:pPr>
            <a:r>
              <a:rPr lang="en-US" dirty="0"/>
              <a:t>RAN4- 1912557 “n39 AMPR”, Qualcomm Inc., Chongqing, China, October 2019</a:t>
            </a:r>
            <a:endParaRPr lang="en-US" b="1" dirty="0"/>
          </a:p>
        </p:txBody>
      </p:sp>
    </p:spTree>
    <p:extLst>
      <p:ext uri="{BB962C8B-B14F-4D97-AF65-F5344CB8AC3E}">
        <p14:creationId xmlns:p14="http://schemas.microsoft.com/office/powerpoint/2010/main" val="795198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1089F-6E8F-44CF-AE1C-5179D440D9EF}"/>
              </a:ext>
            </a:extLst>
          </p:cNvPr>
          <p:cNvSpPr>
            <a:spLocks noGrp="1"/>
          </p:cNvSpPr>
          <p:nvPr>
            <p:ph type="title"/>
          </p:nvPr>
        </p:nvSpPr>
        <p:spPr>
          <a:xfrm>
            <a:off x="2236089" y="651407"/>
            <a:ext cx="7431786" cy="525850"/>
          </a:xfrm>
        </p:spPr>
        <p:txBody>
          <a:bodyPr/>
          <a:lstStyle/>
          <a:p>
            <a:r>
              <a:rPr lang="en-US" dirty="0"/>
              <a:t>Example Plots showing regions</a:t>
            </a:r>
          </a:p>
        </p:txBody>
      </p:sp>
      <p:sp>
        <p:nvSpPr>
          <p:cNvPr id="3" name="Content Placeholder 2">
            <a:extLst>
              <a:ext uri="{FF2B5EF4-FFF2-40B4-BE49-F238E27FC236}">
                <a16:creationId xmlns:a16="http://schemas.microsoft.com/office/drawing/2014/main" id="{0406075A-DDE3-4C1A-84BD-DF258011193C}"/>
              </a:ext>
            </a:extLst>
          </p:cNvPr>
          <p:cNvSpPr>
            <a:spLocks noGrp="1"/>
          </p:cNvSpPr>
          <p:nvPr>
            <p:ph sz="half" idx="1"/>
          </p:nvPr>
        </p:nvSpPr>
        <p:spPr>
          <a:xfrm>
            <a:off x="808037" y="5559972"/>
            <a:ext cx="10572750" cy="443198"/>
          </a:xfrm>
        </p:spPr>
        <p:txBody>
          <a:bodyPr/>
          <a:lstStyle/>
          <a:p>
            <a:pPr marL="457200" lvl="0" indent="-457200">
              <a:buFont typeface="+mj-lt"/>
              <a:buAutoNum type="arabicPeriod"/>
            </a:pPr>
            <a:r>
              <a:rPr lang="en-US" dirty="0"/>
              <a:t>40MHz, 25MHz, 30MHz plot examples from contributed papers</a:t>
            </a:r>
            <a:endParaRPr lang="en-US" b="1" dirty="0"/>
          </a:p>
        </p:txBody>
      </p:sp>
      <p:pic>
        <p:nvPicPr>
          <p:cNvPr id="1027" name="Picture 2">
            <a:extLst>
              <a:ext uri="{FF2B5EF4-FFF2-40B4-BE49-F238E27FC236}">
                <a16:creationId xmlns:a16="http://schemas.microsoft.com/office/drawing/2014/main" id="{FAB7D07F-2D69-4EE0-9074-14740DF7D2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749" y="1413150"/>
            <a:ext cx="41910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5865E83A-2BED-46C7-9BB0-4E9AF96FBC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0996" y="1589197"/>
            <a:ext cx="3028571" cy="2628571"/>
          </a:xfrm>
          <a:prstGeom prst="rect">
            <a:avLst/>
          </a:prstGeom>
        </p:spPr>
      </p:pic>
      <p:pic>
        <p:nvPicPr>
          <p:cNvPr id="8" name="Picture 7">
            <a:extLst>
              <a:ext uri="{FF2B5EF4-FFF2-40B4-BE49-F238E27FC236}">
                <a16:creationId xmlns:a16="http://schemas.microsoft.com/office/drawing/2014/main" id="{753BCA3A-A1A7-4033-97CF-8B365694732D}"/>
              </a:ext>
            </a:extLst>
          </p:cNvPr>
          <p:cNvPicPr/>
          <p:nvPr/>
        </p:nvPicPr>
        <p:blipFill>
          <a:blip r:embed="rId4">
            <a:extLst>
              <a:ext uri="{28A0092B-C50C-407E-A947-70E740481C1C}">
                <a14:useLocalDpi xmlns:a14="http://schemas.microsoft.com/office/drawing/2010/main" val="0"/>
              </a:ext>
            </a:extLst>
          </a:blip>
          <a:stretch>
            <a:fillRect/>
          </a:stretch>
        </p:blipFill>
        <p:spPr>
          <a:xfrm>
            <a:off x="4412757" y="1295400"/>
            <a:ext cx="3856502" cy="3261000"/>
          </a:xfrm>
          <a:prstGeom prst="rect">
            <a:avLst/>
          </a:prstGeom>
        </p:spPr>
      </p:pic>
      <p:pic>
        <p:nvPicPr>
          <p:cNvPr id="9" name="Picture 8">
            <a:extLst>
              <a:ext uri="{FF2B5EF4-FFF2-40B4-BE49-F238E27FC236}">
                <a16:creationId xmlns:a16="http://schemas.microsoft.com/office/drawing/2014/main" id="{DE9DFD90-56E8-47FF-AD88-57CA1F36DFCF}"/>
              </a:ext>
            </a:extLst>
          </p:cNvPr>
          <p:cNvPicPr/>
          <p:nvPr/>
        </p:nvPicPr>
        <p:blipFill>
          <a:blip r:embed="rId5">
            <a:extLst>
              <a:ext uri="{28A0092B-C50C-407E-A947-70E740481C1C}">
                <a14:useLocalDpi xmlns:a14="http://schemas.microsoft.com/office/drawing/2010/main" val="0"/>
              </a:ext>
            </a:extLst>
          </a:blip>
          <a:stretch>
            <a:fillRect/>
          </a:stretch>
        </p:blipFill>
        <p:spPr>
          <a:xfrm>
            <a:off x="8269259" y="1272982"/>
            <a:ext cx="3856503" cy="3261000"/>
          </a:xfrm>
          <a:prstGeom prst="rect">
            <a:avLst/>
          </a:prstGeom>
        </p:spPr>
      </p:pic>
    </p:spTree>
    <p:extLst>
      <p:ext uri="{BB962C8B-B14F-4D97-AF65-F5344CB8AC3E}">
        <p14:creationId xmlns:p14="http://schemas.microsoft.com/office/powerpoint/2010/main" val="956789887"/>
      </p:ext>
    </p:extLst>
  </p:cSld>
  <p:clrMapOvr>
    <a:masterClrMapping/>
  </p:clrMapOvr>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4B5299F0-328A-4DA4-82D3-62AE996A5A69}"/>
    </a:ext>
  </a:ext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6CF52DF3-4125-4E79-A8E3-CA7398141676}"/>
    </a:ext>
  </a:ext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STDs_brown_bag</Template>
  <TotalTime>25904</TotalTime>
  <Words>838</Words>
  <Application>Microsoft Office PowerPoint</Application>
  <PresentationFormat>Custom</PresentationFormat>
  <Paragraphs>237</Paragraphs>
  <Slides>8</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8</vt:i4>
      </vt:variant>
    </vt:vector>
  </HeadingPairs>
  <TitlesOfParts>
    <vt:vector size="20"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Times New Roman</vt:lpstr>
      <vt:lpstr>Qualcomm_Template_Executive</vt:lpstr>
      <vt:lpstr>1_Qualcomm_Template_Executive</vt:lpstr>
      <vt:lpstr>WF on n39 AMPR Values</vt:lpstr>
      <vt:lpstr>Background</vt:lpstr>
      <vt:lpstr>Plan</vt:lpstr>
      <vt:lpstr>Emission Requirements</vt:lpstr>
      <vt:lpstr>Proposal for 25MHz and 30MHz channel BWs</vt:lpstr>
      <vt:lpstr>Proposal for 40MHz channel BWs</vt:lpstr>
      <vt:lpstr>References</vt:lpstr>
      <vt:lpstr>Example Plots showing regions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User_1</dc:creator>
  <cp:lastModifiedBy>Qualcomm User</cp:lastModifiedBy>
  <cp:revision>150</cp:revision>
  <cp:lastPrinted>2014-01-13T11:26:32Z</cp:lastPrinted>
  <dcterms:created xsi:type="dcterms:W3CDTF">2018-09-06T23:18:35Z</dcterms:created>
  <dcterms:modified xsi:type="dcterms:W3CDTF">2019-10-18T01:36:00Z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8a3636c7-213e-46f7-a847-9c3c451a5a34</vt:lpwstr>
  </property>
</Properties>
</file>