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7" d="100"/>
          <a:sy n="97" d="100"/>
        </p:scale>
        <p:origin x="48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35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6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380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171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415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5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250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0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778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462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90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36158-C93E-4C60-BD2E-E0FD4C159F8B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586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=""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r>
              <a:rPr lang="en-US" dirty="0">
                <a:latin typeface="+mn-lt"/>
              </a:rPr>
              <a:t>WF on </a:t>
            </a:r>
            <a:r>
              <a:rPr lang="en-US" altLang="zh-CN" dirty="0" smtClean="0">
                <a:latin typeface="+mn-lt"/>
              </a:rPr>
              <a:t>EIRP</a:t>
            </a:r>
            <a:r>
              <a:rPr lang="zh-CN" altLang="en-US" dirty="0">
                <a:latin typeface="+mn-lt"/>
              </a:rPr>
              <a:t> </a:t>
            </a:r>
            <a:r>
              <a:rPr lang="en-US" altLang="zh-CN" dirty="0" smtClean="0">
                <a:latin typeface="+mn-lt"/>
              </a:rPr>
              <a:t>and EIS for n259</a:t>
            </a:r>
            <a:endParaRPr lang="en-US" dirty="0">
              <a:latin typeface="+mn-lt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=""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endParaRPr lang="en-US" dirty="0"/>
          </a:p>
        </p:txBody>
      </p:sp>
      <p:sp>
        <p:nvSpPr>
          <p:cNvPr id="6" name="TextBox 3">
            <a:extLst>
              <a:ext uri="{FF2B5EF4-FFF2-40B4-BE49-F238E27FC236}">
                <a16:creationId xmlns=""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8942493" y="254677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altLang="zh-CN" b="1" dirty="0"/>
              <a:t>R4-1912977</a:t>
            </a:r>
            <a:endParaRPr lang="en-US" b="1" dirty="0"/>
          </a:p>
        </p:txBody>
      </p:sp>
      <p:sp>
        <p:nvSpPr>
          <p:cNvPr id="7" name="TextBox 4">
            <a:extLst>
              <a:ext uri="{FF2B5EF4-FFF2-40B4-BE49-F238E27FC236}">
                <a16:creationId xmlns=""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8440" y="-28284"/>
            <a:ext cx="2856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</a:t>
            </a:r>
            <a:r>
              <a:rPr lang="en-US" b="1" dirty="0" smtClean="0"/>
              <a:t>92bis</a:t>
            </a:r>
            <a:endParaRPr lang="en-US" b="1" dirty="0"/>
          </a:p>
          <a:p>
            <a:r>
              <a:rPr lang="en-US" b="1" dirty="0" smtClean="0"/>
              <a:t>Oct 14</a:t>
            </a:r>
            <a:r>
              <a:rPr lang="en-US" b="1" baseline="30000" dirty="0" smtClean="0"/>
              <a:t>th</a:t>
            </a:r>
            <a:r>
              <a:rPr lang="en-US" b="1" dirty="0" smtClean="0"/>
              <a:t> </a:t>
            </a:r>
            <a:r>
              <a:rPr lang="en-US" b="1" dirty="0"/>
              <a:t>– </a:t>
            </a:r>
            <a:r>
              <a:rPr lang="en-US" b="1" dirty="0" smtClean="0"/>
              <a:t>18</a:t>
            </a:r>
            <a:r>
              <a:rPr lang="en-US" b="1" baseline="30000" dirty="0" smtClean="0"/>
              <a:t>th</a:t>
            </a:r>
            <a:r>
              <a:rPr lang="en-US" b="1" dirty="0"/>
              <a:t>, 2019</a:t>
            </a:r>
          </a:p>
          <a:p>
            <a:r>
              <a:rPr lang="en-US" b="1" dirty="0" smtClean="0"/>
              <a:t>Chongqing, China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444337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392" y="136525"/>
            <a:ext cx="10515600" cy="649859"/>
          </a:xfrm>
        </p:spPr>
        <p:txBody>
          <a:bodyPr>
            <a:normAutofit/>
          </a:bodyPr>
          <a:lstStyle/>
          <a:p>
            <a:r>
              <a:rPr lang="en-US" altLang="zh-CN" sz="3600" b="1" dirty="0" smtClean="0">
                <a:latin typeface="+mn-lt"/>
              </a:rPr>
              <a:t>Inputs for Peak EIRP  </a:t>
            </a:r>
            <a:endParaRPr lang="zh-CN" altLang="en-US" sz="3600" b="1" dirty="0">
              <a:latin typeface="+mn-lt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1020790"/>
              </p:ext>
            </p:extLst>
          </p:nvPr>
        </p:nvGraphicFramePr>
        <p:xfrm>
          <a:off x="1298177" y="970219"/>
          <a:ext cx="9699204" cy="4946276"/>
        </p:xfrm>
        <a:graphic>
          <a:graphicData uri="http://schemas.openxmlformats.org/drawingml/2006/table">
            <a:tbl>
              <a:tblPr/>
              <a:tblGrid>
                <a:gridCol w="2177903"/>
                <a:gridCol w="365238"/>
                <a:gridCol w="689894"/>
                <a:gridCol w="655304"/>
                <a:gridCol w="860322"/>
                <a:gridCol w="555523"/>
                <a:gridCol w="516193"/>
                <a:gridCol w="540774"/>
                <a:gridCol w="510741"/>
                <a:gridCol w="949350"/>
                <a:gridCol w="548804"/>
                <a:gridCol w="542577"/>
                <a:gridCol w="786581"/>
              </a:tblGrid>
              <a:tr h="189520">
                <a:tc gridSpan="13"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Peak EIRP: derivation of nominal, tolerance, and minimum values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50931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Parameters</a:t>
                      </a:r>
                      <a:r>
                        <a:rPr lang="zh-CN" alt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unit</a:t>
                      </a:r>
                      <a:endParaRPr lang="zh-CN" alt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949" marR="3949" marT="39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Huawei </a:t>
                      </a:r>
                      <a:b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</a:br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(R4-1912512)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Qualcomm </a:t>
                      </a:r>
                      <a:b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</a:br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(R4-1911238)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Samsung </a:t>
                      </a:r>
                      <a:b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</a:br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(R4-1911445)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Apple </a:t>
                      </a:r>
                      <a:b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</a:br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(R4-1911513)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MediaTek </a:t>
                      </a:r>
                      <a:b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</a:br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(R4-1911597)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Sony, Ericsson </a:t>
                      </a:r>
                      <a:b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</a:br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en-US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R4-1912330)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Average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4244">
                <a:tc>
                  <a:txBody>
                    <a:bodyPr/>
                    <a:lstStyle/>
                    <a:p>
                      <a:pPr algn="l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949" marR="3949" marT="39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949" marR="3949" marT="39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Nominal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949" marR="3949" marT="39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tolerance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949" marR="3949" marT="39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42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Pout per element</a:t>
                      </a:r>
                    </a:p>
                  </a:txBody>
                  <a:tcPr marL="3949" marR="3949" marT="39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dBm</a:t>
                      </a:r>
                    </a:p>
                  </a:txBody>
                  <a:tcPr marL="3949" marR="3949" marT="39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11.5</a:t>
                      </a:r>
                    </a:p>
                  </a:txBody>
                  <a:tcPr marL="3949" marR="3949" marT="39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10.5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10.5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42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 of antennas in an array</a:t>
                      </a:r>
                    </a:p>
                  </a:txBody>
                  <a:tcPr marL="3949" marR="3949" marT="39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3949" marR="3949" marT="39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84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Total conducted power per polarization</a:t>
                      </a:r>
                    </a:p>
                  </a:txBody>
                  <a:tcPr marL="3949" marR="3949" marT="39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dBm</a:t>
                      </a:r>
                    </a:p>
                  </a:txBody>
                  <a:tcPr marL="3949" marR="3949" marT="394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17.5</a:t>
                      </a:r>
                    </a:p>
                  </a:txBody>
                  <a:tcPr marL="3949" marR="3949" marT="39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</a:t>
                      </a:r>
                    </a:p>
                  </a:txBody>
                  <a:tcPr marL="3949" marR="3949" marT="39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16.5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19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16.5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17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42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Avg antenna element gain</a:t>
                      </a:r>
                    </a:p>
                  </a:txBody>
                  <a:tcPr marL="3949" marR="3949" marT="39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dBi</a:t>
                      </a:r>
                    </a:p>
                  </a:txBody>
                  <a:tcPr marL="3949" marR="3949" marT="39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3949" marR="3949" marT="39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3949" marR="3949" marT="39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3.5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4.5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3.3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5.5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84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Antenna rolloff loss versus frequency</a:t>
                      </a:r>
                    </a:p>
                  </a:txBody>
                  <a:tcPr marL="3949" marR="3949" marT="39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dB</a:t>
                      </a:r>
                    </a:p>
                  </a:txBody>
                  <a:tcPr marL="3949" marR="3949" marT="39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</a:t>
                      </a:r>
                    </a:p>
                  </a:txBody>
                  <a:tcPr marL="3949" marR="3949" marT="39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3949" marR="3949" marT="39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1.5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42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Realized antenna array gain</a:t>
                      </a:r>
                    </a:p>
                  </a:txBody>
                  <a:tcPr marL="3949" marR="3949" marT="39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dBi</a:t>
                      </a:r>
                    </a:p>
                  </a:txBody>
                  <a:tcPr marL="3949" marR="3949" marT="39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8.5</a:t>
                      </a:r>
                    </a:p>
                  </a:txBody>
                  <a:tcPr marL="3949" marR="3949" marT="39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7.7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9.5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42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 of chains</a:t>
                      </a:r>
                    </a:p>
                  </a:txBody>
                  <a:tcPr marL="3949" marR="3949" marT="39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42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Polarization gain</a:t>
                      </a:r>
                    </a:p>
                  </a:txBody>
                  <a:tcPr marL="3949" marR="3949" marT="39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dB</a:t>
                      </a:r>
                    </a:p>
                  </a:txBody>
                  <a:tcPr marL="3949" marR="3949" marT="39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3949" marR="3949" marT="39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</a:t>
                      </a:r>
                    </a:p>
                  </a:txBody>
                  <a:tcPr marL="3949" marR="3949" marT="39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2.8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2.8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2.5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2.5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84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Mismatch and transmission line loss including load pull</a:t>
                      </a:r>
                    </a:p>
                  </a:txBody>
                  <a:tcPr marL="3949" marR="3949" marT="39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dB</a:t>
                      </a:r>
                    </a:p>
                  </a:txBody>
                  <a:tcPr marL="3949" marR="3949" marT="39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</a:t>
                      </a:r>
                    </a:p>
                  </a:txBody>
                  <a:tcPr marL="3949" marR="3949" marT="39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</a:t>
                      </a:r>
                    </a:p>
                  </a:txBody>
                  <a:tcPr marL="3949" marR="3949" marT="39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-2.3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84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Beam forming loss (phase shifter and amplitude error)</a:t>
                      </a:r>
                    </a:p>
                  </a:txBody>
                  <a:tcPr marL="3949" marR="3949" marT="39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dB</a:t>
                      </a:r>
                    </a:p>
                  </a:txBody>
                  <a:tcPr marL="3949" marR="3949" marT="39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</a:t>
                      </a:r>
                    </a:p>
                  </a:txBody>
                  <a:tcPr marL="3949" marR="3949" marT="39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-0.25</a:t>
                      </a:r>
                    </a:p>
                  </a:txBody>
                  <a:tcPr marL="3949" marR="3949" marT="39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-0.25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42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Finite beam table</a:t>
                      </a:r>
                    </a:p>
                  </a:txBody>
                  <a:tcPr marL="3949" marR="3949" marT="39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dB</a:t>
                      </a:r>
                    </a:p>
                  </a:txBody>
                  <a:tcPr marL="3949" marR="3949" marT="39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</a:t>
                      </a:r>
                    </a:p>
                  </a:txBody>
                  <a:tcPr marL="3949" marR="3949" marT="39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3949" marR="3949" marT="39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-0.25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84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Beam forming loss (one beam table fits all)</a:t>
                      </a:r>
                    </a:p>
                  </a:txBody>
                  <a:tcPr marL="3949" marR="3949" marT="39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dB</a:t>
                      </a:r>
                    </a:p>
                  </a:txBody>
                  <a:tcPr marL="3949" marR="3949" marT="39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-0.25</a:t>
                      </a:r>
                    </a:p>
                  </a:txBody>
                  <a:tcPr marL="3949" marR="3949" marT="39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3949" marR="3949" marT="39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-0.25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42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Form factor integration losses</a:t>
                      </a:r>
                    </a:p>
                  </a:txBody>
                  <a:tcPr marL="3949" marR="3949" marT="39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dB</a:t>
                      </a:r>
                    </a:p>
                  </a:txBody>
                  <a:tcPr marL="3949" marR="3949" marT="39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-2.5</a:t>
                      </a:r>
                    </a:p>
                  </a:txBody>
                  <a:tcPr marL="3949" marR="3949" marT="39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</a:t>
                      </a:r>
                    </a:p>
                  </a:txBody>
                  <a:tcPr marL="3949" marR="3949" marT="39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2.5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84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Total implementation loss (nominal)</a:t>
                      </a:r>
                    </a:p>
                  </a:txBody>
                  <a:tcPr marL="3949" marR="3949" marT="39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dB</a:t>
                      </a:r>
                    </a:p>
                  </a:txBody>
                  <a:tcPr marL="3949" marR="3949" marT="39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-5.35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4.3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5.75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7.3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3.3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4.5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84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Total implementation loss (worst case)</a:t>
                      </a:r>
                    </a:p>
                  </a:txBody>
                  <a:tcPr marL="3949" marR="3949" marT="39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dB</a:t>
                      </a:r>
                    </a:p>
                  </a:txBody>
                  <a:tcPr marL="3949" marR="3949" marT="39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-8.3</a:t>
                      </a:r>
                    </a:p>
                  </a:txBody>
                  <a:tcPr marL="3949" marR="3949" marT="39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-8.2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5.5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42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Packaging Loss</a:t>
                      </a:r>
                    </a:p>
                  </a:txBody>
                  <a:tcPr marL="3949" marR="3949" marT="39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6.7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42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Peak EIRP (Nominal)</a:t>
                      </a:r>
                    </a:p>
                  </a:txBody>
                  <a:tcPr marL="3949" marR="3949" marT="39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dBm</a:t>
                      </a:r>
                    </a:p>
                  </a:txBody>
                  <a:tcPr marL="3949" marR="3949" marT="39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22.65</a:t>
                      </a:r>
                    </a:p>
                  </a:txBody>
                  <a:tcPr marL="3949" marR="3949" marT="39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21.5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24.5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42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Tolerance (+/-)</a:t>
                      </a:r>
                    </a:p>
                  </a:txBody>
                  <a:tcPr marL="3949" marR="3949" marT="39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dB</a:t>
                      </a:r>
                    </a:p>
                  </a:txBody>
                  <a:tcPr marL="3949" marR="3949" marT="39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3.95</a:t>
                      </a:r>
                    </a:p>
                  </a:txBody>
                  <a:tcPr marL="3949" marR="3949" marT="39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3.45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21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Peak EIRP (Minimum)</a:t>
                      </a:r>
                    </a:p>
                  </a:txBody>
                  <a:tcPr marL="3949" marR="3949" marT="39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dBm</a:t>
                      </a:r>
                    </a:p>
                  </a:txBody>
                  <a:tcPr marL="3949" marR="3949" marT="39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18.7</a:t>
                      </a:r>
                    </a:p>
                  </a:txBody>
                  <a:tcPr marL="3949" marR="3949" marT="39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17.5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19.1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17.2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18.3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20.5</a:t>
                      </a: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949" marR="3949" marT="39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18.7</a:t>
                      </a:r>
                      <a:endParaRPr lang="en-US" altLang="zh-CN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949" marR="3949" marT="39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02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672" y="35941"/>
            <a:ext cx="10515600" cy="896747"/>
          </a:xfrm>
        </p:spPr>
        <p:txBody>
          <a:bodyPr>
            <a:normAutofit/>
          </a:bodyPr>
          <a:lstStyle/>
          <a:p>
            <a:r>
              <a:rPr lang="en-US" altLang="zh-CN" sz="3600" b="1" dirty="0" smtClean="0">
                <a:latin typeface="+mn-lt"/>
              </a:rPr>
              <a:t>Inputs for Peak EIS</a:t>
            </a:r>
            <a:endParaRPr lang="zh-CN" altLang="en-US" sz="3600" b="1" dirty="0">
              <a:latin typeface="+mn-lt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4949056"/>
              </p:ext>
            </p:extLst>
          </p:nvPr>
        </p:nvGraphicFramePr>
        <p:xfrm>
          <a:off x="1452101" y="1207929"/>
          <a:ext cx="9451873" cy="4396105"/>
        </p:xfrm>
        <a:graphic>
          <a:graphicData uri="http://schemas.openxmlformats.org/drawingml/2006/table">
            <a:tbl>
              <a:tblPr/>
              <a:tblGrid>
                <a:gridCol w="1752600"/>
                <a:gridCol w="1016000"/>
                <a:gridCol w="1104900"/>
                <a:gridCol w="952500"/>
                <a:gridCol w="927100"/>
                <a:gridCol w="901700"/>
                <a:gridCol w="876300"/>
                <a:gridCol w="1092200"/>
                <a:gridCol w="828573"/>
              </a:tblGrid>
              <a:tr h="333375">
                <a:tc gridSpan="9"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Peak EIS: derivation of minimum values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Parameter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Unit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Huawei</a:t>
                      </a:r>
                      <a:b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</a:b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(R4-1912512)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Qualcomm </a:t>
                      </a:r>
                      <a:b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</a:b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(R4-1911238)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Samsung </a:t>
                      </a:r>
                      <a:b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</a:b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(R4-1911445)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Apple </a:t>
                      </a:r>
                      <a:b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</a:b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(R4-1911513)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MediaTek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</a:t>
                      </a:r>
                      <a:b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</a:b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(R4-1911597)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Sony, Ericsson </a:t>
                      </a:r>
                      <a:b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</a:b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R4-1912330)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Average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Band number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n259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Frequency range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GHz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39.5 – 43.5GHz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SNR requirement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dB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Implementation margin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Bandwidth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MHz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Thermal noise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dBm/Hz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-174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-174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-174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-174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-174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Noise Figure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dB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11.6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11.5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Number of antenna in an array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Array gain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dB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4.5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5.5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Element gain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dBi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3.5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4.5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3.3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4.5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realized array gain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 of chains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Diversity gain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dB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Antenna gain roll-off over frequency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dB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Mismatch and transmission line loss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Beamforming loss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dB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-0.25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-0.25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Total insertion loss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dB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-9.5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-8.2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-10.6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Form factor integratation losses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3.5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00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REFSENS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dBm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-84.8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-85.6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-84.5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-82.4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-84.7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-85.5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</a:t>
                      </a:r>
                      <a:r>
                        <a:rPr lang="en-US" altLang="zh-CN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84.7 </a:t>
                      </a:r>
                      <a:endParaRPr lang="en-US" altLang="zh-CN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71452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37765"/>
          </a:xfrm>
        </p:spPr>
        <p:txBody>
          <a:bodyPr>
            <a:normAutofit/>
          </a:bodyPr>
          <a:lstStyle/>
          <a:p>
            <a:r>
              <a:rPr lang="en-US" altLang="zh-CN" sz="3600" b="1" dirty="0" smtClean="0">
                <a:latin typeface="+mn-lt"/>
              </a:rPr>
              <a:t>Way forward</a:t>
            </a:r>
            <a:endParaRPr lang="zh-CN" altLang="en-US" sz="3600" b="1" dirty="0">
              <a:latin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337187"/>
            <a:ext cx="10515600" cy="4839776"/>
          </a:xfrm>
        </p:spPr>
        <p:txBody>
          <a:bodyPr/>
          <a:lstStyle/>
          <a:p>
            <a:r>
              <a:rPr lang="en-US" altLang="zh-CN" dirty="0" smtClean="0"/>
              <a:t>Based on inputs from [1]-[6], averaging method is proposed to define the PC3 minimum peak EIRP, EIS requirements for n259:</a:t>
            </a:r>
          </a:p>
          <a:p>
            <a:pPr lvl="1"/>
            <a:r>
              <a:rPr lang="en-US" altLang="zh-CN" dirty="0" smtClean="0"/>
              <a:t>Minimum peak EIRP: </a:t>
            </a:r>
            <a:r>
              <a:rPr lang="en-US" altLang="zh-CN" dirty="0" smtClean="0"/>
              <a:t>18.7dBm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Minimum peak EIS: </a:t>
            </a:r>
            <a:r>
              <a:rPr lang="en-US" altLang="zh-CN" smtClean="0"/>
              <a:t>-</a:t>
            </a:r>
            <a:r>
              <a:rPr lang="en-US" altLang="zh-CN" smtClean="0"/>
              <a:t>84.7dBm/50MHz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38515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528" y="99949"/>
            <a:ext cx="10515600" cy="750443"/>
          </a:xfrm>
        </p:spPr>
        <p:txBody>
          <a:bodyPr>
            <a:normAutofit/>
          </a:bodyPr>
          <a:lstStyle/>
          <a:p>
            <a:r>
              <a:rPr lang="en-US" altLang="zh-CN" sz="3600" b="1" dirty="0" smtClean="0">
                <a:latin typeface="+mn-lt"/>
              </a:rPr>
              <a:t>Reference</a:t>
            </a:r>
            <a:endParaRPr lang="zh-CN" altLang="en-US" sz="3600" b="1" dirty="0">
              <a:latin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5448" y="850392"/>
            <a:ext cx="1186891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dirty="0" smtClean="0"/>
              <a:t>[1] R4-1912512, UE </a:t>
            </a:r>
            <a:r>
              <a:rPr lang="en-US" altLang="zh-CN" sz="2400" dirty="0"/>
              <a:t>RF requirements for </a:t>
            </a:r>
            <a:r>
              <a:rPr lang="en-US" altLang="zh-CN" sz="2400" dirty="0" smtClean="0"/>
              <a:t>n259, Huawei, </a:t>
            </a:r>
            <a:r>
              <a:rPr lang="en-US" altLang="zh-CN" sz="2400" dirty="0" err="1" smtClean="0"/>
              <a:t>HiSilicon</a:t>
            </a:r>
            <a:r>
              <a:rPr lang="en-US" altLang="zh-CN" sz="2400" dirty="0"/>
              <a:t>, RAN4 #</a:t>
            </a:r>
            <a:r>
              <a:rPr lang="en-US" altLang="zh-CN" sz="2400" dirty="0" smtClean="0"/>
              <a:t>92bis</a:t>
            </a:r>
          </a:p>
          <a:p>
            <a:pPr>
              <a:lnSpc>
                <a:spcPct val="125000"/>
              </a:lnSpc>
            </a:pPr>
            <a:r>
              <a:rPr lang="en-US" altLang="zh-CN" sz="2400" dirty="0" smtClean="0"/>
              <a:t>[2] R4-1911238, n259 </a:t>
            </a:r>
            <a:r>
              <a:rPr lang="en-US" altLang="zh-CN" sz="2400" dirty="0"/>
              <a:t>peak EIRP and REFSENS Budget, </a:t>
            </a:r>
            <a:r>
              <a:rPr lang="en-US" altLang="zh-CN" sz="2400" dirty="0" smtClean="0"/>
              <a:t>Qualcomm, RAN4 #92bis</a:t>
            </a:r>
          </a:p>
          <a:p>
            <a:pPr>
              <a:lnSpc>
                <a:spcPct val="125000"/>
              </a:lnSpc>
            </a:pPr>
            <a:r>
              <a:rPr lang="en-US" altLang="zh-CN" sz="2400" dirty="0" smtClean="0"/>
              <a:t>[3] </a:t>
            </a:r>
            <a:r>
              <a:rPr lang="da-DK" altLang="zh-CN" sz="2400" dirty="0" smtClean="0"/>
              <a:t>R4-1911445, Link </a:t>
            </a:r>
            <a:r>
              <a:rPr lang="da-DK" altLang="zh-CN" sz="2400" dirty="0"/>
              <a:t>budget analysis for </a:t>
            </a:r>
            <a:r>
              <a:rPr lang="da-DK" altLang="zh-CN" sz="2400" dirty="0" smtClean="0"/>
              <a:t>n259, Samsung</a:t>
            </a:r>
            <a:r>
              <a:rPr lang="en-US" altLang="zh-CN" sz="2400" dirty="0"/>
              <a:t>, RAN4 #</a:t>
            </a:r>
            <a:r>
              <a:rPr lang="en-US" altLang="zh-CN" sz="2400" dirty="0" smtClean="0"/>
              <a:t>92bis</a:t>
            </a:r>
            <a:endParaRPr lang="da-DK" altLang="zh-CN" sz="2400" dirty="0" smtClean="0"/>
          </a:p>
          <a:p>
            <a:pPr>
              <a:lnSpc>
                <a:spcPct val="125000"/>
              </a:lnSpc>
            </a:pPr>
            <a:r>
              <a:rPr lang="da-DK" altLang="zh-CN" sz="2400" dirty="0" smtClean="0"/>
              <a:t>[4] </a:t>
            </a:r>
            <a:r>
              <a:rPr lang="en-US" altLang="zh-CN" sz="2400" dirty="0" smtClean="0"/>
              <a:t>R4-1911513, Derivation </a:t>
            </a:r>
            <a:r>
              <a:rPr lang="en-US" altLang="zh-CN" sz="2400" dirty="0"/>
              <a:t>of peak EIRP and REFSENS for band </a:t>
            </a:r>
            <a:r>
              <a:rPr lang="en-US" altLang="zh-CN" sz="2400" dirty="0" smtClean="0"/>
              <a:t>n259, Apple</a:t>
            </a:r>
            <a:r>
              <a:rPr lang="en-US" altLang="zh-CN" sz="2400" dirty="0"/>
              <a:t>, RAN4 #</a:t>
            </a:r>
            <a:r>
              <a:rPr lang="en-US" altLang="zh-CN" sz="2400" dirty="0" smtClean="0"/>
              <a:t>92bis</a:t>
            </a:r>
          </a:p>
          <a:p>
            <a:pPr>
              <a:lnSpc>
                <a:spcPct val="125000"/>
              </a:lnSpc>
            </a:pPr>
            <a:r>
              <a:rPr lang="en-US" altLang="zh-CN" sz="2400" dirty="0" smtClean="0"/>
              <a:t>[5</a:t>
            </a:r>
            <a:r>
              <a:rPr lang="en-US" altLang="zh-CN" sz="2400" dirty="0"/>
              <a:t>] </a:t>
            </a:r>
            <a:r>
              <a:rPr lang="en-US" altLang="zh-CN" sz="2400" dirty="0" smtClean="0"/>
              <a:t>R4-1911597, n259 </a:t>
            </a:r>
            <a:r>
              <a:rPr lang="en-US" altLang="zh-CN" sz="2400" dirty="0"/>
              <a:t>PC3 minimum peak EIRP and REFSENS link </a:t>
            </a:r>
            <a:r>
              <a:rPr lang="en-US" altLang="zh-CN" sz="2400" dirty="0" smtClean="0"/>
              <a:t>budgets, </a:t>
            </a:r>
            <a:r>
              <a:rPr lang="en-US" altLang="zh-CN" sz="2400" dirty="0" err="1" smtClean="0"/>
              <a:t>MediaTek</a:t>
            </a:r>
            <a:r>
              <a:rPr lang="en-US" altLang="zh-CN" sz="2400" dirty="0"/>
              <a:t>, RAN4 #</a:t>
            </a:r>
            <a:r>
              <a:rPr lang="en-US" altLang="zh-CN" sz="2400" dirty="0" smtClean="0"/>
              <a:t>92bis</a:t>
            </a:r>
          </a:p>
          <a:p>
            <a:pPr>
              <a:lnSpc>
                <a:spcPct val="125000"/>
              </a:lnSpc>
            </a:pPr>
            <a:r>
              <a:rPr lang="en-US" altLang="zh-CN" sz="2400" dirty="0" smtClean="0"/>
              <a:t>[6] </a:t>
            </a:r>
            <a:r>
              <a:rPr lang="da-DK" altLang="zh-CN" sz="2400" dirty="0" smtClean="0"/>
              <a:t>R4-1912330, Link </a:t>
            </a:r>
            <a:r>
              <a:rPr lang="da-DK" altLang="zh-CN" sz="2400" dirty="0"/>
              <a:t>budget for </a:t>
            </a:r>
            <a:r>
              <a:rPr lang="da-DK" altLang="zh-CN" sz="2400" dirty="0" smtClean="0"/>
              <a:t>n259, Sony, Ericsson</a:t>
            </a:r>
            <a:r>
              <a:rPr lang="en-US" altLang="zh-CN" sz="2400" dirty="0"/>
              <a:t>, RAN4 #</a:t>
            </a:r>
            <a:r>
              <a:rPr lang="en-US" altLang="zh-CN" sz="2400" dirty="0" smtClean="0"/>
              <a:t>92bis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744247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627</Words>
  <Application>Microsoft Office PowerPoint</Application>
  <PresentationFormat>宽屏</PresentationFormat>
  <Paragraphs>459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宋体</vt:lpstr>
      <vt:lpstr>Arial</vt:lpstr>
      <vt:lpstr>Calibri</vt:lpstr>
      <vt:lpstr>Calibri Light</vt:lpstr>
      <vt:lpstr>Office 主题</vt:lpstr>
      <vt:lpstr>WF on EIRP and EIS for n259</vt:lpstr>
      <vt:lpstr>Inputs for Peak EIRP  </vt:lpstr>
      <vt:lpstr>Inputs for Peak EIS</vt:lpstr>
      <vt:lpstr>Way forward</vt:lpstr>
      <vt:lpstr>Reference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scope of FR1 UE RF</dc:title>
  <dc:creator>Zhangqian (Zq)</dc:creator>
  <cp:lastModifiedBy>Huawei</cp:lastModifiedBy>
  <cp:revision>26</cp:revision>
  <dcterms:created xsi:type="dcterms:W3CDTF">2019-10-15T22:26:30Z</dcterms:created>
  <dcterms:modified xsi:type="dcterms:W3CDTF">2019-10-18T06:47:02Z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(3)+STEHWx2VjkbeWAMQ4votuDeYbIBv6ojDKcKHIGNqOB8LHL2I/hb3sWA1N9Fsis0FWH7guVJ
2EKFSH7ma08JtYQBWwJwrVE02YF0fEO+VUPuviNkJ0MW9V15es7aEUaRENHbcrtLSeRgncbX
jjtuBLp4PGI0R8cbbsEXsWmVfO0y/p7ppthGBctE9TtPGZ/uwKYpaNXwFo2VrIg7I9rWrFZe
Jeo+llSG4zKzo+kyUP</vt:lpwstr>
  </property>
  <property fmtid="{D5CDD505-2E9C-101B-9397-08002B2CF9AE}" pid="3" name="_2015_ms_pID_7253431">
    <vt:lpwstr>jFXwTjxADvSCYX2lg1nHVXlB4vd4l147SnL2tqtKa2DQ779SkJS3Pu
9NELYenPBXGPtm+Yp3txBQxbxSBle54Q9OEHgnvqXuBEqmQqh9um507+HrmSAzzHBnj84gGp
2GtWxx+8EgvgVrzgIdM4/j8sn25sgzjdC24igBn9LyfmuiT6fBvie3Xj8XZEgwuQwe8JcSlb
hwpMrC9WC5fwX87aul2GqP1pGa4WqBKCOl0h</vt:lpwstr>
  </property>
  <property fmtid="{D5CDD505-2E9C-101B-9397-08002B2CF9AE}" pid="4" name="_2015_ms_pID_7253432">
    <vt:lpwstr>OA==</vt:lpwstr>
  </property>
</Properties>
</file>