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2" r:id="rId2"/>
    <p:sldId id="257" r:id="rId3"/>
    <p:sldId id="260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2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  <p:cmAuthor id="1" name="Luis Guillermo Martinez Ballesteros" initials="LGMB" lastIdx="10" clrIdx="1"/>
  <p:cmAuthor id="2" name="Lo, Anthony (Nokia - GB/Bristol)" initials="LA(-G" lastIdx="5" clrIdx="2"/>
  <p:cmAuthor id="3" name="Michal Szydelko" initials="MS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5142" autoAdjust="0"/>
  </p:normalViewPr>
  <p:slideViewPr>
    <p:cSldViewPr>
      <p:cViewPr varScale="1">
        <p:scale>
          <a:sx n="116" d="100"/>
          <a:sy n="116" d="100"/>
        </p:scale>
        <p:origin x="1440" y="108"/>
      </p:cViewPr>
      <p:guideLst>
        <p:guide orient="horz" pos="2160"/>
        <p:guide pos="2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6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511515"/>
            <a:ext cx="4824536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b="1" dirty="0"/>
              <a:t>3GPP TSG-RAN WG4 Meeting #92bis	</a:t>
            </a:r>
            <a:br>
              <a:rPr lang="en-US" altLang="zh-CN" sz="2200" b="1" dirty="0"/>
            </a:br>
            <a:r>
              <a:rPr lang="en-US" altLang="zh-CN" sz="2200" b="1" dirty="0"/>
              <a:t>Chongqing , China, 26th – 30th Aug, 2019</a:t>
            </a:r>
            <a:r>
              <a:rPr lang="en-US" altLang="zh-CN" sz="2200" dirty="0"/>
              <a:t/>
            </a:r>
            <a:br>
              <a:rPr lang="en-US" altLang="zh-CN" sz="2200" dirty="0"/>
            </a:b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ZTE...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8640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</a:t>
            </a:r>
            <a:r>
              <a:rPr lang="en-US" sz="4400" dirty="0"/>
              <a:t>on exclusion bands</a:t>
            </a:r>
            <a:endParaRPr lang="en-US" sz="4400" strike="sngStrike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zh-CN" sz="2200"/>
              <a:t>R4-1</a:t>
            </a:r>
            <a:r>
              <a:rPr lang="en-US" altLang="sv-SE" sz="2200"/>
              <a:t>912941</a:t>
            </a:r>
            <a:endParaRPr lang="en-US" altLang="sv-SE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785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865" y="678815"/>
            <a:ext cx="8347710" cy="6141720"/>
          </a:xfrm>
        </p:spPr>
        <p:txBody>
          <a:bodyPr>
            <a:normAutofit fontScale="90000" lnSpcReduction="20000"/>
          </a:bodyPr>
          <a:lstStyle/>
          <a:p>
            <a:pPr marL="0" indent="0">
              <a:buFont typeface="Wingdings" panose="05000000000000000000" charset="0"/>
              <a:buNone/>
            </a:pPr>
            <a:r>
              <a:rPr lang="en-US" altLang="sv-SE" sz="2500" dirty="0">
                <a:solidFill>
                  <a:schemeClr val="tx1"/>
                </a:solidFill>
                <a:uFillTx/>
              </a:rPr>
              <a:t>TX Exclusion band</a:t>
            </a:r>
            <a:endParaRPr lang="en-US" altLang="sv-SE" sz="2000" dirty="0">
              <a:solidFill>
                <a:schemeClr val="tx1"/>
              </a:solidFill>
              <a:uFillTx/>
            </a:endParaRPr>
          </a:p>
          <a:p>
            <a:pPr>
              <a:buFont typeface="Wingdings" panose="05000000000000000000" charset="0"/>
              <a:buChar char="p"/>
            </a:pPr>
            <a:r>
              <a:rPr lang="en-US" altLang="sv-SE" sz="2000" dirty="0">
                <a:uFillTx/>
                <a:sym typeface="+mn-ea"/>
              </a:rPr>
              <a:t>The definition of TX exclusion band are defined in TS 25.113,TS 36.113,TS37.113,TS 37.114,TS 38.113. With minor difference, the definition is as below:</a:t>
            </a:r>
          </a:p>
          <a:p>
            <a:pPr marL="0" lvl="1" indent="0">
              <a:buFont typeface="Wingdings" panose="05000000000000000000" charset="0"/>
              <a:buNone/>
            </a:pPr>
            <a:r>
              <a:rPr lang="en-US" altLang="sv-SE" sz="2000" dirty="0">
                <a:uFillTx/>
                <a:sym typeface="+mn-ea"/>
              </a:rPr>
              <a:t>Transmitter exclusion band: band of frequencies over which no tests of</a:t>
            </a:r>
            <a:r>
              <a:rPr lang="en-US" altLang="sv-SE" sz="2000" dirty="0">
                <a:solidFill>
                  <a:srgbClr val="FF0000"/>
                </a:solidFill>
                <a:uFillTx/>
                <a:sym typeface="+mn-ea"/>
              </a:rPr>
              <a:t> radiated immunity of a transmitter</a:t>
            </a:r>
            <a:r>
              <a:rPr lang="en-US" altLang="sv-SE" sz="2000" dirty="0">
                <a:uFillTx/>
                <a:sym typeface="+mn-ea"/>
              </a:rPr>
              <a:t> are made and is expressed relative to the carrier frequencies used (the carrier frequencies of the base stations activated transmitter(s)).</a:t>
            </a:r>
          </a:p>
          <a:p>
            <a:pPr>
              <a:buFont typeface="Wingdings" panose="05000000000000000000" charset="0"/>
              <a:buChar char="p"/>
            </a:pPr>
            <a:r>
              <a:rPr lang="en-US" altLang="sv-SE" sz="2000" dirty="0">
                <a:uFillTx/>
                <a:sym typeface="+mn-ea"/>
              </a:rPr>
              <a:t>The requirements are captured below:</a:t>
            </a:r>
          </a:p>
          <a:p>
            <a:pPr>
              <a:buFont typeface="Wingdings" panose="05000000000000000000" charset="0"/>
              <a:buChar char="l"/>
            </a:pPr>
            <a:r>
              <a:rPr lang="en-US" altLang="sv-SE" sz="1750" dirty="0">
                <a:solidFill>
                  <a:schemeClr val="tx1"/>
                </a:solidFill>
                <a:uFillTx/>
              </a:rPr>
              <a:t>TS 25.113</a:t>
            </a: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For UTRA FDD:  Lower carrier frequency used - 12,5 MHz. to upper carrier frequency used + 12,5 MHz.</a:t>
            </a:r>
            <a:endParaRPr lang="en-US" altLang="sv-SE" sz="1750" dirty="0">
              <a:solidFill>
                <a:schemeClr val="tx1"/>
              </a:solidFill>
              <a:uFillTx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For UTRA 3,84 Mcps TDD option:  Lower carrier frequency used - 12,5 MHz. to upper carrier frequency used + 12,5 MHz.</a:t>
            </a:r>
            <a:endParaRPr lang="en-US" altLang="sv-SE" sz="1750" dirty="0">
              <a:solidFill>
                <a:schemeClr val="tx1"/>
              </a:solidFill>
              <a:uFillTx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For UTRA 1,28 Mcps TDD option:  Lower carrier frequency used - 4 MHz to upper carrier frequency used + 4 MHz.</a:t>
            </a:r>
            <a:endParaRPr lang="en-US" altLang="sv-SE" sz="1750" dirty="0">
              <a:solidFill>
                <a:schemeClr val="tx1"/>
              </a:solidFill>
              <a:uFillTx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For UTRA 7,68 Mcps TDD option:  Lower carrier frequency used - 25 MHz. to upper carrier frequency used + 25 MHz.</a:t>
            </a:r>
            <a:endParaRPr lang="en-US" altLang="sv-SE" sz="1530" dirty="0">
              <a:solidFill>
                <a:schemeClr val="tx1"/>
              </a:solidFill>
              <a:uFillTx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sv-SE" sz="1750" dirty="0">
                <a:uFillTx/>
                <a:sym typeface="+mn-ea"/>
              </a:rPr>
              <a:t>TS 36.113</a:t>
            </a: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Lower carrier frequency used </a:t>
            </a:r>
            <a:r>
              <a:rPr lang="en-US" altLang="sv-SE" sz="1750" dirty="0">
                <a:solidFill>
                  <a:srgbClr val="FF0000"/>
                </a:solidFill>
                <a:uFillTx/>
                <a:sym typeface="+mn-ea"/>
              </a:rPr>
              <a:t>- 2.5 x BWChannel</a:t>
            </a:r>
            <a:r>
              <a:rPr lang="en-US" altLang="sv-SE" sz="1750" dirty="0">
                <a:uFillTx/>
                <a:sym typeface="+mn-ea"/>
              </a:rPr>
              <a:t> MHz to upper carrier frequency used </a:t>
            </a:r>
            <a:r>
              <a:rPr lang="en-US" altLang="sv-SE" sz="1750" dirty="0">
                <a:solidFill>
                  <a:srgbClr val="FF0000"/>
                </a:solidFill>
                <a:uFillTx/>
                <a:sym typeface="+mn-ea"/>
              </a:rPr>
              <a:t>+ 2.5 x BWChannel </a:t>
            </a:r>
            <a:r>
              <a:rPr lang="en-US" altLang="sv-SE" sz="1750" dirty="0">
                <a:uFillTx/>
                <a:sym typeface="+mn-ea"/>
              </a:rPr>
              <a:t> MHz, where BWChannel is the channel bandwidth as defined in TS 36.104 </a:t>
            </a:r>
          </a:p>
          <a:p>
            <a:pPr>
              <a:buFont typeface="Wingdings" panose="05000000000000000000" charset="0"/>
              <a:buChar char="l"/>
            </a:pPr>
            <a:r>
              <a:rPr lang="en-US" altLang="sv-SE" sz="1750" dirty="0">
                <a:uFillTx/>
                <a:sym typeface="+mn-ea"/>
              </a:rPr>
              <a:t>TS 37.113</a:t>
            </a: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No transmitter exclusion bands</a:t>
            </a:r>
          </a:p>
          <a:p>
            <a:pPr>
              <a:buFont typeface="Wingdings" panose="05000000000000000000" charset="0"/>
              <a:buChar char="l"/>
            </a:pPr>
            <a:r>
              <a:rPr lang="en-US" altLang="sv-SE" sz="1750" dirty="0">
                <a:uFillTx/>
                <a:sym typeface="+mn-ea"/>
              </a:rPr>
              <a:t>TS 37.114</a:t>
            </a: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No transmitter exclusion bands</a:t>
            </a:r>
          </a:p>
          <a:p>
            <a:pPr>
              <a:buFont typeface="Wingdings" panose="05000000000000000000" charset="0"/>
              <a:buChar char="l"/>
            </a:pPr>
            <a:r>
              <a:rPr lang="en-US" altLang="sv-SE" sz="1750" dirty="0">
                <a:uFillTx/>
                <a:sym typeface="+mn-ea"/>
              </a:rPr>
              <a:t>TS 38.113</a:t>
            </a:r>
          </a:p>
          <a:p>
            <a:pPr marL="457200" lvl="1" indent="0">
              <a:buFont typeface="Wingdings" panose="05000000000000000000" charset="0"/>
              <a:buNone/>
            </a:pPr>
            <a:r>
              <a:rPr lang="en-US" altLang="sv-SE" sz="1750" dirty="0">
                <a:uFillTx/>
                <a:sym typeface="+mn-ea"/>
              </a:rPr>
              <a:t>No transmitter exclusion bands</a:t>
            </a:r>
            <a:endParaRPr lang="en-US" altLang="sv-SE" sz="2000" dirty="0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sv-SE" dirty="0"/>
              <a:t>WF </a:t>
            </a:r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685"/>
            <a:ext cx="8321040" cy="5584190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dirty="0" smtClean="0">
                <a:sym typeface="+mn-ea"/>
              </a:rPr>
              <a:t>Companies </a:t>
            </a:r>
            <a:r>
              <a:rPr lang="en-US" dirty="0">
                <a:sym typeface="+mn-ea"/>
              </a:rPr>
              <a:t>are encouraged to provide further analysis of TX exclusion bands: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US" dirty="0" smtClean="0">
                <a:solidFill>
                  <a:srgbClr val="FF0000"/>
                </a:solidFill>
                <a:sym typeface="+mn-ea"/>
              </a:rPr>
              <a:t>Verify </a:t>
            </a:r>
            <a:r>
              <a:rPr lang="en-US" dirty="0">
                <a:sym typeface="+mn-ea"/>
              </a:rPr>
              <a:t>i</a:t>
            </a:r>
            <a:r>
              <a:rPr lang="en-US" dirty="0" smtClean="0">
                <a:sym typeface="+mn-ea"/>
              </a:rPr>
              <a:t>f </a:t>
            </a:r>
            <a:r>
              <a:rPr lang="en-US" dirty="0">
                <a:sym typeface="+mn-ea"/>
              </a:rPr>
              <a:t>current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EMC </a:t>
            </a:r>
            <a:r>
              <a:rPr lang="en-US" dirty="0" smtClean="0">
                <a:sym typeface="+mn-ea"/>
              </a:rPr>
              <a:t>spec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s (MSR, AAS, NR)</a:t>
            </a:r>
            <a:r>
              <a:rPr lang="en-US" dirty="0" smtClean="0">
                <a:sym typeface="+mn-ea"/>
              </a:rPr>
              <a:t> needs </a:t>
            </a:r>
            <a:r>
              <a:rPr lang="en-US" dirty="0">
                <a:sym typeface="+mn-ea"/>
              </a:rPr>
              <a:t>to be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updated with the descriptions of </a:t>
            </a:r>
            <a:r>
              <a:rPr lang="en-US" dirty="0" err="1" smtClean="0">
                <a:solidFill>
                  <a:srgbClr val="FF0000"/>
                </a:solidFill>
                <a:sym typeface="+mn-ea"/>
              </a:rPr>
              <a:t>Tx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 exclusion bands </a:t>
            </a:r>
            <a:endParaRPr lang="en-US" dirty="0">
              <a:sym typeface="+mn-ea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sv-SE" dirty="0">
                <a:solidFill>
                  <a:srgbClr val="FF0000"/>
                </a:solidFill>
                <a:sym typeface="+mn-ea"/>
              </a:rPr>
              <a:t>Clarify the relation among the </a:t>
            </a:r>
            <a:r>
              <a:rPr lang="en-US" altLang="sv-SE" dirty="0" err="1">
                <a:solidFill>
                  <a:srgbClr val="FF0000"/>
                </a:solidFill>
                <a:sym typeface="+mn-ea"/>
              </a:rPr>
              <a:t>Tx</a:t>
            </a:r>
            <a:r>
              <a:rPr lang="en-US" altLang="sv-SE" dirty="0">
                <a:solidFill>
                  <a:srgbClr val="FF0000"/>
                </a:solidFill>
                <a:sym typeface="+mn-ea"/>
              </a:rPr>
              <a:t>/Rx exclusion </a:t>
            </a:r>
            <a:r>
              <a:rPr lang="en-US" altLang="sv-SE" dirty="0" smtClean="0">
                <a:solidFill>
                  <a:srgbClr val="FF0000"/>
                </a:solidFill>
                <a:sym typeface="+mn-ea"/>
              </a:rPr>
              <a:t>bands </a:t>
            </a:r>
            <a:r>
              <a:rPr lang="en-US" altLang="sv-SE" dirty="0">
                <a:solidFill>
                  <a:srgbClr val="FF0000"/>
                </a:solidFill>
                <a:sym typeface="+mn-ea"/>
              </a:rPr>
              <a:t>and their applicability to the Emission and RI </a:t>
            </a:r>
            <a:r>
              <a:rPr lang="en-US" altLang="sv-SE" dirty="0" smtClean="0">
                <a:solidFill>
                  <a:srgbClr val="FF0000"/>
                </a:solidFill>
                <a:sym typeface="+mn-ea"/>
              </a:rPr>
              <a:t>requirements</a:t>
            </a:r>
          </a:p>
          <a:p>
            <a:pPr lvl="2">
              <a:buFont typeface="Wingdings" panose="05000000000000000000" charset="0"/>
              <a:buChar char="Ø"/>
            </a:pPr>
            <a:r>
              <a:rPr lang="en-US" altLang="sv-SE" dirty="0" smtClean="0">
                <a:solidFill>
                  <a:srgbClr val="FF0000"/>
                </a:solidFill>
                <a:sym typeface="+mn-ea"/>
              </a:rPr>
              <a:t>Clarify </a:t>
            </a:r>
            <a:r>
              <a:rPr lang="en-US" altLang="sv-SE" dirty="0">
                <a:solidFill>
                  <a:srgbClr val="FF0000"/>
                </a:solidFill>
                <a:sym typeface="+mn-ea"/>
              </a:rPr>
              <a:t>the </a:t>
            </a:r>
            <a:r>
              <a:rPr lang="en-US" dirty="0" err="1" smtClean="0">
                <a:sym typeface="+mn-ea"/>
              </a:rPr>
              <a:t>the</a:t>
            </a:r>
            <a:r>
              <a:rPr lang="en-US" dirty="0" smtClean="0">
                <a:sym typeface="+mn-ea"/>
              </a:rPr>
              <a:t> </a:t>
            </a:r>
            <a:r>
              <a:rPr lang="en-US" dirty="0">
                <a:sym typeface="+mn-ea"/>
              </a:rPr>
              <a:t>relationship between TX exclusion band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used for RI tests</a:t>
            </a:r>
            <a:r>
              <a:rPr lang="en-US" dirty="0" smtClean="0">
                <a:sym typeface="+mn-ea"/>
              </a:rPr>
              <a:t> and </a:t>
            </a:r>
            <a:r>
              <a:rPr lang="en-US" dirty="0">
                <a:sym typeface="+mn-ea"/>
              </a:rPr>
              <a:t>the </a:t>
            </a:r>
            <a:r>
              <a:rPr lang="en-US" dirty="0" err="1" smtClean="0">
                <a:sym typeface="+mn-ea"/>
              </a:rPr>
              <a:t>deltaF</a:t>
            </a:r>
            <a:r>
              <a:rPr lang="en-US" baseline="-25000" dirty="0" err="1" smtClean="0">
                <a:sym typeface="+mn-ea"/>
              </a:rPr>
              <a:t>OBUE</a:t>
            </a:r>
            <a:r>
              <a:rPr lang="en-US" dirty="0" smtClean="0">
                <a:sym typeface="+mn-ea"/>
              </a:rPr>
              <a:t>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used for the Emission test</a:t>
            </a:r>
            <a:endParaRPr lang="en-US" strike="sngStrike" dirty="0" smtClean="0">
              <a:sym typeface="+mn-ea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strike="sngStrike" dirty="0" smtClean="0">
                <a:sym typeface="+mn-ea"/>
              </a:rPr>
              <a:t>How </a:t>
            </a:r>
            <a:r>
              <a:rPr lang="en-US" strike="sngStrike" dirty="0">
                <a:sym typeface="+mn-ea"/>
              </a:rPr>
              <a:t>to define the TX exclusion band for NR</a:t>
            </a:r>
            <a:r>
              <a:rPr lang="en-US" strike="sngStrike" dirty="0" smtClean="0">
                <a:sym typeface="+mn-ea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[1] R4-1911065 Further discussion on protection for UE simulator receiver during RI test to OTA NR BS, ZTE</a:t>
            </a:r>
          </a:p>
          <a:p>
            <a:pPr marL="0" indent="0">
              <a:buNone/>
            </a:pPr>
            <a:r>
              <a:rPr lang="en-US" sz="1800" dirty="0"/>
              <a:t>[2] 25.113</a:t>
            </a:r>
          </a:p>
          <a:p>
            <a:pPr marL="0" indent="0">
              <a:buNone/>
            </a:pPr>
            <a:r>
              <a:rPr lang="en-US" sz="1800" dirty="0">
                <a:sym typeface="+mn-ea"/>
              </a:rPr>
              <a:t>[3] 36.113</a:t>
            </a:r>
          </a:p>
          <a:p>
            <a:pPr marL="0" indent="0">
              <a:buNone/>
            </a:pPr>
            <a:r>
              <a:rPr lang="en-US" sz="1800" dirty="0">
                <a:sym typeface="+mn-ea"/>
              </a:rPr>
              <a:t>[4] 37.113</a:t>
            </a:r>
          </a:p>
          <a:p>
            <a:pPr marL="0" indent="0">
              <a:buNone/>
            </a:pPr>
            <a:r>
              <a:rPr lang="en-US" sz="1800" dirty="0">
                <a:sym typeface="+mn-ea"/>
              </a:rPr>
              <a:t>[5] 38.113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314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主题</vt:lpstr>
      <vt:lpstr>3GPP TSG-RAN WG4 Meeting #92bis  Chongqing , China, 26th – 30th Aug, 2019  </vt:lpstr>
      <vt:lpstr>Background</vt:lpstr>
      <vt:lpstr>WF Agreement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Michal Szydelko_rev</cp:lastModifiedBy>
  <cp:revision>912</cp:revision>
  <dcterms:created xsi:type="dcterms:W3CDTF">2016-01-12T08:39:00Z</dcterms:created>
  <dcterms:modified xsi:type="dcterms:W3CDTF">2019-10-17T10:32:39Z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KSOProductBuildVer">
    <vt:lpwstr>2052-10.8.2.7027</vt:lpwstr>
  </property>
  <property fmtid="{D5CDD505-2E9C-101B-9397-08002B2CF9AE}" pid="12" name="ContentTypeId">
    <vt:lpwstr>0x01010044716977384E8C46A6E5B2E20BE18D06</vt:lpwstr>
  </property>
</Properties>
</file>