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sldIdLst>
    <p:sldId id="256" r:id="rId2"/>
    <p:sldId id="264" r:id="rId3"/>
    <p:sldId id="263" r:id="rId4"/>
    <p:sldId id="265" r:id="rId5"/>
    <p:sldId id="266" r:id="rId6"/>
    <p:sldId id="267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6357" autoAdjust="0"/>
  </p:normalViewPr>
  <p:slideViewPr>
    <p:cSldViewPr>
      <p:cViewPr varScale="1">
        <p:scale>
          <a:sx n="110" d="100"/>
          <a:sy n="110" d="100"/>
        </p:scale>
        <p:origin x="165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634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Transient period capability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Qualcomm Inc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#93	           		 R4-1912921 </a:t>
            </a:r>
            <a:endParaRPr lang="en-US" altLang="zh-CN" sz="2400" b="1" dirty="0"/>
          </a:p>
          <a:p>
            <a:pPr algn="l"/>
            <a:r>
              <a:rPr lang="en-US" altLang="zh-CN" sz="2400" dirty="0"/>
              <a:t>Chongqing, China, 14th – 18th Oct, 2019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70912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800" dirty="0"/>
              <a:t>In RAN4-92bis meeting, companies has presented </a:t>
            </a:r>
          </a:p>
          <a:p>
            <a:pPr lvl="1"/>
            <a:r>
              <a:rPr lang="en-US" altLang="zh-CN" sz="2400" dirty="0"/>
              <a:t>test procedures and test parameters for testing the transient period capability [1,2]</a:t>
            </a:r>
          </a:p>
          <a:p>
            <a:pPr lvl="1"/>
            <a:r>
              <a:rPr lang="en-US" altLang="zh-CN" sz="2400" dirty="0"/>
              <a:t>Location of the transient period when then capability is signaled [1,3]</a:t>
            </a:r>
          </a:p>
          <a:p>
            <a:pPr lvl="1"/>
            <a:r>
              <a:rPr lang="en-US" altLang="zh-CN" sz="2400" dirty="0"/>
              <a:t>Proposals for the potential values for the capability [4]. These options are to be discussed further</a:t>
            </a:r>
          </a:p>
          <a:p>
            <a:endParaRPr lang="en-US" altLang="zh-CN" sz="2800" dirty="0"/>
          </a:p>
          <a:p>
            <a:r>
              <a:rPr lang="en-US" altLang="zh-CN" sz="2800" dirty="0"/>
              <a:t>Common understanding is that we can use an exclusion period equal to transient period capability for testing RMS EVM for DFT-spread waveform. </a:t>
            </a:r>
          </a:p>
          <a:p>
            <a:endParaRPr lang="en-US" altLang="zh-CN" sz="2800" dirty="0"/>
          </a:p>
          <a:p>
            <a:r>
              <a:rPr lang="en-US" altLang="zh-CN" sz="2800" dirty="0"/>
              <a:t>Some companies have concern on the testability for CP-OFDM waveforms.</a:t>
            </a:r>
          </a:p>
          <a:p>
            <a:endParaRPr lang="en-US" altLang="zh-CN" sz="2800" dirty="0"/>
          </a:p>
          <a:p>
            <a:r>
              <a:rPr lang="en-US" altLang="zh-CN" sz="2800" dirty="0"/>
              <a:t>Test parameters for the feature will be discussed and the open items will be listed in this WF. 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600201"/>
            <a:ext cx="8928992" cy="4925143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/>
              <a:t>Location of the transient period when a UE declares capability &lt;10 usec: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Currently if a transient period is symmetrically shared, it will still be symmetrically shared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Currently if a transient period is on one side of a symbol boundary, it will still on that side of the symbol boundary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The value of the transient period in the above Proposals will now be the transient period value that the UE supports according to its UE capability</a:t>
            </a:r>
            <a:endParaRPr lang="en-US" altLang="zh-CN" sz="1800" dirty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US" altLang="zh-CN" sz="1600" dirty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US" altLang="zh-CN" sz="1600" dirty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BDD5E-A8A7-480E-B1BE-2973309D1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24F6C-7D8D-4FEE-99C9-2B0060135E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>
            <a:normAutofit/>
          </a:bodyPr>
          <a:lstStyle/>
          <a:p>
            <a:r>
              <a:rPr lang="en-US" sz="2800" dirty="0"/>
              <a:t>Test parameters </a:t>
            </a:r>
            <a:r>
              <a:rPr lang="en-US" sz="1800" dirty="0"/>
              <a:t>(Proposal for test parameters to be used for RMS EVM evaluation with power change)</a:t>
            </a:r>
            <a:r>
              <a:rPr lang="en-US" sz="2800" dirty="0"/>
              <a:t>: </a:t>
            </a:r>
          </a:p>
          <a:p>
            <a:pPr lvl="1"/>
            <a:r>
              <a:rPr lang="en-US" sz="2400" dirty="0"/>
              <a:t>20 MHz BW to be used</a:t>
            </a:r>
          </a:p>
          <a:p>
            <a:pPr lvl="1"/>
            <a:r>
              <a:rPr lang="en-US" sz="2400" dirty="0"/>
              <a:t>SCS of 15 kHz to be used </a:t>
            </a:r>
          </a:p>
          <a:p>
            <a:pPr lvl="1"/>
            <a:r>
              <a:rPr lang="en-US" sz="2400" dirty="0"/>
              <a:t>Any modulation can be used</a:t>
            </a:r>
          </a:p>
          <a:p>
            <a:pPr lvl="1"/>
            <a:r>
              <a:rPr lang="en-US" sz="2400" dirty="0"/>
              <a:t>An average EVM over 10 subframes to be used (FFS)</a:t>
            </a:r>
          </a:p>
          <a:p>
            <a:pPr lvl="1"/>
            <a:r>
              <a:rPr lang="en-US" sz="2400" dirty="0"/>
              <a:t>Periodic power step to be used with 50% duty cycle and a power change every 14 symbols</a:t>
            </a:r>
          </a:p>
          <a:p>
            <a:pPr lvl="1"/>
            <a:r>
              <a:rPr lang="en-US" sz="2400" dirty="0"/>
              <a:t>Power step to be achieved by changing number of RB allocation </a:t>
            </a:r>
          </a:p>
          <a:p>
            <a:pPr lvl="1"/>
            <a:r>
              <a:rPr lang="en-US" sz="2400" dirty="0"/>
              <a:t>Long and long sub slots each with 14 symbols to be used</a:t>
            </a:r>
          </a:p>
          <a:p>
            <a:pPr marL="457200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1192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D302-4BAB-4452-9B89-109F9ED61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E00B26-1E15-4430-AB2B-3AAADCD4B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600200"/>
            <a:ext cx="8784976" cy="4525963"/>
          </a:xfrm>
        </p:spPr>
        <p:txBody>
          <a:bodyPr>
            <a:normAutofit/>
          </a:bodyPr>
          <a:lstStyle/>
          <a:p>
            <a:r>
              <a:rPr lang="en-US" sz="2800" dirty="0"/>
              <a:t>Window for EVM evaluation:</a:t>
            </a:r>
          </a:p>
          <a:p>
            <a:pPr lvl="1"/>
            <a:r>
              <a:rPr lang="en-US" sz="2400" dirty="0"/>
              <a:t>EVM FFT window shall exclude all exclusion periods from the symbol duration to determine the FFT window for DFT-spread</a:t>
            </a:r>
          </a:p>
          <a:p>
            <a:pPr lvl="1"/>
            <a:r>
              <a:rPr lang="en-US" sz="2400" dirty="0"/>
              <a:t>No extra margin to be added to the reported transient period for exclusion</a:t>
            </a:r>
          </a:p>
          <a:p>
            <a:pPr lvl="1"/>
            <a:r>
              <a:rPr lang="en-US" sz="2400" dirty="0"/>
              <a:t>It is a common understanding that RMS EVM for DFT-spread waveform can be measured if the signaled capability is less or more than or equal to CP duration</a:t>
            </a:r>
          </a:p>
          <a:p>
            <a:pPr lvl="1"/>
            <a:r>
              <a:rPr lang="en-US" sz="2400" dirty="0"/>
              <a:t>Companies are encouraged to define EVM FFT window location for each symbol for DFT-Spread and CP-OFDM waveforms. </a:t>
            </a:r>
          </a:p>
        </p:txBody>
      </p:sp>
    </p:spTree>
    <p:extLst>
      <p:ext uri="{BB962C8B-B14F-4D97-AF65-F5344CB8AC3E}">
        <p14:creationId xmlns:p14="http://schemas.microsoft.com/office/powerpoint/2010/main" val="876067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5AC1D-5658-4E8B-8939-BB826723B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WF-4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ABCE9-EF50-49D6-A583-7D64CE199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r>
              <a:rPr lang="en-US" sz="2800" dirty="0"/>
              <a:t>Given the assumptions in the WF-1:3 slides:</a:t>
            </a:r>
          </a:p>
          <a:p>
            <a:pPr lvl="1"/>
            <a:r>
              <a:rPr lang="en-US" sz="2400" dirty="0"/>
              <a:t>DFT-Spread can be used for the evaluation</a:t>
            </a:r>
          </a:p>
          <a:p>
            <a:pPr lvl="1"/>
            <a:r>
              <a:rPr lang="en-US" sz="2400" dirty="0"/>
              <a:t>CP-OFDM to be included in the evaluation.  Test procedure for CP-OFDM to be studied as well. </a:t>
            </a:r>
          </a:p>
          <a:p>
            <a:pPr lvl="2"/>
            <a:r>
              <a:rPr lang="en-US" sz="2000" dirty="0"/>
              <a:t>For 10 usec transient period, if the FFT window only excludes CP the impact to RMS EVM to be studied.</a:t>
            </a:r>
            <a:endParaRPr lang="en-US" sz="2800" dirty="0">
              <a:highlight>
                <a:srgbClr val="00FF00"/>
              </a:highlight>
            </a:endParaRPr>
          </a:p>
          <a:p>
            <a:endParaRPr lang="en-US" sz="2800" dirty="0">
              <a:highlight>
                <a:srgbClr val="00FF00"/>
              </a:highlight>
            </a:endParaRPr>
          </a:p>
          <a:p>
            <a:endParaRPr lang="en-US" sz="2400" dirty="0">
              <a:highlight>
                <a:srgbClr val="00FF00"/>
              </a:highlight>
            </a:endParaRPr>
          </a:p>
          <a:p>
            <a:r>
              <a:rPr lang="en-US" sz="2400" dirty="0">
                <a:highlight>
                  <a:srgbClr val="00FF00"/>
                </a:highlight>
              </a:rPr>
              <a:t>Agreement: </a:t>
            </a:r>
            <a:r>
              <a:rPr lang="en-US" sz="2400" dirty="0"/>
              <a:t>The benefit of the feature shall not be discussed further. </a:t>
            </a:r>
          </a:p>
        </p:txBody>
      </p:sp>
    </p:spTree>
    <p:extLst>
      <p:ext uri="{BB962C8B-B14F-4D97-AF65-F5344CB8AC3E}">
        <p14:creationId xmlns:p14="http://schemas.microsoft.com/office/powerpoint/2010/main" val="395348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EAE5C-8AAE-4FD5-88CB-C77DE3842B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[1] R4-1912460, Input to WF on Transient Period Capability, Skyworks Solutions Inc.</a:t>
            </a:r>
          </a:p>
          <a:p>
            <a:pPr marL="0" indent="0">
              <a:buNone/>
            </a:pPr>
            <a:r>
              <a:rPr lang="en-US" sz="2000" dirty="0"/>
              <a:t>[2] R4-1912461, Test procedure for measuring the effect of transient period duration on EVM outside of transient for FR1, Qualcomm Incorporated, Keysight Technologies</a:t>
            </a:r>
          </a:p>
          <a:p>
            <a:pPr marL="0" indent="0">
              <a:buNone/>
            </a:pPr>
            <a:r>
              <a:rPr lang="en-US" sz="2000" dirty="0"/>
              <a:t>[3] R4-1912458, Location of transient period with capability, Qualcomm Incorporated, Nokia, Ericsson, Nokia Shanghai Bell</a:t>
            </a:r>
          </a:p>
          <a:p>
            <a:pPr marL="0" indent="0">
              <a:buNone/>
            </a:pPr>
            <a:r>
              <a:rPr lang="en-US" sz="2000" dirty="0"/>
              <a:t>[4] R4-1912462, Values for Transient Period Capability , Qualcomm Incorporated, Ericsson, Nokia, Nokia Shanghai Bell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16591</TotalTime>
  <Words>533</Words>
  <Application>Microsoft Office PowerPoint</Application>
  <PresentationFormat>On-screen Show (4:3)</PresentationFormat>
  <Paragraphs>51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主题​​</vt:lpstr>
      <vt:lpstr>WF on Transient period capability</vt:lpstr>
      <vt:lpstr>Background</vt:lpstr>
      <vt:lpstr>WF-1</vt:lpstr>
      <vt:lpstr>WF-2</vt:lpstr>
      <vt:lpstr>WF-3</vt:lpstr>
      <vt:lpstr>WF-4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Prashanth Akula</cp:lastModifiedBy>
  <cp:revision>157</cp:revision>
  <dcterms:created xsi:type="dcterms:W3CDTF">2019-05-14T22:47:31Z</dcterms:created>
  <dcterms:modified xsi:type="dcterms:W3CDTF">2019-10-17T08:50:14Z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