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256" r:id="rId4"/>
    <p:sldId id="261" r:id="rId5"/>
    <p:sldId id="263" r:id="rId6"/>
    <p:sldId id="269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7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/>
          <a:lstStyle/>
          <a:p>
            <a:r>
              <a:rPr lang="en-US" dirty="0"/>
              <a:t>WF on NR-U RX FRC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ZTE, Nokia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64166" y="474132"/>
            <a:ext cx="26247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R4-1912872 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5770" y="288925"/>
            <a:ext cx="4480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#92Bis</a:t>
            </a:r>
            <a:endParaRPr lang="en-US" b="1" dirty="0"/>
          </a:p>
          <a:p>
            <a:pPr hangingPunct="0"/>
            <a:r>
              <a:rPr lang="en-US" b="1" dirty="0"/>
              <a:t>Chongqing, China, 10th Oct. - 18th Oct.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US" altLang="en-GB" sz="2000" dirty="0">
                <a:solidFill>
                  <a:schemeClr val="tx1"/>
                </a:solidFill>
              </a:rPr>
              <a:t>Some</a:t>
            </a:r>
            <a:r>
              <a:rPr lang="pl-PL" altLang="en-GB" sz="2000" dirty="0">
                <a:solidFill>
                  <a:schemeClr val="tx1"/>
                </a:solidFill>
              </a:rPr>
              <a:t> </a:t>
            </a:r>
            <a:r>
              <a:rPr lang="en-US" altLang="en-GB" sz="2000" dirty="0">
                <a:solidFill>
                  <a:schemeClr val="tx1"/>
                </a:solidFill>
              </a:rPr>
              <a:t>NR-U BS Rx requirements require new FRC</a:t>
            </a:r>
            <a:r>
              <a:rPr lang="pl-PL" altLang="en-GB" sz="2000" dirty="0">
                <a:solidFill>
                  <a:schemeClr val="tx1"/>
                </a:solidFill>
              </a:rPr>
              <a:t>(s)</a:t>
            </a:r>
            <a:r>
              <a:rPr lang="en-US" altLang="en-GB" sz="2000" dirty="0">
                <a:solidFill>
                  <a:schemeClr val="tx1"/>
                </a:solidFill>
              </a:rPr>
              <a:t> to be defined.</a:t>
            </a:r>
            <a:r>
              <a:rPr lang="pl-PL" altLang="en-GB" sz="2000" dirty="0">
                <a:solidFill>
                  <a:schemeClr val="tx1"/>
                </a:solidFill>
              </a:rPr>
              <a:t> FRC(s) </a:t>
            </a:r>
            <a:r>
              <a:rPr lang="en-US" altLang="en-GB" sz="2000" dirty="0">
                <a:solidFill>
                  <a:schemeClr val="tx1"/>
                </a:solidFill>
              </a:rPr>
              <a:t>parameters are critical </a:t>
            </a:r>
            <a:r>
              <a:rPr lang="pl-PL" altLang="en-GB" sz="2000" dirty="0">
                <a:solidFill>
                  <a:schemeClr val="tx1"/>
                </a:solidFill>
              </a:rPr>
              <a:t>to </a:t>
            </a:r>
            <a:r>
              <a:rPr lang="en-US" altLang="en-GB" sz="2000" dirty="0">
                <a:solidFill>
                  <a:schemeClr val="tx1"/>
                </a:solidFill>
              </a:rPr>
              <a:t>define Rx wanted signal and interfering signal configurations</a:t>
            </a:r>
            <a:r>
              <a:rPr lang="pl-PL" altLang="en-GB" sz="2000" dirty="0">
                <a:solidFill>
                  <a:schemeClr val="tx1"/>
                </a:solidFill>
              </a:rPr>
              <a:t>. NR BS </a:t>
            </a:r>
            <a:r>
              <a:rPr lang="en-US" altLang="en-GB" sz="2000" dirty="0">
                <a:solidFill>
                  <a:schemeClr val="tx1"/>
                </a:solidFill>
              </a:rPr>
              <a:t>Rx</a:t>
            </a:r>
            <a:r>
              <a:rPr lang="pl-PL" altLang="en-GB" sz="2000" dirty="0">
                <a:solidFill>
                  <a:schemeClr val="tx1"/>
                </a:solidFill>
              </a:rPr>
              <a:t> </a:t>
            </a:r>
            <a:r>
              <a:rPr lang="en-US" altLang="en-GB" sz="2000" dirty="0">
                <a:solidFill>
                  <a:schemeClr val="tx1"/>
                </a:solidFill>
              </a:rPr>
              <a:t>requirements are essential to finished Rel-16 NR-U WI.</a:t>
            </a: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chemeClr val="tx1"/>
              </a:solidFill>
            </a:endParaRPr>
          </a:p>
          <a:p>
            <a:pPr marL="180975" lvl="1" indent="-180975">
              <a:spcBef>
                <a:spcPts val="0"/>
              </a:spcBef>
            </a:pPr>
            <a:r>
              <a:rPr lang="en-US" altLang="en-GB" sz="2000" dirty="0">
                <a:solidFill>
                  <a:schemeClr val="tx1"/>
                </a:solidFill>
              </a:rPr>
              <a:t>During RAN4#92 meeting, following proposals from Nokia [R4-1912338] and ZTE [R4-1911732] were </a:t>
            </a:r>
            <a:r>
              <a:rPr lang="en-US" altLang="en-GB" sz="2000" dirty="0" err="1">
                <a:solidFill>
                  <a:schemeClr val="tx1"/>
                </a:solidFill>
              </a:rPr>
              <a:t>submitted:</a:t>
            </a:r>
            <a:endParaRPr lang="en-US" altLang="en-GB" sz="2000" strike="sngStrike" dirty="0">
              <a:solidFill>
                <a:schemeClr val="tx1"/>
              </a:solidFill>
            </a:endParaRPr>
          </a:p>
          <a:p>
            <a:pPr marL="180975" lvl="1" indent="-180975">
              <a:spcBef>
                <a:spcPts val="0"/>
              </a:spcBef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/>
              <a:t> Proposal: It is proposed to introduce new FRCs using PRB interleave approach for NR-U. [Nokia]</a:t>
            </a: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0" lvl="1" indent="0">
              <a:spcBef>
                <a:spcPts val="0"/>
              </a:spcBef>
              <a:buNone/>
            </a:pPr>
            <a:r>
              <a:rPr lang="en-US" altLang="en-GB" sz="2000" dirty="0"/>
              <a:t> Proposal 1: the PRB level interleave should also be adopted for NR-U which is similar as LAA. [ZTE]</a:t>
            </a:r>
            <a:endParaRPr lang="en-US" altLang="en-GB" sz="2000" dirty="0"/>
          </a:p>
          <a:p>
            <a:pPr marL="180975" lvl="1" indent="-180975">
              <a:spcBef>
                <a:spcPts val="0"/>
              </a:spcBef>
            </a:pPr>
            <a:endParaRPr lang="en-US" alt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320" y="628913"/>
            <a:ext cx="10515600" cy="5378765"/>
          </a:xfrm>
        </p:spPr>
        <p:txBody>
          <a:bodyPr>
            <a:normAutofit/>
          </a:bodyPr>
          <a:lstStyle/>
          <a:p>
            <a:pPr marL="180975" lvl="1" indent="-180975" fontAlgn="auto">
              <a:spcBef>
                <a:spcPts val="0"/>
              </a:spcBef>
            </a:pPr>
            <a:r>
              <a:rPr lang="en-US" altLang="en-GB" sz="2000" dirty="0"/>
              <a:t>Agreement:</a:t>
            </a:r>
            <a:endParaRPr lang="en-GB" sz="2000" dirty="0"/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 PRB level interleave should also be adopted for NR-U;</a:t>
            </a:r>
            <a:endParaRPr lang="en-US" sz="1600" i="1" dirty="0"/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 use MCS index 4 and target coding rate = 308/1024 specified for NR BS RX REFSENS/ICS to NR-U BS RX REFSENS/ICS;  </a:t>
            </a:r>
            <a:endParaRPr lang="en-US" sz="1600" i="1" dirty="0"/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 use MCS index 16 and target coding rate = 658/1024 </a:t>
            </a:r>
            <a:r>
              <a:rPr lang="en-US" sz="1600" i="1" dirty="0">
                <a:sym typeface="+mn-ea"/>
              </a:rPr>
              <a:t>specified for NR BS RX Dynamic range to NR-U BS RX Dynamic range;</a:t>
            </a:r>
            <a:endParaRPr lang="en-US" sz="1600" i="1" dirty="0">
              <a:sym typeface="+mn-ea"/>
            </a:endParaRPr>
          </a:p>
          <a:p>
            <a:pPr marL="17970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GB" dirty="0">
                <a:sym typeface="+mn-ea"/>
              </a:rPr>
              <a:t>Agreement for </a:t>
            </a:r>
            <a:r>
              <a:rPr lang="en-US" altLang="en-GB" i="1" dirty="0">
                <a:sym typeface="+mn-ea"/>
              </a:rPr>
              <a:t>p</a:t>
            </a:r>
            <a:r>
              <a:rPr lang="en-US" i="1" dirty="0">
                <a:sym typeface="+mn-ea"/>
              </a:rPr>
              <a:t>rinciple for FRC PRB index design:</a:t>
            </a:r>
            <a:endParaRPr lang="en-US" altLang="en-GB" dirty="0">
              <a:sym typeface="+mn-ea"/>
            </a:endParaRPr>
          </a:p>
          <a:p>
            <a:pPr marL="53276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i="1" dirty="0">
                <a:sym typeface="+mn-ea"/>
              </a:rPr>
              <a:t>  interleaved PRB should be equally spaced within BS transmission bandwidth configuration;   </a:t>
            </a:r>
            <a:endParaRPr lang="en-US" sz="1600" i="1" dirty="0">
              <a:sym typeface="+mn-ea"/>
            </a:endParaRPr>
          </a:p>
          <a:p>
            <a:pPr marL="53276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i="1" dirty="0">
                <a:sym typeface="+mn-ea"/>
              </a:rPr>
              <a:t> interleave PRB frequency spanning should be over 80% of nominal channel bandwidth to meet ETSI regulatory requirement except for 10MHz.</a:t>
            </a:r>
            <a:endParaRPr lang="en-US" sz="1600" i="1" dirty="0">
              <a:sym typeface="+mn-ea"/>
            </a:endParaRPr>
          </a:p>
          <a:p>
            <a:pPr marL="353060" lvl="2" indent="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sz="1600" i="1" dirty="0">
              <a:sym typeface="+mn-ea"/>
            </a:endParaRPr>
          </a:p>
          <a:p>
            <a:pPr marL="53276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ym typeface="+mn-ea"/>
            </a:endParaRPr>
          </a:p>
          <a:p>
            <a:pPr marL="353060" lvl="2" indent="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sz="1600" i="1" dirty="0">
              <a:sym typeface="+mn-ea"/>
            </a:endParaRPr>
          </a:p>
          <a:p>
            <a:pPr marL="53276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GB" dirty="0">
              <a:sym typeface="+mn-ea"/>
            </a:endParaRPr>
          </a:p>
          <a:p>
            <a:pPr marL="342900" lvl="2" indent="-34290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/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endParaRPr lang="en-US" sz="1600" i="1" dirty="0"/>
          </a:p>
          <a:p>
            <a:pPr marL="361950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  <p:graphicFrame>
        <p:nvGraphicFramePr>
          <p:cNvPr id="6" name="表格 5"/>
          <p:cNvGraphicFramePr/>
          <p:nvPr/>
        </p:nvGraphicFramePr>
        <p:xfrm>
          <a:off x="2224079" y="3262574"/>
          <a:ext cx="8110855" cy="30168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7103"/>
                <a:gridCol w="880117"/>
                <a:gridCol w="3714688"/>
                <a:gridCol w="1528859"/>
              </a:tblGrid>
              <a:tr h="21077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A4A4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SCS</a:t>
                      </a:r>
                      <a:endParaRPr lang="en-US" altLang="en-US" sz="18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A4A4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FRC PRB index</a:t>
                      </a:r>
                      <a:endParaRPr lang="en-US" altLang="en-US" sz="18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A4A4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PRB number</a:t>
                      </a:r>
                      <a:endParaRPr lang="en-US" altLang="en-US" sz="18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A4A4"/>
                    </a:solidFill>
                  </a:tcPr>
                </a:tc>
              </a:tr>
              <a:tr h="187974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800" b="0" dirty="0">
                          <a:solidFill>
                            <a:schemeClr val="tx1"/>
                          </a:solidFill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10MHz</a:t>
                      </a:r>
                      <a:endParaRPr lang="en-US" altLang="en-US" sz="1800" b="0" dirty="0">
                        <a:solidFill>
                          <a:schemeClr val="tx1"/>
                        </a:solidFill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A4A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15KHz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N,N+5,N+10,..N+45, N={0,1,2,3,4,5,6}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974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30KHz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N,N+2, N+18 where N={0,1,2,3,4,5}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974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60KHz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 N+1,N+2, N+4,N+10 where N={0}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</a:t>
                      </a:r>
                      <a:endParaRPr lang="en-US" altLang="en-US" sz="1200" b="0" dirty="0">
                        <a:solidFill>
                          <a:schemeClr val="tx1"/>
                        </a:solidFill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216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20MHz</a:t>
                      </a:r>
                      <a:endParaRPr lang="en-US" altLang="en-US" sz="18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A4A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15KHz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N,N+10,N+20,..N+90 where N={0,1,2,3,...,15} 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216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30KHz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N,N+5,N+10,..N+45 where N={0,1,2,3,4,5}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974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60KHz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N,N+2, N+18 where N={0,1,2,..,6}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23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40MHz</a:t>
                      </a:r>
                      <a:endParaRPr lang="en-US" altLang="en-US" sz="18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A4A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15KHz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N,N+10,N+20,...N+200 where N={0,1,2,3,4,...,15}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216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30KHz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 N+10,...,N+90 where N={0,1,2,3,4,...,15}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17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60KHz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N,N+5,N+10,..N+45 where N={0,1,2,3,4,5}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5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8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60MHz</a:t>
                      </a:r>
                      <a:endParaRPr lang="en-US" altLang="en-US" sz="18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A4A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30KHz</a:t>
                      </a:r>
                      <a:endParaRPr lang="en-US" altLang="en-US" sz="1200" b="0" dirty="0">
                        <a:solidFill>
                          <a:schemeClr val="tx1"/>
                        </a:solidFill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200" b="0" dirty="0">
                          <a:solidFill>
                            <a:schemeClr val="tx1"/>
                          </a:solidFill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N,N+8,N+16,...,N+152,N={0,1,2,...,9}</a:t>
                      </a:r>
                      <a:endParaRPr lang="en-US" altLang="en-US" sz="1200" b="0" dirty="0">
                        <a:solidFill>
                          <a:schemeClr val="tx1"/>
                        </a:solidFill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en-US" altLang="en-US" sz="1200" b="0" dirty="0">
                        <a:solidFill>
                          <a:schemeClr val="tx1"/>
                        </a:solidFill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44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A4A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60KHz</a:t>
                      </a:r>
                      <a:endParaRPr lang="en-US" altLang="en-US" sz="1200" b="0">
                        <a:solidFill>
                          <a:schemeClr val="tx1"/>
                        </a:solidFill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N,N+8,N+16....,N+72,N={0,1,2,...,6}</a:t>
                      </a:r>
                      <a:endParaRPr lang="en-US" altLang="en-US" sz="1200" b="0" dirty="0">
                        <a:solidFill>
                          <a:schemeClr val="tx1"/>
                        </a:solidFill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200" b="0" dirty="0">
                          <a:solidFill>
                            <a:schemeClr val="tx1"/>
                          </a:solidFill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 dirty="0">
                        <a:solidFill>
                          <a:schemeClr val="tx1"/>
                        </a:solidFill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44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80MHz</a:t>
                      </a:r>
                      <a:endParaRPr lang="en-US" altLang="en-US" sz="18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4A4A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30KHz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N,N+10,N+20,...N+200 where N={0,1,2,3,4,...,16}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216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60KHz</a:t>
                      </a:r>
                      <a:endParaRPr lang="en-US" altLang="en-US" sz="1200" b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N,N+10,N+20,..N+90 where N={0,1,2,3,...,15}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 dirty="0">
                          <a:latin typeface="+mn-lt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 dirty="0">
                        <a:latin typeface="+mn-lt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6103"/>
            <a:ext cx="10515600" cy="5378765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endParaRPr lang="en-GB" sz="2000" dirty="0"/>
          </a:p>
          <a:p>
            <a:pPr marL="361950" lvl="2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i="1" dirty="0">
                <a:solidFill>
                  <a:schemeClr val="tx1"/>
                </a:solidFill>
              </a:rPr>
              <a:t>Target to:</a:t>
            </a:r>
            <a:endParaRPr lang="en-US" i="1" dirty="0">
              <a:solidFill>
                <a:srgbClr val="FF0000"/>
              </a:solidFill>
            </a:endParaRPr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r>
              <a:rPr lang="en-US" sz="1600" i="1" dirty="0">
                <a:sym typeface="+mn-ea"/>
              </a:rPr>
              <a:t>Finalize the NR-U RX REFSNES/ICS/Dynamic range requirement at </a:t>
            </a:r>
            <a:r>
              <a:rPr lang="en-US" sz="1600" i="1">
                <a:sym typeface="+mn-ea"/>
              </a:rPr>
              <a:t>the RAN4#93 </a:t>
            </a:r>
            <a:r>
              <a:rPr lang="en-US" sz="1600" i="1" dirty="0">
                <a:sym typeface="+mn-ea"/>
              </a:rPr>
              <a:t>meeting.</a:t>
            </a:r>
            <a:endParaRPr lang="en-US" sz="1600" i="1" dirty="0">
              <a:sym typeface="+mn-ea"/>
            </a:endParaRPr>
          </a:p>
          <a:p>
            <a:pPr marL="361950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600" i="1" dirty="0"/>
          </a:p>
          <a:p>
            <a:pPr marL="0" lvl="2" indent="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altLang="en-GB" dirty="0">
              <a:sym typeface="+mn-ea"/>
            </a:endParaRPr>
          </a:p>
          <a:p>
            <a:pPr marL="342900" lvl="2" indent="-34290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/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endParaRPr lang="en-US" sz="1600" i="1" dirty="0"/>
          </a:p>
          <a:p>
            <a:pPr marL="361950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1800" dirty="0"/>
              <a:t>[1]R4-1912338	Discussion on NR-U BS Rx requirements, Nokia</a:t>
            </a:r>
            <a:endParaRPr lang="en-US" sz="1800" dirty="0"/>
          </a:p>
          <a:p>
            <a:pPr marL="457200" lvl="1" indent="0">
              <a:buNone/>
            </a:pPr>
            <a:r>
              <a:rPr lang="en-US" altLang="en-GB" sz="1800" dirty="0"/>
              <a:t>[2]</a:t>
            </a:r>
            <a:r>
              <a:rPr lang="en-GB" sz="1800" dirty="0"/>
              <a:t>R4-1911732	Further discussion on NR-U BS RX RF requirement</a:t>
            </a:r>
            <a:r>
              <a:rPr lang="en-US" sz="1800" dirty="0"/>
              <a:t>,ZTE</a:t>
            </a:r>
            <a:endParaRPr lang="en-GB" sz="1800" dirty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r>
              <a:rPr lang="en-US" dirty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2143</Words>
  <Application>WPS 演示</Application>
  <PresentationFormat>Widescreen</PresentationFormat>
  <Paragraphs>172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等线</vt:lpstr>
      <vt:lpstr>Office Theme</vt:lpstr>
      <vt:lpstr>1_Office Theme</vt:lpstr>
      <vt:lpstr>WF on NR-U RX FRC</vt:lpstr>
      <vt:lpstr>Background </vt:lpstr>
      <vt:lpstr>PowerPoint 演示文稿</vt:lpstr>
      <vt:lpstr>Work plan</vt:lpstr>
      <vt:lpstr>References: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10164287</cp:lastModifiedBy>
  <cp:revision>75</cp:revision>
  <dcterms:created xsi:type="dcterms:W3CDTF">2018-08-21T06:09:00Z</dcterms:created>
  <dcterms:modified xsi:type="dcterms:W3CDTF">2019-10-18T02:40:19Z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  <property fmtid="{D5CDD505-2E9C-101B-9397-08002B2CF9AE}" pid="3" name="KSOProductBuildVer">
    <vt:lpwstr>2052-10.8.2.6613</vt:lpwstr>
  </property>
</Properties>
</file>