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7"/>
  </p:notesMasterIdLst>
  <p:sldIdLst>
    <p:sldId id="280" r:id="rId7"/>
    <p:sldId id="281" r:id="rId8"/>
    <p:sldId id="282" r:id="rId9"/>
    <p:sldId id="283" r:id="rId10"/>
    <p:sldId id="284" r:id="rId11"/>
    <p:sldId id="285" r:id="rId12"/>
    <p:sldId id="290" r:id="rId13"/>
    <p:sldId id="289" r:id="rId14"/>
    <p:sldId id="287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5" autoAdjust="0"/>
    <p:restoredTop sz="92365" autoAdjust="0"/>
  </p:normalViewPr>
  <p:slideViewPr>
    <p:cSldViewPr snapToGrid="0">
      <p:cViewPr varScale="1">
        <p:scale>
          <a:sx n="84" d="100"/>
          <a:sy n="84" d="100"/>
        </p:scale>
        <p:origin x="66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41EDE9B0-111E-4618-9768-B86E3F333A56}"/>
    <pc:docChg chg="custSel addSld modSld">
      <pc:chgData name="Hejselbaek, Johannes (Nokia - DK/Aalborg)" userId="41ab0100-30cb-40d6-be41-03fc2027f67b" providerId="ADAL" clId="{41EDE9B0-111E-4618-9768-B86E3F333A56}" dt="2019-10-14T06:39:58.107" v="133" actId="790"/>
      <pc:docMkLst>
        <pc:docMk/>
      </pc:docMkLst>
      <pc:sldChg chg="modSp">
        <pc:chgData name="Hejselbaek, Johannes (Nokia - DK/Aalborg)" userId="41ab0100-30cb-40d6-be41-03fc2027f67b" providerId="ADAL" clId="{41EDE9B0-111E-4618-9768-B86E3F333A56}" dt="2019-10-14T06:36:17.047" v="11" actId="20577"/>
        <pc:sldMkLst>
          <pc:docMk/>
          <pc:sldMk cId="837966008" sldId="282"/>
        </pc:sldMkLst>
        <pc:spChg chg="mod">
          <ac:chgData name="Hejselbaek, Johannes (Nokia - DK/Aalborg)" userId="41ab0100-30cb-40d6-be41-03fc2027f67b" providerId="ADAL" clId="{41EDE9B0-111E-4618-9768-B86E3F333A56}" dt="2019-10-14T06:36:17.047" v="11" actId="20577"/>
          <ac:spMkLst>
            <pc:docMk/>
            <pc:sldMk cId="837966008" sldId="282"/>
            <ac:spMk id="2" creationId="{F96B1F97-BFE3-4451-A1A7-9F580C979E3A}"/>
          </ac:spMkLst>
        </pc:spChg>
      </pc:sldChg>
      <pc:sldChg chg="modSp">
        <pc:chgData name="Hejselbaek, Johannes (Nokia - DK/Aalborg)" userId="41ab0100-30cb-40d6-be41-03fc2027f67b" providerId="ADAL" clId="{41EDE9B0-111E-4618-9768-B86E3F333A56}" dt="2019-10-14T06:36:25.084" v="13"/>
        <pc:sldMkLst>
          <pc:docMk/>
          <pc:sldMk cId="2580635496" sldId="283"/>
        </pc:sldMkLst>
        <pc:spChg chg="mod">
          <ac:chgData name="Hejselbaek, Johannes (Nokia - DK/Aalborg)" userId="41ab0100-30cb-40d6-be41-03fc2027f67b" providerId="ADAL" clId="{41EDE9B0-111E-4618-9768-B86E3F333A56}" dt="2019-10-14T06:36:25.084" v="13"/>
          <ac:spMkLst>
            <pc:docMk/>
            <pc:sldMk cId="2580635496" sldId="283"/>
            <ac:spMk id="2" creationId="{00000000-0000-0000-0000-000000000000}"/>
          </ac:spMkLst>
        </pc:spChg>
      </pc:sldChg>
      <pc:sldChg chg="addSp modSp add">
        <pc:chgData name="Hejselbaek, Johannes (Nokia - DK/Aalborg)" userId="41ab0100-30cb-40d6-be41-03fc2027f67b" providerId="ADAL" clId="{41EDE9B0-111E-4618-9768-B86E3F333A56}" dt="2019-10-14T06:39:50.267" v="132" actId="790"/>
        <pc:sldMkLst>
          <pc:docMk/>
          <pc:sldMk cId="755279225" sldId="284"/>
        </pc:sldMkLst>
        <pc:spChg chg="mod">
          <ac:chgData name="Hejselbaek, Johannes (Nokia - DK/Aalborg)" userId="41ab0100-30cb-40d6-be41-03fc2027f67b" providerId="ADAL" clId="{41EDE9B0-111E-4618-9768-B86E3F333A56}" dt="2019-10-14T06:39:50.267" v="132" actId="790"/>
          <ac:spMkLst>
            <pc:docMk/>
            <pc:sldMk cId="755279225" sldId="284"/>
            <ac:spMk id="2" creationId="{00000000-0000-0000-0000-000000000000}"/>
          </ac:spMkLst>
        </pc:spChg>
        <pc:spChg chg="mod">
          <ac:chgData name="Hejselbaek, Johannes (Nokia - DK/Aalborg)" userId="41ab0100-30cb-40d6-be41-03fc2027f67b" providerId="ADAL" clId="{41EDE9B0-111E-4618-9768-B86E3F333A56}" dt="2019-10-14T06:38:17.168" v="98" actId="20577"/>
          <ac:spMkLst>
            <pc:docMk/>
            <pc:sldMk cId="755279225" sldId="284"/>
            <ac:spMk id="3" creationId="{00000000-0000-0000-0000-000000000000}"/>
          </ac:spMkLst>
        </pc:spChg>
        <pc:picChg chg="add mod">
          <ac:chgData name="Hejselbaek, Johannes (Nokia - DK/Aalborg)" userId="41ab0100-30cb-40d6-be41-03fc2027f67b" providerId="ADAL" clId="{41EDE9B0-111E-4618-9768-B86E3F333A56}" dt="2019-10-14T06:37:19.055" v="23" actId="1076"/>
          <ac:picMkLst>
            <pc:docMk/>
            <pc:sldMk cId="755279225" sldId="284"/>
            <ac:picMk id="4" creationId="{EE422071-68AC-4160-8F30-262F44D0B2D6}"/>
          </ac:picMkLst>
        </pc:picChg>
      </pc:sldChg>
      <pc:sldChg chg="addSp delSp modSp add">
        <pc:chgData name="Hejselbaek, Johannes (Nokia - DK/Aalborg)" userId="41ab0100-30cb-40d6-be41-03fc2027f67b" providerId="ADAL" clId="{41EDE9B0-111E-4618-9768-B86E3F333A56}" dt="2019-10-14T06:39:58.107" v="133" actId="790"/>
        <pc:sldMkLst>
          <pc:docMk/>
          <pc:sldMk cId="2189037127" sldId="285"/>
        </pc:sldMkLst>
        <pc:spChg chg="mod">
          <ac:chgData name="Hejselbaek, Johannes (Nokia - DK/Aalborg)" userId="41ab0100-30cb-40d6-be41-03fc2027f67b" providerId="ADAL" clId="{41EDE9B0-111E-4618-9768-B86E3F333A56}" dt="2019-10-14T06:39:58.107" v="133" actId="790"/>
          <ac:spMkLst>
            <pc:docMk/>
            <pc:sldMk cId="2189037127" sldId="285"/>
            <ac:spMk id="2" creationId="{00000000-0000-0000-0000-000000000000}"/>
          </ac:spMkLst>
        </pc:spChg>
        <pc:spChg chg="mod">
          <ac:chgData name="Hejselbaek, Johannes (Nokia - DK/Aalborg)" userId="41ab0100-30cb-40d6-be41-03fc2027f67b" providerId="ADAL" clId="{41EDE9B0-111E-4618-9768-B86E3F333A56}" dt="2019-10-14T06:38:55.625" v="127" actId="20577"/>
          <ac:spMkLst>
            <pc:docMk/>
            <pc:sldMk cId="2189037127" sldId="285"/>
            <ac:spMk id="3" creationId="{00000000-0000-0000-0000-000000000000}"/>
          </ac:spMkLst>
        </pc:spChg>
        <pc:picChg chg="del">
          <ac:chgData name="Hejselbaek, Johannes (Nokia - DK/Aalborg)" userId="41ab0100-30cb-40d6-be41-03fc2027f67b" providerId="ADAL" clId="{41EDE9B0-111E-4618-9768-B86E3F333A56}" dt="2019-10-14T06:38:57.826" v="128" actId="478"/>
          <ac:picMkLst>
            <pc:docMk/>
            <pc:sldMk cId="2189037127" sldId="285"/>
            <ac:picMk id="4" creationId="{EE422071-68AC-4160-8F30-262F44D0B2D6}"/>
          </ac:picMkLst>
        </pc:picChg>
        <pc:picChg chg="add mod">
          <ac:chgData name="Hejselbaek, Johannes (Nokia - DK/Aalborg)" userId="41ab0100-30cb-40d6-be41-03fc2027f67b" providerId="ADAL" clId="{41EDE9B0-111E-4618-9768-B86E3F333A56}" dt="2019-10-14T06:39:16.990" v="130" actId="1076"/>
          <ac:picMkLst>
            <pc:docMk/>
            <pc:sldMk cId="2189037127" sldId="285"/>
            <ac:picMk id="5" creationId="{C21B7614-F442-483B-B03A-B2F726E17F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51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Draft WF on punctured channel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Charter Communications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R4-1912868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5543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b="1" dirty="0"/>
              <a:t>3GPP TSG-RAN Working Group 4 (Radio) meeting #92bis</a:t>
            </a:r>
            <a:endParaRPr lang="en-US" b="1" dirty="0"/>
          </a:p>
          <a:p>
            <a:pPr hangingPunct="0"/>
            <a:r>
              <a:rPr lang="en-GB" b="1" dirty="0"/>
              <a:t>Chongqing, China, 14</a:t>
            </a:r>
            <a:r>
              <a:rPr lang="en-GB" b="1" baseline="30000" dirty="0"/>
              <a:t>th</a:t>
            </a:r>
            <a:r>
              <a:rPr lang="en-GB" b="1" dirty="0"/>
              <a:t>– 18</a:t>
            </a:r>
            <a:r>
              <a:rPr lang="en-GB" b="1" baseline="30000" dirty="0"/>
              <a:t>th</a:t>
            </a:r>
            <a:r>
              <a:rPr lang="en-GB" b="1" dirty="0"/>
              <a:t> Oct, 2019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1- R4-1910535 </a:t>
            </a:r>
            <a:r>
              <a:rPr lang="en-US" dirty="0"/>
              <a:t>WF on Emission Requirements for </a:t>
            </a:r>
            <a:r>
              <a:rPr lang="en-US" dirty="0" smtClean="0"/>
              <a:t>NR-U, Nokia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96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7E413C-4699-463F-9FE5-68778413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1B471E-2DE3-4870-A260-C24405D28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2161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In previous meetings, we have discussed various alternatives for emission mask considerations for NR-U with the goal and objective to generate a mask that provides fair co-existence with current incumbents in 5 GHz</a:t>
            </a:r>
          </a:p>
          <a:p>
            <a:pPr lvl="1"/>
            <a:r>
              <a:rPr lang="en-US" dirty="0"/>
              <a:t>The results of our discussions was the approval of </a:t>
            </a:r>
            <a:r>
              <a:rPr lang="en-US" dirty="0" smtClean="0"/>
              <a:t>WF [1]. In </a:t>
            </a:r>
            <a:r>
              <a:rPr lang="en-US" dirty="0"/>
              <a:t>this WF, there were several alternatives to address basic general spectrum emission mask for NR-U and Spectral Emission Mask with punctured channels</a:t>
            </a:r>
          </a:p>
          <a:p>
            <a:pPr lvl="1"/>
            <a:r>
              <a:rPr lang="en-US" dirty="0"/>
              <a:t>In this WF, we will outline several scenarios for considerations with regards to NR-U Spectral Emission Mask with punctured channels and provide guidance in identifying the punctured channel limits to insure co-existence with incumbents in 5GHz</a:t>
            </a:r>
          </a:p>
        </p:txBody>
      </p:sp>
    </p:spTree>
    <p:extLst>
      <p:ext uri="{BB962C8B-B14F-4D97-AF65-F5344CB8AC3E}">
        <p14:creationId xmlns:p14="http://schemas.microsoft.com/office/powerpoint/2010/main" val="5344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96B1F97-BFE3-4451-A1A7-9F580C97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</a:t>
            </a:r>
            <a:r>
              <a:rPr lang="de-DE" dirty="0" err="1"/>
              <a:t>punctured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</a:t>
            </a:r>
            <a:r>
              <a:rPr lang="de-DE" dirty="0">
                <a:solidFill>
                  <a:srgbClr val="FF0000"/>
                </a:solidFill>
              </a:rPr>
              <a:t>– 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1BA785-93F9-4B68-80D5-C22D0D36A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discussed in </a:t>
            </a:r>
            <a:r>
              <a:rPr lang="en-US" dirty="0" smtClean="0"/>
              <a:t>[R4-1911850], </a:t>
            </a:r>
            <a:r>
              <a:rPr lang="en-US" dirty="0"/>
              <a:t>there are two mask proposals to captured emission limits at the punctured mask.  These masks are shown below: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514679"/>
            <a:ext cx="5535168" cy="1909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E77233B-570B-4121-8A5F-D1737148BF3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624" y="3737720"/>
            <a:ext cx="5218176" cy="22048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TextBox 5"/>
          <p:cNvSpPr txBox="1"/>
          <p:nvPr/>
        </p:nvSpPr>
        <p:spPr>
          <a:xfrm>
            <a:off x="920496" y="5948125"/>
            <a:ext cx="1417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1a 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70433" y="5948505"/>
            <a:ext cx="350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48241" y="5942568"/>
            <a:ext cx="1417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1b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96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</a:t>
            </a:r>
            <a:r>
              <a:rPr lang="de-DE" dirty="0" err="1"/>
              <a:t>punctured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</a:t>
            </a:r>
            <a:r>
              <a:rPr lang="de-DE" dirty="0">
                <a:solidFill>
                  <a:srgbClr val="FF0000"/>
                </a:solidFill>
              </a:rPr>
              <a:t>– Option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64273" cy="4351338"/>
          </a:xfrm>
        </p:spPr>
        <p:txBody>
          <a:bodyPr>
            <a:normAutofit/>
          </a:bodyPr>
          <a:lstStyle/>
          <a:p>
            <a:r>
              <a:rPr lang="en-US" dirty="0"/>
              <a:t>RAN4 to agree in addressing NR-U punctured channel masks  for co-existence with 5 GHz incumbents</a:t>
            </a:r>
          </a:p>
          <a:p>
            <a:r>
              <a:rPr lang="en-US" dirty="0"/>
              <a:t>RAN4 to agree to preliminary values for NR-U in the punctured area.  These values can be revisit based on future simulation analysis.</a:t>
            </a:r>
          </a:p>
          <a:p>
            <a:pPr lvl="1"/>
            <a:r>
              <a:rPr lang="en-US" dirty="0"/>
              <a:t>One punctured, limit at -25 </a:t>
            </a:r>
            <a:r>
              <a:rPr lang="en-US" dirty="0" err="1" smtClean="0"/>
              <a:t>dbr</a:t>
            </a:r>
            <a:r>
              <a:rPr lang="en-US" dirty="0" smtClean="0"/>
              <a:t> referenced to figure 1a</a:t>
            </a:r>
          </a:p>
          <a:p>
            <a:pPr lvl="1"/>
            <a:r>
              <a:rPr lang="en-US" dirty="0" smtClean="0"/>
              <a:t>Multiple </a:t>
            </a:r>
            <a:r>
              <a:rPr lang="en-US" dirty="0"/>
              <a:t>punctures, limit -</a:t>
            </a:r>
            <a:r>
              <a:rPr lang="en-US" dirty="0" smtClean="0"/>
              <a:t>28dbr referenced to figure 1b and figure 2</a:t>
            </a:r>
          </a:p>
          <a:p>
            <a:pPr lvl="1"/>
            <a:r>
              <a:rPr lang="en-US" dirty="0" smtClean="0"/>
              <a:t>At the edge of the wide band mask, the floor limit drops t o -37 </a:t>
            </a:r>
            <a:r>
              <a:rPr lang="en-US" dirty="0" err="1" smtClean="0"/>
              <a:t>dbr</a:t>
            </a:r>
            <a:r>
              <a:rPr lang="en-US" dirty="0" smtClean="0"/>
              <a:t> and the out of band floor drops to -40 </a:t>
            </a:r>
            <a:r>
              <a:rPr lang="en-US" dirty="0" err="1" smtClean="0"/>
              <a:t>dbr</a:t>
            </a:r>
            <a:r>
              <a:rPr lang="en-US" dirty="0" smtClean="0"/>
              <a:t> referenced to figure 2</a:t>
            </a:r>
            <a:endParaRPr lang="en-US" dirty="0"/>
          </a:p>
          <a:p>
            <a:r>
              <a:rPr lang="en-US" dirty="0"/>
              <a:t>Companies are </a:t>
            </a:r>
            <a:r>
              <a:rPr lang="en-US" dirty="0" smtClean="0"/>
              <a:t>encouraged </a:t>
            </a:r>
            <a:r>
              <a:rPr lang="en-US" dirty="0"/>
              <a:t>to provide simulations to provide limits in the punctured area for single punctured and multiple punctures</a:t>
            </a:r>
          </a:p>
        </p:txBody>
      </p:sp>
    </p:spTree>
    <p:extLst>
      <p:ext uri="{BB962C8B-B14F-4D97-AF65-F5344CB8AC3E}">
        <p14:creationId xmlns:p14="http://schemas.microsoft.com/office/powerpoint/2010/main" val="25806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on punctured channel </a:t>
            </a:r>
            <a:r>
              <a:rPr lang="en-GB" dirty="0">
                <a:solidFill>
                  <a:srgbClr val="FF0000"/>
                </a:solidFill>
              </a:rPr>
              <a:t>– Option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Discuss the value of A – H and if point C and F are needed.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E422071-68AC-4160-8F30-262F44D0B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136" y="2796270"/>
            <a:ext cx="6745727" cy="351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on punctured channel </a:t>
            </a:r>
            <a:r>
              <a:rPr lang="en-GB" dirty="0">
                <a:solidFill>
                  <a:srgbClr val="FF0000"/>
                </a:solidFill>
              </a:rPr>
              <a:t>– Option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Nokia proposal for values of A – H: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21B7614-F442-483B-B03A-B2F726E17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93573"/>
            <a:ext cx="104775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3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WF on punctured channel </a:t>
            </a:r>
            <a:r>
              <a:rPr lang="en-GB" altLang="zh-CN" dirty="0">
                <a:solidFill>
                  <a:srgbClr val="7030A0"/>
                </a:solidFill>
              </a:rPr>
              <a:t>– Option </a:t>
            </a:r>
            <a:r>
              <a:rPr lang="en-US" altLang="zh-CN" dirty="0" smtClean="0">
                <a:solidFill>
                  <a:srgbClr val="7030A0"/>
                </a:solidFill>
              </a:rPr>
              <a:t>3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8874642" cy="4351338"/>
          </a:xfrm>
        </p:spPr>
        <p:txBody>
          <a:bodyPr/>
          <a:lstStyle/>
          <a:p>
            <a:r>
              <a:rPr lang="en-US" altLang="zh-CN" dirty="0" smtClean="0"/>
              <a:t>Same as </a:t>
            </a:r>
            <a:r>
              <a:rPr lang="en-US" altLang="zh-CN" dirty="0" smtClean="0"/>
              <a:t>punctured </a:t>
            </a:r>
            <a:r>
              <a:rPr lang="en-US" altLang="zh-CN" dirty="0" smtClean="0"/>
              <a:t>spectrum mask in IEEE 802.11ax.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8394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Comparisons between Option 1 and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246639"/>
              </p:ext>
            </p:extLst>
          </p:nvPr>
        </p:nvGraphicFramePr>
        <p:xfrm>
          <a:off x="838200" y="1917530"/>
          <a:ext cx="8708136" cy="3861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392"/>
                <a:gridCol w="1290320"/>
                <a:gridCol w="1451356"/>
                <a:gridCol w="1451356"/>
                <a:gridCol w="1451356"/>
                <a:gridCol w="1451356"/>
              </a:tblGrid>
              <a:tr h="388859">
                <a:tc>
                  <a:txBody>
                    <a:bodyPr/>
                    <a:lstStyle/>
                    <a:p>
                      <a:r>
                        <a:rPr lang="en-US" dirty="0" smtClean="0"/>
                        <a:t>Options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MHz</a:t>
                      </a:r>
                      <a:endParaRPr lang="en-US" dirty="0"/>
                    </a:p>
                  </a:txBody>
                  <a:tcPr/>
                </a:tc>
              </a:tr>
              <a:tr h="38885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Opt 1</a:t>
                      </a:r>
                    </a:p>
                    <a:p>
                      <a:pPr algn="ctr"/>
                      <a:r>
                        <a:rPr lang="en-US" dirty="0" smtClean="0"/>
                        <a:t>1 punctured mask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LE+1 </a:t>
                      </a:r>
                      <a:r>
                        <a:rPr lang="en-US" dirty="0" err="1" smtClean="0"/>
                        <a:t>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 + 5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 + 5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 + 20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 + 40 MHz</a:t>
                      </a:r>
                      <a:endParaRPr lang="en-US" dirty="0"/>
                    </a:p>
                  </a:txBody>
                  <a:tcPr/>
                </a:tc>
              </a:tr>
              <a:tr h="5699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-25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</a:tr>
              <a:tr h="38885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Opt</a:t>
                      </a:r>
                      <a:r>
                        <a:rPr lang="en-US" baseline="0" dirty="0" smtClean="0"/>
                        <a:t> 1 </a:t>
                      </a:r>
                    </a:p>
                    <a:p>
                      <a:pPr algn="ctr"/>
                      <a:r>
                        <a:rPr lang="en-US" baseline="0" dirty="0" smtClean="0"/>
                        <a:t>2-3 punctured mask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LE+1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+ 40 MHz</a:t>
                      </a:r>
                    </a:p>
                  </a:txBody>
                  <a:tcPr/>
                </a:tc>
              </a:tr>
              <a:tr h="5699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-25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- 28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- 28dBr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-28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</a:tr>
              <a:tr h="388859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 smtClean="0"/>
                        <a:t>Opt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LE+ 1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+ 40 MHz</a:t>
                      </a:r>
                    </a:p>
                  </a:txBody>
                  <a:tcPr/>
                </a:tc>
              </a:tr>
              <a:tr h="38885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- 20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-23dBr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-25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-28dBr</a:t>
                      </a:r>
                      <a:endParaRPr lang="en-US" dirty="0"/>
                    </a:p>
                  </a:txBody>
                  <a:tcPr/>
                </a:tc>
              </a:tr>
              <a:tr h="388859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 smtClean="0"/>
                        <a:t>Option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LE+ 1 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LE + 40 MHz</a:t>
                      </a:r>
                    </a:p>
                  </a:txBody>
                  <a:tcPr/>
                </a:tc>
              </a:tr>
              <a:tr h="388859">
                <a:tc vMerge="1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- 20 </a:t>
                      </a:r>
                      <a:r>
                        <a:rPr lang="en-US" dirty="0" err="1" smtClean="0"/>
                        <a:t>dBr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41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punctured channel </a:t>
            </a:r>
            <a:r>
              <a:rPr lang="de-DE" dirty="0">
                <a:solidFill>
                  <a:srgbClr val="FF0000"/>
                </a:solidFill>
              </a:rPr>
              <a:t>– UE </a:t>
            </a:r>
            <a:r>
              <a:rPr lang="en-US" altLang="zh-CN" dirty="0" smtClean="0">
                <a:solidFill>
                  <a:srgbClr val="7030A0"/>
                </a:solidFill>
              </a:rPr>
              <a:t>and BS </a:t>
            </a:r>
            <a:r>
              <a:rPr lang="de-DE" dirty="0" smtClean="0">
                <a:solidFill>
                  <a:srgbClr val="FF0000"/>
                </a:solidFill>
              </a:rPr>
              <a:t>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accommodate carrier leakage, exception to the mask is needed (1 exception in 1MHz BW)</a:t>
            </a:r>
          </a:p>
          <a:p>
            <a:r>
              <a:rPr lang="en-CA" dirty="0"/>
              <a:t>To accommodate the combination of image and ACLR a -25dBr floor </a:t>
            </a:r>
            <a:r>
              <a:rPr lang="en-CA" dirty="0" smtClean="0"/>
              <a:t>can </a:t>
            </a:r>
            <a:r>
              <a:rPr lang="en-CA" dirty="0"/>
              <a:t>be considered for PC5 UEs in punctured channels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2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B67293-81F4-42A3-95A2-B80673B579E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D60F9E2-17F8-4B03-B69C-6E88ED6045F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6A9E123-EAD6-4F56-9801-AF12BCB490B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1DE043B-CD7A-4C5F-A340-BD564641EFAF}">
  <ds:schemaRefs>
    <ds:schemaRef ds:uri="http://schemas.microsoft.com/office/2006/metadata/properties"/>
    <ds:schemaRef ds:uri="71c5aaf6-e6ce-465b-b873-5148d2a4c105"/>
    <ds:schemaRef ds:uri="http://schemas.microsoft.com/office/2006/documentManagement/types"/>
    <ds:schemaRef ds:uri="dca1a702-c131-4c0a-94d3-ca02808a59d1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9a48c40-3d93-469d-b9d4-51d7ced6a166"/>
  </ds:schemaRefs>
</ds:datastoreItem>
</file>

<file path=customXml/itemProps5.xml><?xml version="1.0" encoding="utf-8"?>
<ds:datastoreItem xmlns:ds="http://schemas.openxmlformats.org/officeDocument/2006/customXml" ds:itemID="{D2FD9AC6-B3DE-4EED-B50E-249AADA34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23809</TotalTime>
  <Words>572</Words>
  <Application>Microsoft Office PowerPoint</Application>
  <PresentationFormat>Widescreen</PresentationFormat>
  <Paragraphs>91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Calibri Light</vt:lpstr>
      <vt:lpstr>等线</vt:lpstr>
      <vt:lpstr>等线 Light</vt:lpstr>
      <vt:lpstr>Office Theme</vt:lpstr>
      <vt:lpstr>Draft WF on punctured channel</vt:lpstr>
      <vt:lpstr>Background</vt:lpstr>
      <vt:lpstr>WF on punctured channel – Option 1</vt:lpstr>
      <vt:lpstr>WF on punctured channel – Option 1</vt:lpstr>
      <vt:lpstr>WF on punctured channel – Option 2</vt:lpstr>
      <vt:lpstr>WF on punctured channel – Option 2</vt:lpstr>
      <vt:lpstr>WF on punctured channel – Option 3</vt:lpstr>
      <vt:lpstr>Comparisons between Option 1 and 2</vt:lpstr>
      <vt:lpstr>WF on punctured channel – UE and BS aspects</vt:lpstr>
      <vt:lpstr>References: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Azcuy, Frank A</cp:lastModifiedBy>
  <cp:revision>531</cp:revision>
  <dcterms:created xsi:type="dcterms:W3CDTF">2017-05-16T04:27:47Z</dcterms:created>
  <dcterms:modified xsi:type="dcterms:W3CDTF">2019-10-16T03:10:44Z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ContentTypeId">
    <vt:lpwstr>0x01010057487C7AB0FA344C95D548FCA1A0E6B1</vt:lpwstr>
  </property>
</Properties>
</file>