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61" r:id="rId6"/>
    <p:sldId id="280" r:id="rId7"/>
    <p:sldId id="281" r:id="rId8"/>
    <p:sldId id="282" r:id="rId9"/>
    <p:sldId id="283" r:id="rId10"/>
    <p:sldId id="284" r:id="rId11"/>
    <p:sldId id="285" r:id="rId12"/>
    <p:sldId id="278" r:id="rId13"/>
  </p:sldIdLst>
  <p:sldSz cx="9144000" cy="6858000" type="screen4x3"/>
  <p:notesSz cx="6858000" cy="9144000"/>
  <p:defaultTextStyle>
    <a:defPPr>
      <a:defRPr lang="zh-CN"/>
    </a:defPPr>
    <a:lvl1pPr marL="0" lvl="0"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p:restoredTop sz="94257"/>
  </p:normalViewPr>
  <p:slideViewPr>
    <p:cSldViewPr showGuides="1">
      <p:cViewPr varScale="1">
        <p:scale>
          <a:sx n="74" d="100"/>
          <a:sy n="74" d="100"/>
        </p:scale>
        <p:origin x="1290" y="72"/>
      </p:cViewPr>
      <p:guideLst>
        <p:guide orient="horz" pos="2160"/>
        <p:guide pos="29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buFontTx/>
              <a:buNone/>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buFontTx/>
              <a:buNone/>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buFontTx/>
              <a:buNone/>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B8AD6CF-BB59-4D6B-A287-4FA503CD5248}"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a:ln>
            <a:solidFill>
              <a:srgbClr val="000000">
                <a:alpha val="100000"/>
              </a:srgbClr>
            </a:solidFill>
            <a:miter lim="800000"/>
          </a:ln>
        </p:spPr>
      </p:sp>
      <p:sp>
        <p:nvSpPr>
          <p:cNvPr id="5123"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512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a:ln>
            <a:solidFill>
              <a:srgbClr val="000000">
                <a:alpha val="100000"/>
              </a:srgbClr>
            </a:solidFill>
            <a:miter lim="800000"/>
          </a:ln>
        </p:spPr>
      </p:sp>
      <p:sp>
        <p:nvSpPr>
          <p:cNvPr id="1741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1741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2"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2"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57200" y="1600200"/>
            <a:ext cx="8229600" cy="4525963"/>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buFontTx/>
              <a:buNone/>
              <a:defRPr sz="1200">
                <a:solidFill>
                  <a:srgbClr val="898989"/>
                </a:solidFill>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buFontTx/>
              <a:buNone/>
              <a:defRPr sz="1200">
                <a:solidFill>
                  <a:srgbClr val="898989"/>
                </a:solidFill>
                <a:latin typeface="Calibri" panose="020F050202020403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2051" name="文本占位符 2"/>
          <p:cNvSpPr>
            <a:spLocks noGrp="1"/>
          </p:cNvSpPr>
          <p:nvPr>
            <p:ph type="body"/>
          </p:nvPr>
        </p:nvSpPr>
        <p:spPr>
          <a:xfrm>
            <a:off x="457200" y="1600200"/>
            <a:ext cx="8229600" cy="4525963"/>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buFontTx/>
              <a:buNone/>
              <a:defRPr sz="1200">
                <a:solidFill>
                  <a:srgbClr val="898989"/>
                </a:solidFill>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buFontTx/>
              <a:buNone/>
              <a:defRPr sz="1200">
                <a:solidFill>
                  <a:srgbClr val="898989"/>
                </a:solidFill>
                <a:latin typeface="Calibri" panose="020F050202020403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ctrTitle"/>
          </p:nvPr>
        </p:nvSpPr>
        <p:spPr/>
        <p:txBody>
          <a:bodyPr vert="horz" wrap="square" lIns="91440" tIns="45720" rIns="91440" bIns="45720" anchor="ctr"/>
          <a:lstStyle/>
          <a:p>
            <a:pPr eaLnBrk="1" hangingPunct="1"/>
            <a:r>
              <a:rPr lang="en-US" altLang="zh-CN" sz="4000" dirty="0"/>
              <a:t>Way forward on</a:t>
            </a:r>
            <a:r>
              <a:rPr lang="en-US" altLang="zh-CN" sz="4000" dirty="0" smtClean="0">
                <a:sym typeface="+mn-ea"/>
              </a:rPr>
              <a:t> RRM </a:t>
            </a:r>
            <a:r>
              <a:rPr lang="en-US" altLang="zh-CN" sz="4000" dirty="0" err="1" smtClean="0">
                <a:sym typeface="+mn-ea"/>
              </a:rPr>
              <a:t>enhancement: </a:t>
            </a:r>
            <a:r>
              <a:rPr lang="en-US" altLang="zh-CN" sz="4000" dirty="0" smtClean="0"/>
              <a:t>CGI reading </a:t>
            </a:r>
            <a:endParaRPr lang="zh-CN" altLang="en-US" sz="4000" dirty="0"/>
          </a:p>
        </p:txBody>
      </p:sp>
      <p:sp>
        <p:nvSpPr>
          <p:cNvPr id="4099" name="副标题 2"/>
          <p:cNvSpPr>
            <a:spLocks noGrp="1"/>
          </p:cNvSpPr>
          <p:nvPr>
            <p:ph type="subTitle" idx="1"/>
          </p:nvPr>
        </p:nvSpPr>
        <p:spPr>
          <a:xfrm>
            <a:off x="1371600" y="4365625"/>
            <a:ext cx="6400800" cy="1273175"/>
          </a:xfrm>
        </p:spPr>
        <p:txBody>
          <a:bodyPr vert="horz" wrap="square" lIns="91440" tIns="45720" rIns="91440" bIns="45720" anchor="t"/>
          <a:lstStyle/>
          <a:p>
            <a:pPr eaLnBrk="1" hangingPunct="1"/>
            <a:r>
              <a:rPr lang="en-US" altLang="zh-CN" kern="1200" dirty="0">
                <a:solidFill>
                  <a:schemeClr val="tx1"/>
                </a:solidFill>
                <a:latin typeface="+mn-lt"/>
                <a:ea typeface="宋体" panose="02010600030101010101" pitchFamily="2" charset="-122"/>
                <a:cs typeface="+mn-cs"/>
              </a:rPr>
              <a:t>ZTE</a:t>
            </a:r>
            <a:endParaRPr lang="zh-CN" altLang="en-US" kern="1200" dirty="0">
              <a:solidFill>
                <a:schemeClr val="tx1"/>
              </a:solidFill>
              <a:latin typeface="+mn-lt"/>
              <a:ea typeface="宋体" panose="02010600030101010101" pitchFamily="2" charset="-122"/>
              <a:cs typeface="+mn-cs"/>
            </a:endParaRPr>
          </a:p>
        </p:txBody>
      </p:sp>
      <p:sp>
        <p:nvSpPr>
          <p:cNvPr id="4100" name="标题 1"/>
          <p:cNvSpPr txBox="1"/>
          <p:nvPr/>
        </p:nvSpPr>
        <p:spPr>
          <a:xfrm>
            <a:off x="468313" y="260350"/>
            <a:ext cx="5903912" cy="1081088"/>
          </a:xfrm>
          <a:prstGeom prst="rect">
            <a:avLst/>
          </a:prstGeom>
          <a:noFill/>
          <a:ln w="9525">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US" altLang="zh-CN" sz="2200" dirty="0"/>
              <a:t>3GPP TSG-RAN WG4 Meeting </a:t>
            </a:r>
            <a:r>
              <a:rPr lang="en-US" altLang="zh-CN" sz="2200" dirty="0" smtClean="0"/>
              <a:t>#92bis</a:t>
            </a:r>
            <a:endParaRPr lang="en-US" altLang="zh-CN" sz="2200" dirty="0"/>
          </a:p>
          <a:p>
            <a:pPr marL="0" lvl="0" indent="0" eaLnBrk="1" hangingPunct="1">
              <a:spcBef>
                <a:spcPct val="0"/>
              </a:spcBef>
              <a:buNone/>
            </a:pPr>
            <a:r>
              <a:rPr lang="en-GB" altLang="zh-CN" sz="2200" dirty="0" smtClean="0"/>
              <a:t>Chongqing, China</a:t>
            </a:r>
            <a:r>
              <a:rPr lang="en-US" altLang="zh-CN" sz="2200" dirty="0" smtClean="0"/>
              <a:t>, 14 </a:t>
            </a:r>
            <a:r>
              <a:rPr lang="en-US" altLang="zh-CN" sz="2200" dirty="0"/>
              <a:t>- </a:t>
            </a:r>
            <a:r>
              <a:rPr lang="en-US" altLang="zh-CN" sz="2200" dirty="0" smtClean="0"/>
              <a:t>18 October, 2019</a:t>
            </a:r>
            <a:endParaRPr lang="zh-CN" altLang="en-US" sz="2200" dirty="0"/>
          </a:p>
        </p:txBody>
      </p:sp>
      <p:sp>
        <p:nvSpPr>
          <p:cNvPr id="4101" name="TextBox 4"/>
          <p:cNvSpPr txBox="1"/>
          <p:nvPr/>
        </p:nvSpPr>
        <p:spPr>
          <a:xfrm>
            <a:off x="7092950" y="692150"/>
            <a:ext cx="1727200" cy="42989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US" altLang="zh-CN" sz="2200" dirty="0" smtClean="0"/>
              <a:t>R4-1912839</a:t>
            </a:r>
            <a:endParaRPr lang="zh-CN" altLang="en-US" sz="2200" dirty="0"/>
          </a:p>
        </p:txBody>
      </p:sp>
      <p:sp>
        <p:nvSpPr>
          <p:cNvPr id="4102" name="灯片编号占位符 5"/>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4000" dirty="0"/>
              <a:t>Background</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lvl="0">
              <a:defRPr/>
            </a:pPr>
            <a:r>
              <a:rPr lang="en-US" altLang="zh-CN" sz="2800" dirty="0" smtClean="0"/>
              <a:t>Per</a:t>
            </a:r>
            <a:r>
              <a:rPr kumimoji="0" lang="en-US" altLang="zh-CN" sz="28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 WID </a:t>
            </a:r>
            <a:r>
              <a:rPr lang="en-US" altLang="zh-CN" sz="2800" dirty="0"/>
              <a:t>RP-191601 </a:t>
            </a:r>
            <a:r>
              <a:rPr lang="en-US" altLang="zh-CN" sz="2800" dirty="0" smtClean="0"/>
              <a:t>“NR </a:t>
            </a:r>
            <a:r>
              <a:rPr lang="en-US" altLang="zh-CN" sz="2800" dirty="0"/>
              <a:t>RRM enhancement in </a:t>
            </a:r>
            <a:r>
              <a:rPr lang="en-US" altLang="zh-CN" sz="2800" dirty="0" smtClean="0"/>
              <a:t>R16”, following requirements is to be specified</a:t>
            </a:r>
            <a:endParaRPr lang="zh-CN" altLang="zh-CN" sz="2800" dirty="0"/>
          </a:p>
          <a:p>
            <a:pPr marL="685800" lvl="1">
              <a:defRPr/>
            </a:pPr>
            <a:r>
              <a:rPr lang="en-GB" altLang="zh-CN" dirty="0"/>
              <a:t>CGI reading requirements with autonomous gap for NR capable UE </a:t>
            </a:r>
            <a:endParaRPr lang="zh-CN" altLang="zh-CN" dirty="0"/>
          </a:p>
          <a:p>
            <a:pPr lvl="2">
              <a:defRPr/>
            </a:pPr>
            <a:r>
              <a:rPr lang="en-US" altLang="zh-CN" dirty="0"/>
              <a:t>CGI reading for NR cell (NR capable UE in LTE SA, NR SA UE, EN-DC UE, NE-DC UE, and NR-DC)</a:t>
            </a:r>
            <a:endParaRPr lang="zh-CN" altLang="zh-CN" dirty="0"/>
          </a:p>
          <a:p>
            <a:pPr lvl="2">
              <a:defRPr/>
            </a:pPr>
            <a:r>
              <a:rPr lang="en-US" altLang="zh-CN" dirty="0"/>
              <a:t>CGI reading for LTE cell (NR SA UE, EN-DC UE, NE-DC UE, and NR-DC UE)</a:t>
            </a:r>
            <a:endParaRPr lang="zh-CN" altLang="zh-CN" dirty="0"/>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zh-CN" sz="2400" b="0" i="0" u="none" strike="noStrike" kern="1200" cap="none" spc="0" normalizeH="0" baseline="0" noProof="0" dirty="0" smtClean="0">
              <a:ln>
                <a:noFill/>
              </a:ln>
              <a:solidFill>
                <a:schemeClr val="tx1"/>
              </a:solidFill>
              <a:effectLst/>
              <a:uLnTx/>
              <a:uFillTx/>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8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zh-CN" sz="1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4000" dirty="0" smtClean="0"/>
              <a:t>Agreements during the meeting</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2800" dirty="0" smtClean="0"/>
              <a:t>CGI </a:t>
            </a:r>
            <a:r>
              <a:rPr lang="en-US" altLang="zh-CN" sz="2800" dirty="0"/>
              <a:t>reading of an LTE cell with autonomous gaps</a:t>
            </a:r>
            <a:endParaRPr lang="zh-CN" altLang="zh-CN" sz="2800" dirty="0"/>
          </a:p>
          <a:p>
            <a:pPr marL="685800" lvl="1">
              <a:defRPr/>
            </a:pPr>
            <a:r>
              <a:rPr lang="en-US" altLang="zh-CN" sz="2400" dirty="0" smtClean="0"/>
              <a:t>Time </a:t>
            </a:r>
            <a:r>
              <a:rPr lang="en-US" altLang="zh-CN" sz="2400" dirty="0"/>
              <a:t>period to identify CGI of an LTE cell is 150ms.</a:t>
            </a:r>
            <a:endParaRPr lang="zh-CN" altLang="zh-CN" sz="2400" dirty="0"/>
          </a:p>
          <a:p>
            <a:pPr marL="685800" lvl="1">
              <a:defRPr/>
            </a:pPr>
            <a:r>
              <a:rPr lang="en-US" altLang="zh-CN" sz="2400" dirty="0" smtClean="0"/>
              <a:t>Interruptions </a:t>
            </a:r>
            <a:r>
              <a:rPr lang="en-US" altLang="zh-CN" sz="2400" dirty="0"/>
              <a:t>on NR serving cells during CGI reading of LTE cell: </a:t>
            </a:r>
            <a:endParaRPr lang="zh-CN" altLang="zh-CN" sz="2400" dirty="0"/>
          </a:p>
          <a:p>
            <a:pPr marL="1085850" lvl="2">
              <a:defRPr/>
            </a:pPr>
            <a:r>
              <a:rPr lang="en-US" altLang="zh-CN" sz="2000" dirty="0"/>
              <a:t>In CGI reading for LTE cell with autonomous gap, it could follow the same requirement in RSTD.</a:t>
            </a:r>
            <a:endParaRPr lang="zh-CN" altLang="zh-CN" sz="2000" dirty="0"/>
          </a:p>
          <a:p>
            <a:pPr lvl="3"/>
            <a:r>
              <a:rPr lang="en-US" altLang="zh-CN" sz="1800" dirty="0"/>
              <a:t>Other options can be considered if identified to be beneficial.</a:t>
            </a:r>
            <a:endParaRPr lang="zh-CN" altLang="zh-CN" sz="2800" dirty="0"/>
          </a:p>
          <a:p>
            <a:pPr marL="685800" lvl="1">
              <a:defRPr/>
            </a:pPr>
            <a:r>
              <a:rPr lang="en-US" altLang="zh-CN" sz="2400" dirty="0" smtClean="0"/>
              <a:t>Interruptions </a:t>
            </a:r>
            <a:r>
              <a:rPr lang="en-US" altLang="zh-CN" sz="2400" dirty="0"/>
              <a:t>on LTE serving cells during CGI reading of LTE cell in EN-DC or NE-DC</a:t>
            </a:r>
            <a:endParaRPr lang="zh-CN" altLang="zh-CN" sz="2400" dirty="0"/>
          </a:p>
          <a:p>
            <a:pPr marL="1085850" lvl="2">
              <a:defRPr/>
            </a:pPr>
            <a:r>
              <a:rPr lang="en-US" altLang="zh-CN" sz="2000" dirty="0"/>
              <a:t>For NR capable UE in EN-DC or NE-DC operation, legacy interruption requirements for LTE UE can be reused for interruptions on LTE serving cells for CGI reading of LTE </a:t>
            </a:r>
            <a:r>
              <a:rPr lang="en-US" altLang="zh-CN" sz="2000" dirty="0" smtClean="0"/>
              <a:t>neighbor cell</a:t>
            </a:r>
            <a:endParaRPr kumimoji="0" lang="zh-CN" altLang="zh-CN" sz="1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2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2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2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4000" dirty="0" smtClean="0"/>
              <a:t>Agreements during the meeting</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2800" dirty="0" smtClean="0"/>
              <a:t>CGI </a:t>
            </a:r>
            <a:r>
              <a:rPr lang="en-US" altLang="zh-CN" sz="2800" dirty="0"/>
              <a:t>reading of an </a:t>
            </a:r>
            <a:r>
              <a:rPr lang="en-US" altLang="zh-CN" sz="2800" dirty="0" smtClean="0"/>
              <a:t>NR </a:t>
            </a:r>
            <a:r>
              <a:rPr lang="en-US" altLang="zh-CN" sz="2800" dirty="0"/>
              <a:t>cell with autonomous gaps</a:t>
            </a:r>
            <a:endParaRPr lang="zh-CN" altLang="zh-CN" sz="2800" dirty="0"/>
          </a:p>
          <a:p>
            <a:pPr marL="685800" lvl="1">
              <a:defRPr/>
            </a:pPr>
            <a:r>
              <a:rPr lang="en-US" altLang="zh-CN" sz="2400" dirty="0" smtClean="0"/>
              <a:t>[</a:t>
            </a:r>
            <a:r>
              <a:rPr lang="en-US" altLang="zh-CN" sz="2400" dirty="0"/>
              <a:t>5] samples are needed for MIB decoding in FR1</a:t>
            </a:r>
            <a:endParaRPr lang="zh-CN" altLang="zh-CN" sz="2400" dirty="0"/>
          </a:p>
          <a:p>
            <a:pPr marL="685800" lvl="1">
              <a:defRPr/>
            </a:pPr>
            <a:r>
              <a:rPr lang="en-US" altLang="zh-CN" sz="2400" dirty="0"/>
              <a:t> </a:t>
            </a:r>
            <a:r>
              <a:rPr lang="en-US" altLang="zh-CN" sz="2400" dirty="0" smtClean="0"/>
              <a:t>SIB1 </a:t>
            </a:r>
            <a:r>
              <a:rPr lang="en-US" altLang="zh-CN" sz="2400" dirty="0"/>
              <a:t>decoding delay:</a:t>
            </a:r>
            <a:endParaRPr lang="zh-CN" altLang="zh-CN" sz="2400" dirty="0"/>
          </a:p>
          <a:p>
            <a:pPr marL="1085850" lvl="2">
              <a:defRPr/>
            </a:pPr>
            <a:r>
              <a:rPr lang="en-US" altLang="zh-CN" sz="2000" dirty="0"/>
              <a:t>To decide N</a:t>
            </a:r>
            <a:r>
              <a:rPr lang="en-US" altLang="zh-CN" sz="1600" dirty="0"/>
              <a:t>SIB1</a:t>
            </a:r>
            <a:r>
              <a:rPr lang="en-US" altLang="zh-CN" sz="2000" dirty="0"/>
              <a:t>, simulation is needed. RAN4 first need to discuss the PDSCH transmission assumption for SIB1 acquisition such as: </a:t>
            </a:r>
            <a:endParaRPr lang="zh-CN" altLang="zh-CN" sz="2000" dirty="0"/>
          </a:p>
          <a:p>
            <a:pPr marL="1543050" lvl="3">
              <a:defRPr/>
            </a:pPr>
            <a:r>
              <a:rPr lang="en-US" altLang="zh-CN" sz="1600" dirty="0"/>
              <a:t>PDSCH transmission parameters, e.g., PRB size, TBS, modulation, etc. </a:t>
            </a:r>
            <a:endParaRPr lang="zh-CN" altLang="zh-CN" sz="1600" dirty="0"/>
          </a:p>
          <a:p>
            <a:pPr marL="1543050" lvl="3">
              <a:defRPr/>
            </a:pPr>
            <a:r>
              <a:rPr lang="en-US" altLang="zh-CN" sz="1600" dirty="0"/>
              <a:t>Whether or not it is assumed soft-combining of PDSCH within SIB1 TTI. If yes, how many? </a:t>
            </a:r>
            <a:endParaRPr lang="zh-CN" altLang="zh-CN" sz="1600" dirty="0"/>
          </a:p>
          <a:p>
            <a:pPr marL="1543050" lvl="3">
              <a:defRPr/>
            </a:pPr>
            <a:r>
              <a:rPr lang="en-US" altLang="zh-CN" sz="1600" dirty="0"/>
              <a:t>Metric to decide the number of PDSCH transmissions, e.g., PDSCH decoding success rate of 90%</a:t>
            </a:r>
            <a:endParaRPr lang="zh-CN" altLang="zh-CN" sz="1600" dirty="0"/>
          </a:p>
          <a:p>
            <a:pPr marL="1543050" lvl="3">
              <a:defRPr/>
            </a:pPr>
            <a:r>
              <a:rPr lang="en-US" altLang="zh-CN" sz="1600" dirty="0"/>
              <a:t>Side condition, e.g., SNR=-6dB</a:t>
            </a:r>
            <a:endParaRPr lang="zh-CN" altLang="zh-CN" sz="1600" dirty="0"/>
          </a:p>
          <a:p>
            <a:pPr marL="1085850" lvl="2">
              <a:defRPr/>
            </a:pPr>
            <a:r>
              <a:rPr lang="en-US" altLang="zh-CN" sz="2000" dirty="0"/>
              <a:t>Based on the assumption interested companies will provide the simulation results and decide N</a:t>
            </a:r>
            <a:r>
              <a:rPr lang="en-US" altLang="zh-CN" sz="1600" dirty="0"/>
              <a:t>SIB1</a:t>
            </a:r>
            <a:r>
              <a:rPr lang="en-US" altLang="zh-CN" sz="2000" dirty="0"/>
              <a:t> according to the results.</a:t>
            </a:r>
            <a:endParaRPr lang="en-US" altLang="zh-CN" sz="2000" dirty="0"/>
          </a:p>
          <a:p>
            <a:pPr lvl="2" indent="-285750" eaLnBrk="1" hangingPunct="1">
              <a:buFont typeface="Arial" panose="020B0604020202020204" pitchFamily="34" charset="0"/>
              <a:buChar char="–"/>
              <a:defRPr/>
            </a:pPr>
            <a:endParaRPr kumimoji="0" lang="en-US" altLang="zh-CN" sz="8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lvl="3" eaLnBrk="1" hangingPunct="1">
              <a:buFont typeface="Arial" panose="020B0604020202020204" pitchFamily="34" charset="0"/>
              <a:buChar char="•"/>
              <a:defRPr/>
            </a:pPr>
            <a:endParaRPr kumimoji="0" lang="en-US" altLang="zh-CN" sz="8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4000" dirty="0" smtClean="0"/>
              <a:t>Agreements during the meeting</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2800" dirty="0" smtClean="0"/>
              <a:t>CGI </a:t>
            </a:r>
            <a:r>
              <a:rPr lang="en-US" altLang="zh-CN" sz="2800" dirty="0"/>
              <a:t>reading of an </a:t>
            </a:r>
            <a:r>
              <a:rPr lang="en-US" altLang="zh-CN" sz="2800" dirty="0" smtClean="0"/>
              <a:t>NR </a:t>
            </a:r>
            <a:r>
              <a:rPr lang="en-US" altLang="zh-CN" sz="2800" dirty="0"/>
              <a:t>cell with autonomous gaps</a:t>
            </a:r>
            <a:endParaRPr lang="zh-CN" altLang="zh-CN" sz="2800" dirty="0"/>
          </a:p>
          <a:p>
            <a:pPr marL="685800" lvl="1">
              <a:defRPr/>
            </a:pPr>
            <a:r>
              <a:rPr lang="en-US" altLang="zh-CN" sz="2400" dirty="0" smtClean="0"/>
              <a:t>SINR </a:t>
            </a:r>
            <a:r>
              <a:rPr lang="en-US" altLang="zh-CN" sz="2400" dirty="0"/>
              <a:t>Side condition for NR CGI reading </a:t>
            </a:r>
            <a:endParaRPr lang="en-US" altLang="zh-CN" sz="2400" dirty="0"/>
          </a:p>
          <a:p>
            <a:pPr marL="1085850" lvl="2">
              <a:defRPr/>
            </a:pPr>
            <a:r>
              <a:rPr lang="en-US" altLang="zh-CN" sz="2000" dirty="0"/>
              <a:t>Re-use the SINR side condition of LTE for autonomous gap based CGI reading</a:t>
            </a:r>
            <a:endParaRPr lang="en-US" altLang="zh-CN" sz="2000" dirty="0"/>
          </a:p>
          <a:p>
            <a:pPr marL="1085850" lvl="2">
              <a:defRPr/>
            </a:pPr>
            <a:r>
              <a:rPr lang="en-US" altLang="zh-CN" sz="2000" dirty="0"/>
              <a:t>For intra-frequency, </a:t>
            </a:r>
            <a:r>
              <a:rPr lang="en-US" altLang="zh-CN" sz="2000" dirty="0" err="1"/>
              <a:t>Es</a:t>
            </a:r>
            <a:r>
              <a:rPr lang="en-US" altLang="zh-CN" sz="2000" dirty="0"/>
              <a:t>/</a:t>
            </a:r>
            <a:r>
              <a:rPr lang="en-US" altLang="zh-CN" sz="2000" dirty="0" err="1"/>
              <a:t>Iot</a:t>
            </a:r>
            <a:r>
              <a:rPr lang="en-US" altLang="zh-CN" sz="2000" dirty="0"/>
              <a:t> = -[6]dB for both SSB and RMSI</a:t>
            </a:r>
            <a:endParaRPr lang="en-US" altLang="zh-CN" sz="2000" dirty="0"/>
          </a:p>
          <a:p>
            <a:pPr marL="1085850" lvl="2">
              <a:defRPr/>
            </a:pPr>
            <a:r>
              <a:rPr lang="en-US" altLang="zh-CN" sz="2000" dirty="0"/>
              <a:t>For inter-frequency, </a:t>
            </a:r>
            <a:r>
              <a:rPr lang="en-US" altLang="zh-CN" sz="2000" dirty="0" err="1"/>
              <a:t>Es</a:t>
            </a:r>
            <a:r>
              <a:rPr lang="en-US" altLang="zh-CN" sz="2000" dirty="0"/>
              <a:t>/</a:t>
            </a:r>
            <a:r>
              <a:rPr lang="en-US" altLang="zh-CN" sz="2000" dirty="0" err="1"/>
              <a:t>Iot</a:t>
            </a:r>
            <a:r>
              <a:rPr lang="en-US" altLang="zh-CN" sz="2000" dirty="0"/>
              <a:t> = -[TBD]dB for both SSB and RMSI</a:t>
            </a:r>
            <a:endParaRPr lang="en-US" altLang="zh-CN" sz="2000" dirty="0"/>
          </a:p>
          <a:p>
            <a:pPr marL="685800" lvl="1">
              <a:defRPr/>
            </a:pPr>
            <a:r>
              <a:rPr lang="en-US" altLang="zh-CN" sz="2400" dirty="0"/>
              <a:t>NR CGI reading assumes autonomous gaps in downlink and uplink</a:t>
            </a:r>
            <a:r>
              <a:rPr lang="en-US" altLang="zh-CN" sz="2400" dirty="0" smtClean="0"/>
              <a:t>.</a:t>
            </a:r>
            <a:endParaRPr lang="en-US" altLang="zh-CN" sz="2400" dirty="0" smtClean="0"/>
          </a:p>
          <a:p>
            <a:pPr marL="685800" lvl="1">
              <a:defRPr/>
            </a:pPr>
            <a:r>
              <a:rPr lang="en-US" altLang="zh-CN" sz="2400" dirty="0">
                <a:solidFill>
                  <a:schemeClr val="tx1"/>
                </a:solidFill>
              </a:rPr>
              <a:t>Both intra-frequency and </a:t>
            </a:r>
            <a:r>
              <a:rPr lang="en-US" altLang="zh-CN" sz="2400" dirty="0" smtClean="0">
                <a:solidFill>
                  <a:schemeClr val="tx1"/>
                </a:solidFill>
              </a:rPr>
              <a:t>inter-frequency</a:t>
            </a:r>
            <a:r>
              <a:rPr lang="en-US" altLang="zh-CN" sz="2400" dirty="0">
                <a:solidFill>
                  <a:schemeClr val="tx1"/>
                </a:solidFill>
              </a:rPr>
              <a:t> NR CGI reading </a:t>
            </a:r>
            <a:r>
              <a:rPr lang="en-US" altLang="zh-CN" sz="2400" dirty="0" smtClean="0">
                <a:solidFill>
                  <a:schemeClr val="tx1"/>
                </a:solidFill>
              </a:rPr>
              <a:t>assume</a:t>
            </a:r>
            <a:r>
              <a:rPr lang="en-US" altLang="zh-CN" sz="2400" dirty="0">
                <a:solidFill>
                  <a:schemeClr val="tx1"/>
                </a:solidFill>
              </a:rPr>
              <a:t> autonomous gaps in downlink and uplink.</a:t>
            </a:r>
            <a:endParaRPr lang="en-US" altLang="zh-CN" sz="2400" dirty="0">
              <a:solidFill>
                <a:srgbClr val="0070C0"/>
              </a:solidFill>
            </a:endParaRPr>
          </a:p>
          <a:p>
            <a:pPr marL="685800" lvl="1">
              <a:defRPr/>
            </a:pPr>
            <a:endParaRPr lang="zh-CN" altLang="zh-CN" sz="2400" dirty="0" smtClean="0"/>
          </a:p>
          <a:p>
            <a:pPr marL="685800" lvl="1">
              <a:defRPr/>
            </a:pPr>
            <a:endParaRPr lang="en-US" altLang="zh-CN" sz="2000" dirty="0"/>
          </a:p>
          <a:p>
            <a:pPr lvl="2" indent="-285750" eaLnBrk="1" hangingPunct="1">
              <a:buFont typeface="Arial" panose="020B0604020202020204" pitchFamily="34" charset="0"/>
              <a:buChar char="–"/>
              <a:defRPr/>
            </a:pPr>
            <a:endParaRPr kumimoji="0" lang="en-US" altLang="zh-CN" sz="8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lvl="3" eaLnBrk="1" hangingPunct="1">
              <a:buFont typeface="Arial" panose="020B0604020202020204" pitchFamily="34" charset="0"/>
              <a:buChar char="•"/>
              <a:defRPr/>
            </a:pPr>
            <a:endParaRPr kumimoji="0" lang="en-US" altLang="zh-CN" sz="8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4000" dirty="0" smtClean="0"/>
              <a:t>Open issues for CGI reading of NR cell</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2400" dirty="0" smtClean="0"/>
              <a:t>MIB </a:t>
            </a:r>
            <a:r>
              <a:rPr lang="en-US" altLang="zh-CN" sz="2400" dirty="0"/>
              <a:t>decoding delay in </a:t>
            </a:r>
            <a:r>
              <a:rPr lang="en-US" altLang="zh-CN" sz="2400" dirty="0" smtClean="0"/>
              <a:t>FR2</a:t>
            </a:r>
            <a:endParaRPr lang="en-US" altLang="zh-CN" sz="2400" dirty="0" smtClean="0"/>
          </a:p>
          <a:p>
            <a:pPr marL="685800" lvl="1">
              <a:defRPr/>
            </a:pPr>
            <a:r>
              <a:rPr lang="en-US" altLang="zh-CN" sz="2000" dirty="0" smtClean="0"/>
              <a:t>Whether beam switching is needed</a:t>
            </a:r>
            <a:endParaRPr lang="en-US" altLang="zh-CN" sz="2000" dirty="0" smtClean="0"/>
          </a:p>
          <a:p>
            <a:pPr>
              <a:defRPr/>
            </a:pPr>
            <a:r>
              <a:rPr lang="en-US" altLang="zh-CN" sz="2400" dirty="0" smtClean="0"/>
              <a:t>AGC/AFC for MIB decoding </a:t>
            </a:r>
            <a:endParaRPr lang="en-US" altLang="zh-CN" sz="2400" dirty="0" smtClean="0"/>
          </a:p>
          <a:p>
            <a:pPr lvl="1">
              <a:defRPr/>
            </a:pPr>
            <a:r>
              <a:rPr lang="en-US" altLang="zh-CN" sz="2000" dirty="0" smtClean="0"/>
              <a:t>Option 1: AGC/AFC is needed</a:t>
            </a:r>
            <a:endParaRPr lang="en-US" altLang="zh-CN" sz="2000" dirty="0" smtClean="0"/>
          </a:p>
          <a:p>
            <a:pPr lvl="1">
              <a:defRPr/>
            </a:pPr>
            <a:r>
              <a:rPr lang="en-US" altLang="zh-CN" sz="2000" dirty="0" smtClean="0"/>
              <a:t>Option 2: not needed.</a:t>
            </a:r>
            <a:endParaRPr lang="zh-CN" altLang="zh-CN" sz="2000" dirty="0" smtClean="0"/>
          </a:p>
          <a:p>
            <a:pPr>
              <a:defRPr/>
            </a:pPr>
            <a:r>
              <a:rPr lang="en-US" altLang="zh-CN" sz="2400" dirty="0" smtClean="0"/>
              <a:t>Beam </a:t>
            </a:r>
            <a:r>
              <a:rPr lang="en-US" altLang="zh-CN" sz="2400" dirty="0"/>
              <a:t>sweeping needed for SIB1 decoding in </a:t>
            </a:r>
            <a:r>
              <a:rPr lang="en-US" altLang="zh-CN" sz="2400" dirty="0" smtClean="0"/>
              <a:t>FR2</a:t>
            </a:r>
            <a:endParaRPr lang="en-US" altLang="zh-CN" sz="2400" dirty="0" smtClean="0"/>
          </a:p>
          <a:p>
            <a:pPr marL="685800" lvl="1">
              <a:defRPr/>
            </a:pPr>
            <a:r>
              <a:rPr lang="en-US" altLang="zh-CN" sz="2000" dirty="0"/>
              <a:t>Tentative agreement: Rx beam sweeping is not needed for SIB1 decoding.</a:t>
            </a:r>
            <a:endParaRPr lang="zh-CN" altLang="zh-CN" sz="2000" dirty="0"/>
          </a:p>
          <a:p>
            <a:pPr>
              <a:defRPr/>
            </a:pPr>
            <a:r>
              <a:rPr lang="en-US" altLang="zh-CN" sz="2400" dirty="0"/>
              <a:t>AGC for SIB1 </a:t>
            </a:r>
            <a:r>
              <a:rPr lang="en-US" altLang="zh-CN" sz="2400" dirty="0" smtClean="0"/>
              <a:t>decoding</a:t>
            </a:r>
            <a:endParaRPr lang="en-US" altLang="zh-CN" sz="2400" dirty="0" smtClean="0"/>
          </a:p>
          <a:p>
            <a:pPr lvl="1">
              <a:defRPr/>
            </a:pPr>
            <a:r>
              <a:rPr lang="en-US" altLang="zh-CN" sz="2000" dirty="0" smtClean="0"/>
              <a:t>Option </a:t>
            </a:r>
            <a:r>
              <a:rPr lang="en-US" altLang="zh-CN" sz="2000" dirty="0"/>
              <a:t>1: </a:t>
            </a:r>
            <a:r>
              <a:rPr lang="en-US" altLang="zh-CN" sz="2000" dirty="0" smtClean="0"/>
              <a:t>AGC is needed</a:t>
            </a:r>
            <a:endParaRPr lang="en-US" altLang="zh-CN" sz="2000" dirty="0"/>
          </a:p>
          <a:p>
            <a:pPr lvl="1">
              <a:defRPr/>
            </a:pPr>
            <a:r>
              <a:rPr lang="en-US" altLang="zh-CN" sz="2000" dirty="0"/>
              <a:t>Option 2: not needed.</a:t>
            </a:r>
            <a:endParaRPr lang="zh-CN" altLang="zh-CN" sz="2000" dirty="0"/>
          </a:p>
          <a:p>
            <a:pPr>
              <a:defRPr/>
            </a:pPr>
            <a:r>
              <a:rPr lang="en-US" altLang="zh-CN" sz="2400" dirty="0" smtClean="0"/>
              <a:t>Conditions </a:t>
            </a:r>
            <a:r>
              <a:rPr lang="en-US" altLang="zh-CN" sz="2400" dirty="0"/>
              <a:t>for known/unknown cell </a:t>
            </a:r>
            <a:endParaRPr lang="zh-CN" altLang="zh-CN" sz="2400" dirty="0"/>
          </a:p>
          <a:p>
            <a:pPr>
              <a:defRPr/>
            </a:pPr>
            <a:r>
              <a:rPr lang="en-US" altLang="zh-CN" sz="2400" dirty="0"/>
              <a:t>Interruptions during MIB decoding</a:t>
            </a:r>
            <a:endParaRPr lang="en-US" altLang="zh-CN" sz="2400" dirty="0"/>
          </a:p>
          <a:p>
            <a:pPr lvl="1">
              <a:defRPr/>
            </a:pPr>
            <a:r>
              <a:rPr lang="en-US" altLang="zh-CN" sz="2000" dirty="0"/>
              <a:t>Option 1: 4 symbols + 2*RF tuning time during each autonomous gap</a:t>
            </a:r>
            <a:endParaRPr lang="en-US" altLang="zh-CN" sz="2000" dirty="0"/>
          </a:p>
          <a:p>
            <a:pPr>
              <a:defRPr/>
            </a:pPr>
            <a:endParaRPr lang="zh-CN" altLang="zh-CN" sz="2000" dirty="0" smtClean="0"/>
          </a:p>
          <a:p>
            <a:pPr marL="685800" lvl="1">
              <a:defRPr/>
            </a:pPr>
            <a:endParaRPr lang="en-US" altLang="zh-CN" sz="1800" dirty="0"/>
          </a:p>
          <a:p>
            <a:pPr lvl="2" indent="-285750" eaLnBrk="1" hangingPunct="1">
              <a:buFont typeface="Arial" panose="020B0604020202020204" pitchFamily="34" charset="0"/>
              <a:buChar char="–"/>
              <a:defRPr/>
            </a:pPr>
            <a:endParaRPr kumimoji="0" lang="en-US" altLang="zh-CN" sz="7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lvl="3" eaLnBrk="1" hangingPunct="1">
              <a:buFont typeface="Arial" panose="020B0604020202020204" pitchFamily="34" charset="0"/>
              <a:buChar char="•"/>
              <a:defRPr/>
            </a:pPr>
            <a:endParaRPr kumimoji="0" lang="en-US" altLang="zh-CN" sz="7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4000" dirty="0" smtClean="0"/>
              <a:t>Open issues for CGI reading of NR cell</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2400" dirty="0" smtClean="0"/>
              <a:t>Interruptions </a:t>
            </a:r>
            <a:r>
              <a:rPr lang="en-US" altLang="zh-CN" sz="2400" dirty="0"/>
              <a:t>during SIB1 </a:t>
            </a:r>
            <a:r>
              <a:rPr lang="en-US" altLang="zh-CN" sz="2400" dirty="0" smtClean="0"/>
              <a:t>decoding</a:t>
            </a:r>
            <a:endParaRPr lang="en-US" altLang="zh-CN" sz="2400" dirty="0" smtClean="0"/>
          </a:p>
          <a:p>
            <a:pPr lvl="1">
              <a:defRPr/>
            </a:pPr>
            <a:r>
              <a:rPr lang="en-US" altLang="zh-CN" sz="2000" dirty="0"/>
              <a:t>Option 1 </a:t>
            </a:r>
            <a:endParaRPr lang="zh-CN" altLang="zh-CN" sz="2000" dirty="0" smtClean="0"/>
          </a:p>
          <a:p>
            <a:pPr lvl="2">
              <a:defRPr/>
            </a:pPr>
            <a:r>
              <a:rPr lang="en-US" altLang="zh-CN" sz="1800" dirty="0" smtClean="0"/>
              <a:t>Each autonomous gap for SIB1 decoding with multiplexing pattern 1 is 2 slots + 2*RF tuning time.</a:t>
            </a:r>
            <a:endParaRPr lang="zh-CN" altLang="zh-CN" sz="1800" dirty="0" smtClean="0"/>
          </a:p>
          <a:p>
            <a:pPr lvl="2">
              <a:defRPr/>
            </a:pPr>
            <a:r>
              <a:rPr lang="en-US" altLang="zh-CN" sz="1800" dirty="0" smtClean="0"/>
              <a:t>Each </a:t>
            </a:r>
            <a:r>
              <a:rPr lang="en-US" altLang="zh-CN" sz="1800" dirty="0"/>
              <a:t>autonomous gap for SIB1 decoding with multiplexing pattern 2/3 is 1 </a:t>
            </a:r>
            <a:r>
              <a:rPr lang="en-US" altLang="zh-CN" sz="1800" dirty="0" smtClean="0"/>
              <a:t>slot </a:t>
            </a:r>
            <a:r>
              <a:rPr lang="en-US" altLang="zh-CN" sz="1800" dirty="0"/>
              <a:t>+ 2*RF tuning time</a:t>
            </a:r>
            <a:r>
              <a:rPr lang="en-US" altLang="zh-CN" sz="1800" dirty="0" smtClean="0"/>
              <a:t>..</a:t>
            </a:r>
            <a:endParaRPr lang="zh-CN" altLang="zh-CN" sz="1800" dirty="0"/>
          </a:p>
          <a:p>
            <a:pPr lvl="1">
              <a:defRPr/>
            </a:pPr>
            <a:r>
              <a:rPr lang="en-US" altLang="zh-CN" sz="2000" dirty="0"/>
              <a:t>Option 2</a:t>
            </a:r>
            <a:endParaRPr lang="zh-CN" altLang="zh-CN" sz="2000" dirty="0"/>
          </a:p>
          <a:p>
            <a:pPr lvl="2">
              <a:defRPr/>
            </a:pPr>
            <a:r>
              <a:rPr lang="en-US" altLang="zh-CN" sz="1800" dirty="0"/>
              <a:t>RAN4 discusses from an interruption perspective whether the UE waits until it can guarantee N</a:t>
            </a:r>
            <a:r>
              <a:rPr lang="en-US" altLang="zh-CN" sz="1600" dirty="0"/>
              <a:t>SIB1</a:t>
            </a:r>
            <a:r>
              <a:rPr lang="en-US" altLang="zh-CN" sz="1800" dirty="0"/>
              <a:t> attempts from the same TTI(minimizes interruptions), or follows the same approach as LTE CGI reading and starts SIB1 decoding at any point in the TTI (minimizes best case delay but tail latency needs to be accounted for in interruptions)</a:t>
            </a:r>
            <a:endParaRPr lang="zh-CN" altLang="zh-CN" sz="1800" dirty="0"/>
          </a:p>
          <a:p>
            <a:pPr lvl="1">
              <a:defRPr/>
            </a:pPr>
            <a:r>
              <a:rPr lang="en-US" altLang="zh-CN" sz="2000" dirty="0"/>
              <a:t>Option </a:t>
            </a:r>
            <a:r>
              <a:rPr lang="en-US" altLang="zh-CN" sz="2000" dirty="0" smtClean="0"/>
              <a:t>3</a:t>
            </a:r>
            <a:endParaRPr lang="zh-CN" altLang="zh-CN" sz="2000" dirty="0" smtClean="0"/>
          </a:p>
          <a:p>
            <a:pPr lvl="2">
              <a:defRPr/>
            </a:pPr>
            <a:r>
              <a:rPr lang="en-US" altLang="zh-CN" sz="1800" dirty="0" smtClean="0"/>
              <a:t>The length of each autonomous gap should include</a:t>
            </a:r>
            <a:endParaRPr lang="zh-CN" altLang="zh-CN" sz="1800" dirty="0" smtClean="0"/>
          </a:p>
          <a:p>
            <a:pPr lvl="3"/>
            <a:r>
              <a:rPr lang="en-US" altLang="zh-CN" sz="1800" dirty="0" smtClean="0"/>
              <a:t>twice </a:t>
            </a:r>
            <a:r>
              <a:rPr lang="en-US" altLang="zh-CN" sz="1800" dirty="0"/>
              <a:t>the RF re-tuning time, and</a:t>
            </a:r>
            <a:endParaRPr lang="zh-CN" altLang="zh-CN" sz="2800" dirty="0"/>
          </a:p>
          <a:p>
            <a:pPr lvl="3"/>
            <a:r>
              <a:rPr lang="en-US" altLang="zh-CN" sz="1800" dirty="0"/>
              <a:t>the duration of PDCCH and PDSCH for RMSI, and </a:t>
            </a:r>
            <a:endParaRPr lang="zh-CN" altLang="zh-CN" sz="2800" dirty="0"/>
          </a:p>
          <a:p>
            <a:pPr lvl="3"/>
            <a:r>
              <a:rPr lang="en-US" altLang="zh-CN" sz="1800" dirty="0"/>
              <a:t>the margin for the receive time difference between the serving cell and the target cell</a:t>
            </a:r>
            <a:endParaRPr lang="zh-CN" altLang="zh-CN" sz="2800" dirty="0"/>
          </a:p>
          <a:p>
            <a:pPr>
              <a:defRPr/>
            </a:pPr>
            <a:endParaRPr lang="zh-CN" altLang="zh-CN" sz="2400" dirty="0"/>
          </a:p>
          <a:p>
            <a:pPr>
              <a:defRPr/>
            </a:pPr>
            <a:r>
              <a:rPr lang="en-US" altLang="zh-CN" sz="2400" dirty="0"/>
              <a:t>Spec structure for NR CGI reading</a:t>
            </a:r>
            <a:endParaRPr lang="en-US" altLang="zh-CN" sz="2400" dirty="0"/>
          </a:p>
          <a:p>
            <a:pPr marL="685800" lvl="1">
              <a:defRPr/>
            </a:pPr>
            <a:endParaRPr lang="en-US" altLang="zh-CN" sz="1800" dirty="0"/>
          </a:p>
          <a:p>
            <a:pPr lvl="2" indent="-285750" eaLnBrk="1" hangingPunct="1">
              <a:buFont typeface="Arial" panose="020B0604020202020204" pitchFamily="34" charset="0"/>
              <a:buChar char="–"/>
              <a:defRPr/>
            </a:pPr>
            <a:endParaRPr kumimoji="0" lang="en-US" altLang="zh-CN" sz="7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lvl="3" eaLnBrk="1" hangingPunct="1">
              <a:buFont typeface="Arial" panose="020B0604020202020204" pitchFamily="34" charset="0"/>
              <a:buChar char="•"/>
              <a:defRPr/>
            </a:pPr>
            <a:endParaRPr kumimoji="0" lang="en-US" altLang="zh-CN" sz="7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4000" dirty="0" smtClean="0"/>
              <a:t>Open issues for CGI reading of NR cell</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2800" dirty="0" smtClean="0"/>
              <a:t>Spec </a:t>
            </a:r>
            <a:r>
              <a:rPr lang="en-US" altLang="zh-CN" sz="2800" dirty="0"/>
              <a:t>structure for NR CGI reading </a:t>
            </a:r>
            <a:endParaRPr lang="zh-CN" altLang="zh-CN" sz="2800" dirty="0"/>
          </a:p>
          <a:p>
            <a:pPr marL="685800" lvl="1">
              <a:defRPr/>
            </a:pPr>
            <a:r>
              <a:rPr lang="en-US" altLang="zh-CN" sz="2400" dirty="0"/>
              <a:t>Option </a:t>
            </a:r>
            <a:r>
              <a:rPr lang="en-US" altLang="zh-CN" sz="2400" dirty="0" smtClean="0"/>
              <a:t>1</a:t>
            </a:r>
            <a:endParaRPr lang="zh-CN" altLang="zh-CN" sz="2400" dirty="0"/>
          </a:p>
          <a:p>
            <a:pPr marL="1085850" lvl="2">
              <a:defRPr/>
            </a:pPr>
            <a:r>
              <a:rPr lang="en-US" altLang="zh-CN" sz="2000" dirty="0"/>
              <a:t>For NR capable UE in EN-DC, NE-DC, NR-DC, NR SA, or LTE SA operation, for CGI reading of NR </a:t>
            </a:r>
            <a:r>
              <a:rPr lang="en-US" altLang="zh-CN" sz="2000" dirty="0" err="1"/>
              <a:t>neighbour</a:t>
            </a:r>
            <a:r>
              <a:rPr lang="en-US" altLang="zh-CN" sz="2000" dirty="0"/>
              <a:t> cell </a:t>
            </a:r>
            <a:endParaRPr lang="en-US" altLang="zh-CN" sz="2000" dirty="0" smtClean="0"/>
          </a:p>
          <a:p>
            <a:pPr marL="1543050" lvl="3">
              <a:defRPr/>
            </a:pPr>
            <a:r>
              <a:rPr lang="en-US" altLang="zh-CN" sz="1800" dirty="0" smtClean="0"/>
              <a:t>all </a:t>
            </a:r>
            <a:r>
              <a:rPr lang="en-US" altLang="zh-CN" sz="1800" dirty="0"/>
              <a:t>the interruption requirements on NR serving </a:t>
            </a:r>
            <a:r>
              <a:rPr lang="en-US" altLang="zh-CN" sz="1800" dirty="0" smtClean="0"/>
              <a:t>cells will be specified </a:t>
            </a:r>
            <a:r>
              <a:rPr lang="en-US" altLang="zh-CN" sz="1800" dirty="0"/>
              <a:t>in section 8.2 in TS 38.133, </a:t>
            </a:r>
            <a:endParaRPr lang="en-US" altLang="zh-CN" sz="1800" dirty="0" smtClean="0"/>
          </a:p>
          <a:p>
            <a:pPr marL="1543050" lvl="3">
              <a:defRPr/>
            </a:pPr>
            <a:r>
              <a:rPr lang="en-US" altLang="zh-CN" sz="1800" dirty="0" smtClean="0"/>
              <a:t>and </a:t>
            </a:r>
            <a:r>
              <a:rPr lang="en-US" altLang="zh-CN" sz="1800" dirty="0"/>
              <a:t>all the interruption requirements on LTE serving cells </a:t>
            </a:r>
            <a:r>
              <a:rPr lang="en-US" altLang="zh-CN" sz="1800" dirty="0" smtClean="0"/>
              <a:t>will be specified </a:t>
            </a:r>
            <a:r>
              <a:rPr lang="en-US" altLang="zh-CN" sz="1800" dirty="0"/>
              <a:t>in TS36.133.</a:t>
            </a:r>
            <a:endParaRPr lang="zh-CN" altLang="zh-CN" sz="1800" dirty="0"/>
          </a:p>
          <a:p>
            <a:pPr>
              <a:defRPr/>
            </a:pPr>
            <a:endParaRPr lang="zh-CN" altLang="zh-CN" sz="2800" dirty="0" smtClean="0"/>
          </a:p>
          <a:p>
            <a:pPr marL="685800" lvl="1">
              <a:defRPr/>
            </a:pPr>
            <a:endParaRPr lang="en-US" altLang="zh-CN" sz="2400" dirty="0"/>
          </a:p>
          <a:p>
            <a:pPr lvl="2" indent="-285750" eaLnBrk="1" hangingPunct="1">
              <a:buFont typeface="Arial" panose="020B0604020202020204" pitchFamily="34" charset="0"/>
              <a:buChar char="–"/>
              <a:defRPr/>
            </a:pPr>
            <a:endParaRPr kumimoji="0" lang="en-US" altLang="zh-CN" sz="9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lvl="3" eaLnBrk="1" hangingPunct="1">
              <a:buFont typeface="Arial" panose="020B0604020202020204" pitchFamily="34" charset="0"/>
              <a:buChar char="•"/>
              <a:defRPr/>
            </a:pPr>
            <a:endParaRPr kumimoji="0" lang="en-US" altLang="zh-CN" sz="9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3200" dirty="0"/>
              <a:t>WF</a:t>
            </a:r>
            <a:endParaRPr lang="zh-CN" altLang="en-US" sz="3200" dirty="0"/>
          </a:p>
        </p:txBody>
      </p:sp>
      <p:sp>
        <p:nvSpPr>
          <p:cNvPr id="16387" name="内容占位符 2"/>
          <p:cNvSpPr>
            <a:spLocks noGrp="1"/>
          </p:cNvSpPr>
          <p:nvPr>
            <p:ph idx="1"/>
          </p:nvPr>
        </p:nvSpPr>
        <p:spPr>
          <a:xfrm>
            <a:off x="250825" y="1125538"/>
            <a:ext cx="8713788" cy="5327650"/>
          </a:xfrm>
        </p:spPr>
        <p:txBody>
          <a:bodyPr vert="horz" wrap="square" lIns="91440" tIns="45720" rIns="91440" bIns="45720" anchor="t"/>
          <a:lstStyle/>
          <a:p>
            <a:r>
              <a:rPr lang="en-US" altLang="zh-CN" sz="2800" dirty="0"/>
              <a:t>Companies are encouraged to bring further </a:t>
            </a:r>
            <a:r>
              <a:rPr lang="en-US" altLang="zh-CN" sz="2800" dirty="0" smtClean="0"/>
              <a:t>analysis on the open issues and other potential issues </a:t>
            </a:r>
            <a:r>
              <a:rPr lang="en-US" altLang="zh-CN" sz="2800" dirty="0"/>
              <a:t>in </a:t>
            </a:r>
            <a:r>
              <a:rPr lang="en-US" altLang="zh-CN" sz="2800" dirty="0" smtClean="0"/>
              <a:t>the RAN4#93 meeting .</a:t>
            </a:r>
            <a:endParaRPr lang="en-US" altLang="zh-CN" sz="2800" dirty="0"/>
          </a:p>
          <a:p>
            <a:endParaRPr lang="en-US" altLang="zh-CN" sz="2800" dirty="0"/>
          </a:p>
        </p:txBody>
      </p:sp>
      <p:sp>
        <p:nvSpPr>
          <p:cNvPr id="1638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4066</Words>
  <Application>WPS 演示</Application>
  <PresentationFormat>全屏显示(4:3)</PresentationFormat>
  <Paragraphs>135</Paragraphs>
  <Slides>9</Slides>
  <Notes>9</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9</vt:i4>
      </vt:variant>
    </vt:vector>
  </HeadingPairs>
  <TitlesOfParts>
    <vt:vector size="17" baseType="lpstr">
      <vt:lpstr>Arial</vt:lpstr>
      <vt:lpstr>宋体</vt:lpstr>
      <vt:lpstr>Wingdings</vt:lpstr>
      <vt:lpstr>Calibri</vt:lpstr>
      <vt:lpstr>微软雅黑</vt:lpstr>
      <vt:lpstr>Arial Unicode MS</vt:lpstr>
      <vt:lpstr>Office 主题​​</vt:lpstr>
      <vt:lpstr>1_Office 主题​​</vt:lpstr>
      <vt:lpstr>Way forward on for RRM enhancement: CGI reading </vt:lpstr>
      <vt:lpstr>Background</vt:lpstr>
      <vt:lpstr>Agreements during the meeting</vt:lpstr>
      <vt:lpstr>Agreements during the meeting</vt:lpstr>
      <vt:lpstr>Agreements during the meeting</vt:lpstr>
      <vt:lpstr>Open issues for CGI reading of NR cell</vt:lpstr>
      <vt:lpstr>Open issues for CGI reading of NR cell</vt:lpstr>
      <vt:lpstr>Open issues for CGI reading of NR cell</vt:lpstr>
      <vt:lpstr>WF</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interference scenario and reference receiver for BS IC</dc:title>
  <dc:creator>ZTE</dc:creator>
  <cp:lastModifiedBy>10115881</cp:lastModifiedBy>
  <cp:revision>164</cp:revision>
  <dcterms:created xsi:type="dcterms:W3CDTF">2016-10-20T10:53:00Z</dcterms:created>
  <dcterms:modified xsi:type="dcterms:W3CDTF">2019-10-18T04:54:36Z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(2)QlN6y5gphDZqHFR7Z8+Fl4IKvlNM/O3adK2RNo5/iIEEs11AURrZ0Cf8DmCeRYR2fQsLR5oC_x000d_
YT1g2sqWT+65bemF5Ey+gzW7f9XEsNARuDP45zK9F8a0LRtkLrQb1sFCPQWlevaRikGFsW+r_x000d_
fDiLZlxt9iKfN5vS+LDTYT+LdH+KfXCfZsTPpjE4Q16BLQ+FSZ4caLqJWZdGV90OoyHvDVqF_x000d_
trjGmCsTau8u1trdI9</vt:lpwstr>
  </property>
  <property fmtid="{D5CDD505-2E9C-101B-9397-08002B2CF9AE}" pid="3" name="_2015_ms_pID_725343_00">
    <vt:lpwstr>_</vt:lpwstr>
  </property>
  <property fmtid="{D5CDD505-2E9C-101B-9397-08002B2CF9AE}" pid="4" name="_2015_ms_pID_7253431">
    <vt:lpwstr>SndmmH/78bIohLEIhszotZiCpoOIU4sWOdctEymN4jjN8zU9kOyQmE_x000d_
DNlv/NP6iBv+/yuFkoZF8IF8gpVS5vq2cg/24UYOsCXLwaAlRPIQbQSfv4hY+Xjp42GFDuU/_x000d_
WoO6gWaoVFXMQJsRE3JhGTOA/V+36+MJlyzoxauYEEiSnw==</vt:lpwstr>
  </property>
  <property fmtid="{D5CDD505-2E9C-101B-9397-08002B2CF9AE}" pid="5" name="_2015_ms_pID_7253431_00">
    <vt:lpwstr>_</vt:lpwstr>
  </property>
  <property fmtid="{D5CDD505-2E9C-101B-9397-08002B2CF9AE}" pid="6" name="KSOProductBuildVer">
    <vt:lpwstr>2052-11.8.2.8361</vt:lpwstr>
  </property>
</Properties>
</file>