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Updated WF on IAB RRM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</a:t>
            </a:r>
            <a:r>
              <a:rPr lang="en-GB" altLang="zh-CN" dirty="0"/>
              <a:t>, China, Oct 14</a:t>
            </a:r>
            <a:r>
              <a:rPr lang="en-GB" altLang="zh-CN" baseline="30000" dirty="0"/>
              <a:t>th</a:t>
            </a:r>
            <a:r>
              <a:rPr lang="en-GB" altLang="zh-CN" dirty="0"/>
              <a:t> - 18</a:t>
            </a:r>
            <a:r>
              <a:rPr lang="en-GB" altLang="zh-CN" baseline="30000" dirty="0"/>
              <a:t>th</a:t>
            </a:r>
            <a:r>
              <a:rPr lang="en-GB" altLang="zh-CN" dirty="0"/>
              <a:t>, 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R4-1912829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DCA6B-66B9-43F0-8888-53ED74F4F2E2}"/>
              </a:ext>
            </a:extLst>
          </p:cNvPr>
          <p:cNvSpPr txBox="1"/>
          <p:nvPr/>
        </p:nvSpPr>
        <p:spPr>
          <a:xfrm>
            <a:off x="1014369" y="1514296"/>
            <a:ext cx="6199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RAN4 already agreed to the following during this meeting.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B67E7FC-CBB3-4FB5-B50A-759881D71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94704"/>
              </p:ext>
            </p:extLst>
          </p:nvPr>
        </p:nvGraphicFramePr>
        <p:xfrm>
          <a:off x="2835566" y="2051510"/>
          <a:ext cx="6000750" cy="4050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4521">
                  <a:extLst>
                    <a:ext uri="{9D8B030D-6E8A-4147-A177-3AD203B41FA5}">
                      <a16:colId xmlns:a16="http://schemas.microsoft.com/office/drawing/2014/main" val="2539919620"/>
                    </a:ext>
                  </a:extLst>
                </a:gridCol>
                <a:gridCol w="1935091">
                  <a:extLst>
                    <a:ext uri="{9D8B030D-6E8A-4147-A177-3AD203B41FA5}">
                      <a16:colId xmlns:a16="http://schemas.microsoft.com/office/drawing/2014/main" val="3196096753"/>
                    </a:ext>
                  </a:extLst>
                </a:gridCol>
                <a:gridCol w="2291138">
                  <a:extLst>
                    <a:ext uri="{9D8B030D-6E8A-4147-A177-3AD203B41FA5}">
                      <a16:colId xmlns:a16="http://schemas.microsoft.com/office/drawing/2014/main" val="3658199147"/>
                    </a:ext>
                  </a:extLst>
                </a:gridCol>
              </a:tblGrid>
              <a:tr h="381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Requirements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Comments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527264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Cell reselection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000">
                          <a:effectLst/>
                        </a:rPr>
                        <a:t>Intra-frequency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000">
                          <a:effectLst/>
                        </a:rPr>
                        <a:t>Inter-frequency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No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970136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Handover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FFS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Yes </a:t>
                      </a:r>
                      <a:endParaRPr lang="en-US" sz="110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840934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RRC Connection Mobility Control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RRC re-establishment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Random access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RRC release with redirection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0219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SCell activation/deactivation delays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No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8686495"/>
                  </a:ext>
                </a:extLst>
              </a:tr>
              <a:tr h="43942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Interruptions related to SCells addition, release, activation, deactivation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Interruptions on serving cells due to any of the addition, release, activation, or deactivation procedures </a:t>
                      </a:r>
                      <a:endParaRPr lang="en-US" sz="1000">
                        <a:effectLst/>
                      </a:endParaRPr>
                    </a:p>
                    <a:p>
                      <a:pPr marL="241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No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1886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PSCell addition/release delays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No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061213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Active BWP switching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>
                          <a:effectLst/>
                        </a:rPr>
                        <a:t>Interruptions at active BWP switching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>
                          <a:effectLst/>
                        </a:rPr>
                        <a:t>Active BWP switching delay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</a:rPr>
                        <a:t>No</a:t>
                      </a:r>
                      <a:endParaRPr lang="en-US" sz="10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90008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TCI switching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TCI switching delay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</a:rPr>
                        <a:t>FFS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833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964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II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C5DA761-AD11-4B98-AE5F-76F46E285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863" y="176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D24D63-D784-4382-A27D-7E7746DEC66B}"/>
              </a:ext>
            </a:extLst>
          </p:cNvPr>
          <p:cNvSpPr txBox="1"/>
          <p:nvPr/>
        </p:nvSpPr>
        <p:spPr>
          <a:xfrm>
            <a:off x="1014369" y="1514296"/>
            <a:ext cx="6199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RAN4 already agreed to the following during this meeting.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977C153-536F-48D5-A013-2B9F008CAF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334756"/>
              </p:ext>
            </p:extLst>
          </p:nvPr>
        </p:nvGraphicFramePr>
        <p:xfrm>
          <a:off x="1854681" y="1791295"/>
          <a:ext cx="6866625" cy="4992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8701">
                  <a:extLst>
                    <a:ext uri="{9D8B030D-6E8A-4147-A177-3AD203B41FA5}">
                      <a16:colId xmlns:a16="http://schemas.microsoft.com/office/drawing/2014/main" val="2940024978"/>
                    </a:ext>
                  </a:extLst>
                </a:gridCol>
                <a:gridCol w="2032793">
                  <a:extLst>
                    <a:ext uri="{9D8B030D-6E8A-4147-A177-3AD203B41FA5}">
                      <a16:colId xmlns:a16="http://schemas.microsoft.com/office/drawing/2014/main" val="2840431514"/>
                    </a:ext>
                  </a:extLst>
                </a:gridCol>
                <a:gridCol w="3735131">
                  <a:extLst>
                    <a:ext uri="{9D8B030D-6E8A-4147-A177-3AD203B41FA5}">
                      <a16:colId xmlns:a16="http://schemas.microsoft.com/office/drawing/2014/main" val="807685263"/>
                    </a:ext>
                  </a:extLst>
                </a:gridCol>
              </a:tblGrid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Requirements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531441026"/>
                  </a:ext>
                </a:extLst>
              </a:tr>
              <a:tr h="2598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RLM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Requirements for RLM, e.g., based on SSB, CSI-RS or both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FFS for PCell and/or PSCell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27990735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Link recovery procedures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Requirements for SSB-based and CSI-RS based beam failure detection and candidate beam detection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FFS for 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PCell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 and 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PSCell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396874173"/>
                  </a:ext>
                </a:extLst>
              </a:tr>
              <a:tr h="77968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Measurements requirements (time duration, number of cells, etc.)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FFS for L1-RSRP evaluation period.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Needs further discussion for L3-RSRP evaluation period.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237404458"/>
                  </a:ext>
                </a:extLst>
              </a:tr>
              <a:tr h="5197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Measurement accuracy requirements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FFS for L1-RSRP</a:t>
                      </a:r>
                      <a:b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Needs further discussion for L3-RSRP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399646410"/>
                  </a:ext>
                </a:extLst>
              </a:tr>
              <a:tr h="108662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MT timing related requirements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MT maximum receive timing difference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MT transmit timing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MT maximum transmit timing difference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Timing Advance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MT transmit timing (Te and Tq)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Timing Advance 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FFS: MT maximum receive timing difference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MT maximum transmit timing difference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74550815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Switching time between MT and DU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---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FFS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895571481"/>
                  </a:ext>
                </a:extLst>
              </a:tr>
              <a:tr h="64973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DU timing related requirements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>
                          <a:effectLst/>
                        </a:rPr>
                        <a:t>3 us requirement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100" dirty="0" err="1">
                          <a:effectLst/>
                        </a:rPr>
                        <a:t>T_delta</a:t>
                      </a:r>
                      <a:r>
                        <a:rPr lang="en-US" sz="1100" dirty="0">
                          <a:effectLst/>
                        </a:rPr>
                        <a:t> command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</a:rPr>
                        <a:t>Yes (3 us requirement / cell phase synch)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FFS for 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Tdelta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 command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180115183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2D06DE07-EAB9-4C76-B010-5944D277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684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39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143" y="0"/>
            <a:ext cx="10515600" cy="1325563"/>
          </a:xfrm>
        </p:spPr>
        <p:txBody>
          <a:bodyPr/>
          <a:lstStyle/>
          <a:p>
            <a:r>
              <a:rPr lang="en-US" dirty="0"/>
              <a:t>Way Forward - 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DCA6B-66B9-43F0-8888-53ED74F4F2E2}"/>
              </a:ext>
            </a:extLst>
          </p:cNvPr>
          <p:cNvSpPr txBox="1"/>
          <p:nvPr/>
        </p:nvSpPr>
        <p:spPr>
          <a:xfrm>
            <a:off x="947257" y="1111625"/>
            <a:ext cx="7903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RAN4 agrees to define IAB RRM requirements based on the following table.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B67E7FC-CBB3-4FB5-B50A-759881D71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276621"/>
              </p:ext>
            </p:extLst>
          </p:nvPr>
        </p:nvGraphicFramePr>
        <p:xfrm>
          <a:off x="947257" y="1577097"/>
          <a:ext cx="10515601" cy="490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9637">
                  <a:extLst>
                    <a:ext uri="{9D8B030D-6E8A-4147-A177-3AD203B41FA5}">
                      <a16:colId xmlns:a16="http://schemas.microsoft.com/office/drawing/2014/main" val="2539919620"/>
                    </a:ext>
                  </a:extLst>
                </a:gridCol>
                <a:gridCol w="4787658">
                  <a:extLst>
                    <a:ext uri="{9D8B030D-6E8A-4147-A177-3AD203B41FA5}">
                      <a16:colId xmlns:a16="http://schemas.microsoft.com/office/drawing/2014/main" val="3196096753"/>
                    </a:ext>
                  </a:extLst>
                </a:gridCol>
                <a:gridCol w="2618306">
                  <a:extLst>
                    <a:ext uri="{9D8B030D-6E8A-4147-A177-3AD203B41FA5}">
                      <a16:colId xmlns:a16="http://schemas.microsoft.com/office/drawing/2014/main" val="3658199147"/>
                    </a:ext>
                  </a:extLst>
                </a:gridCol>
              </a:tblGrid>
              <a:tr h="36809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Requirements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527264"/>
                  </a:ext>
                </a:extLst>
              </a:tr>
              <a:tr h="42637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Cell reselection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Intra-frequency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Inter-frequency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970136"/>
                  </a:ext>
                </a:extLst>
              </a:tr>
              <a:tr h="2645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Handover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sng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840934"/>
                  </a:ext>
                </a:extLst>
              </a:tr>
              <a:tr h="80980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RRC Connection Mobility Control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re-establishment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Random access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release with redirection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Yes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0219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 err="1">
                          <a:solidFill>
                            <a:schemeClr val="bg1"/>
                          </a:solidFill>
                          <a:effectLst/>
                        </a:rPr>
                        <a:t>SCell</a:t>
                      </a: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 activation/deactivation delays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8686495"/>
                  </a:ext>
                </a:extLst>
              </a:tr>
              <a:tr h="92022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Interruptions related to SCells addition, release, activation, deactivation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Interruptions on serving cells due to any of the addition, release, activation, or deactivation procedures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41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1886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PSCell addition/release delays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061213"/>
                  </a:ext>
                </a:extLst>
              </a:tr>
              <a:tr h="8201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Active BWP switching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Interruptions at active BWP switching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Active BWP switching delay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9000815"/>
                  </a:ext>
                </a:extLst>
              </a:tr>
              <a:tr h="1955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TCI switching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</a:rPr>
                        <a:t>TCI switching delay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833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87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256"/>
            <a:ext cx="10515600" cy="1325563"/>
          </a:xfrm>
        </p:spPr>
        <p:txBody>
          <a:bodyPr/>
          <a:lstStyle/>
          <a:p>
            <a:r>
              <a:rPr lang="en-US" dirty="0"/>
              <a:t>Way Forward - II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C5DA761-AD11-4B98-AE5F-76F46E285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863" y="176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D24D63-D784-4382-A27D-7E7746DEC66B}"/>
              </a:ext>
            </a:extLst>
          </p:cNvPr>
          <p:cNvSpPr txBox="1"/>
          <p:nvPr/>
        </p:nvSpPr>
        <p:spPr>
          <a:xfrm>
            <a:off x="919479" y="1125558"/>
            <a:ext cx="7922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RAN4 agrees to define IAB RRM requirements based on the following table.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977C153-536F-48D5-A013-2B9F008CAF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287053"/>
              </p:ext>
            </p:extLst>
          </p:nvPr>
        </p:nvGraphicFramePr>
        <p:xfrm>
          <a:off x="1048109" y="1500805"/>
          <a:ext cx="10841966" cy="5017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4382">
                  <a:extLst>
                    <a:ext uri="{9D8B030D-6E8A-4147-A177-3AD203B41FA5}">
                      <a16:colId xmlns:a16="http://schemas.microsoft.com/office/drawing/2014/main" val="2940024978"/>
                    </a:ext>
                  </a:extLst>
                </a:gridCol>
                <a:gridCol w="4684143">
                  <a:extLst>
                    <a:ext uri="{9D8B030D-6E8A-4147-A177-3AD203B41FA5}">
                      <a16:colId xmlns:a16="http://schemas.microsoft.com/office/drawing/2014/main" val="2840431514"/>
                    </a:ext>
                  </a:extLst>
                </a:gridCol>
                <a:gridCol w="3453441">
                  <a:extLst>
                    <a:ext uri="{9D8B030D-6E8A-4147-A177-3AD203B41FA5}">
                      <a16:colId xmlns:a16="http://schemas.microsoft.com/office/drawing/2014/main" val="807685263"/>
                    </a:ext>
                  </a:extLst>
                </a:gridCol>
              </a:tblGrid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</a:rPr>
                        <a:t>Requirements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531441026"/>
                  </a:ext>
                </a:extLst>
              </a:tr>
              <a:tr h="2598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RLM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RLM, e.g., based on SSB, CSI-RS or both 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27990735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Link recovery procedures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SSB-based and CSI-RS based BFD and CBD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396874173"/>
                  </a:ext>
                </a:extLst>
              </a:tr>
              <a:tr h="77968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Measurements requirements (time duration, number of cells, etc.) 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237404458"/>
                  </a:ext>
                </a:extLst>
              </a:tr>
              <a:tr h="5197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Measurement accuracy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399646410"/>
                  </a:ext>
                </a:extLst>
              </a:tr>
              <a:tr h="543312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MT timing related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 transmit timing (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Tq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Timing Advance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74550815"/>
                  </a:ext>
                </a:extLst>
              </a:tr>
              <a:tr h="543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MRTD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MTTD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517258189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sng">
                          <a:solidFill>
                            <a:srgbClr val="FFFF00"/>
                          </a:solidFill>
                          <a:effectLst/>
                        </a:rPr>
                        <a:t>Switching time between MT and DU</a:t>
                      </a:r>
                      <a:endParaRPr lang="en-US" sz="1600" u="sng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---</a:t>
                      </a:r>
                      <a:endParaRPr lang="en-US" sz="1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 in RAN4 RF session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895571481"/>
                  </a:ext>
                </a:extLst>
              </a:tr>
              <a:tr h="330075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DU timing related requirements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 rowSpan="2"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3 us requirement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1801151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72127180"/>
                  </a:ext>
                </a:extLst>
              </a:tr>
              <a:tr h="324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T_delta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command</a:t>
                      </a:r>
                    </a:p>
                  </a:txBody>
                  <a:tcPr marL="44101" marR="44101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81154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2D06DE07-EAB9-4C76-B010-5944D277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684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05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488</Words>
  <Application>Microsoft Office PowerPoint</Application>
  <PresentationFormat>Widescreen</PresentationFormat>
  <Paragraphs>151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Unicode MS</vt:lpstr>
      <vt:lpstr>Calibri</vt:lpstr>
      <vt:lpstr>Calibri Light</vt:lpstr>
      <vt:lpstr>Symbol</vt:lpstr>
      <vt:lpstr>Times New Roman</vt:lpstr>
      <vt:lpstr>Office Theme</vt:lpstr>
      <vt:lpstr>Updated WF on IAB RRM Requirements</vt:lpstr>
      <vt:lpstr>Background - I</vt:lpstr>
      <vt:lpstr>Background - II</vt:lpstr>
      <vt:lpstr>Way Forward - I</vt:lpstr>
      <vt:lpstr>Way Forward - II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Nazmul Islam</cp:lastModifiedBy>
  <cp:revision>22</cp:revision>
  <dcterms:created xsi:type="dcterms:W3CDTF">2019-10-16T05:58:20Z</dcterms:created>
  <dcterms:modified xsi:type="dcterms:W3CDTF">2019-10-18T04:37:58Z</dcterms:modified>
</cp:coreProperties>
</file>