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6" r:id="rId5"/>
    <p:sldId id="265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36" y="4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#92Bis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Chongqing, China, 14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18 October,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Ericsson, 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LTE-NR coexistence for TDD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R4-1912711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84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Test </a:t>
            </a:r>
            <a:r>
              <a:rPr lang="en-US" altLang="zh-CN" dirty="0"/>
              <a:t>C</a:t>
            </a:r>
            <a:r>
              <a:rPr lang="en-US" altLang="zh-CN" dirty="0" smtClean="0"/>
              <a:t>onfigurations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0842" y="1123978"/>
            <a:ext cx="8229600" cy="4824536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Number of tests</a:t>
            </a:r>
            <a:endParaRPr lang="zh-CN" altLang="zh-CN" sz="1600" dirty="0"/>
          </a:p>
          <a:p>
            <a:pPr lvl="1"/>
            <a:r>
              <a:rPr lang="en-GB" altLang="zh-CN" sz="1800" dirty="0" smtClean="0"/>
              <a:t>Test </a:t>
            </a:r>
            <a:r>
              <a:rPr lang="en-GB" altLang="zh-CN" sz="1800" dirty="0"/>
              <a:t>1: Mapping Type A, Start symbol 3, Duration 9</a:t>
            </a:r>
            <a:endParaRPr lang="zh-CN" altLang="zh-CN" dirty="0"/>
          </a:p>
          <a:p>
            <a:pPr lvl="1"/>
            <a:r>
              <a:rPr lang="en-GB" altLang="zh-CN" sz="1800" dirty="0"/>
              <a:t>Test 2: Mapping Type A, Start symbol 3, Duration 11</a:t>
            </a:r>
            <a:endParaRPr lang="zh-CN" altLang="zh-CN" dirty="0"/>
          </a:p>
          <a:p>
            <a:r>
              <a:rPr lang="en-US" altLang="zh-CN" sz="2000" dirty="0" smtClean="0"/>
              <a:t>Test applicability </a:t>
            </a:r>
            <a:r>
              <a:rPr lang="en-US" altLang="zh-CN" sz="2000" dirty="0"/>
              <a:t>rule: </a:t>
            </a:r>
          </a:p>
          <a:p>
            <a:pPr lvl="1"/>
            <a:r>
              <a:rPr lang="en-US" altLang="zh-CN" sz="1600" dirty="0" smtClean="0"/>
              <a:t>The </a:t>
            </a:r>
            <a:r>
              <a:rPr lang="en-US" altLang="zh-CN" sz="1600" dirty="0"/>
              <a:t>test with duration 11 is applied only when UE supports </a:t>
            </a:r>
            <a:r>
              <a:rPr lang="en-US" altLang="zh-CN" sz="1600" i="1" dirty="0" err="1" smtClean="0"/>
              <a:t>additionalDMRS</a:t>
            </a:r>
            <a:r>
              <a:rPr lang="en-US" altLang="zh-CN" sz="1600" i="1" dirty="0" smtClean="0"/>
              <a:t>-DL-Alt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If </a:t>
            </a:r>
            <a:r>
              <a:rPr lang="en-US" altLang="zh-CN" sz="1600" dirty="0"/>
              <a:t>UE supports alternative DMRS configuration then it can pass requirements only for scenario with PDSCH duration 11 and skip testing for scenario with PDSCH duration 9</a:t>
            </a:r>
            <a:endParaRPr lang="en-US" altLang="zh-CN" sz="1600" dirty="0" smtClean="0"/>
          </a:p>
          <a:p>
            <a:r>
              <a:rPr lang="en-US" altLang="zh-CN" sz="2000" dirty="0" smtClean="0"/>
              <a:t>SCS for NR carrier: 15 kHz</a:t>
            </a:r>
          </a:p>
          <a:p>
            <a:pPr lvl="0"/>
            <a:r>
              <a:rPr lang="en-US" altLang="zh-CN" sz="2000" dirty="0" smtClean="0"/>
              <a:t>TDD </a:t>
            </a:r>
            <a:r>
              <a:rPr lang="en-US" altLang="zh-CN" sz="2000" dirty="0"/>
              <a:t>UL/DL </a:t>
            </a:r>
            <a:r>
              <a:rPr lang="en-US" altLang="zh-CN" sz="2000" dirty="0" smtClean="0"/>
              <a:t>configuration</a:t>
            </a:r>
          </a:p>
          <a:p>
            <a:pPr lvl="1"/>
            <a:r>
              <a:rPr lang="en-US" altLang="zh-CN" sz="1600" dirty="0" smtClean="0"/>
              <a:t>LTE: </a:t>
            </a:r>
            <a:r>
              <a:rPr lang="en-GB" altLang="zh-CN" sz="1600" dirty="0"/>
              <a:t>LTE UL-DL configuration </a:t>
            </a:r>
            <a:r>
              <a:rPr lang="en-GB" altLang="zh-CN" sz="1600" dirty="0" smtClean="0"/>
              <a:t>2, Special </a:t>
            </a:r>
            <a:r>
              <a:rPr lang="en-GB" altLang="zh-CN" sz="1600" dirty="0" err="1" smtClean="0"/>
              <a:t>subframe</a:t>
            </a:r>
            <a:r>
              <a:rPr lang="en-GB" altLang="zh-CN" sz="1600" dirty="0" smtClean="0"/>
              <a:t> configuration 7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NR:</a:t>
            </a:r>
            <a:r>
              <a:rPr lang="en-GB" altLang="zh-CN" sz="1400" dirty="0" smtClean="0"/>
              <a:t> </a:t>
            </a:r>
            <a:r>
              <a:rPr lang="en-GB" altLang="zh-CN" sz="1400" dirty="0"/>
              <a:t>DDDSU with </a:t>
            </a:r>
            <a:r>
              <a:rPr lang="en-GB" altLang="zh-CN" sz="1400" dirty="0" smtClean="0"/>
              <a:t>S=10:2:2</a:t>
            </a:r>
            <a:endParaRPr lang="zh-CN" altLang="zh-CN" sz="2000" dirty="0"/>
          </a:p>
          <a:p>
            <a:pPr lvl="0"/>
            <a:r>
              <a:rPr lang="en-US" altLang="zh-CN" sz="2000" dirty="0" smtClean="0"/>
              <a:t>PDSCH </a:t>
            </a:r>
            <a:r>
              <a:rPr lang="en-US" altLang="zh-CN" sz="2000" dirty="0"/>
              <a:t>scheduling</a:t>
            </a:r>
            <a:endParaRPr lang="zh-CN" altLang="zh-CN" sz="1600" dirty="0"/>
          </a:p>
          <a:p>
            <a:pPr lvl="1"/>
            <a:r>
              <a:rPr lang="en-GB" altLang="zh-CN" sz="1600" dirty="0" smtClean="0"/>
              <a:t>Skipped slots </a:t>
            </a:r>
            <a:r>
              <a:rPr lang="en-GB" altLang="zh-CN" sz="1600" dirty="0"/>
              <a:t>with NR </a:t>
            </a:r>
            <a:r>
              <a:rPr lang="en-GB" altLang="zh-CN" sz="1600" dirty="0" smtClean="0"/>
              <a:t>SSB, </a:t>
            </a:r>
            <a:r>
              <a:rPr lang="en-GB" altLang="zh-CN" sz="1600" dirty="0"/>
              <a:t>LTE </a:t>
            </a:r>
            <a:r>
              <a:rPr lang="en-GB" altLang="zh-CN" sz="1600" dirty="0" smtClean="0"/>
              <a:t>PBCH/PSS/SSS and special slots</a:t>
            </a:r>
          </a:p>
          <a:p>
            <a:pPr lvl="1"/>
            <a:r>
              <a:rPr lang="en-US" altLang="zh-CN" sz="1600" dirty="0"/>
              <a:t>PDSCH is scheduled in NR slots {1, 5, 6, 10, 11, 15, 16} every </a:t>
            </a:r>
            <a:r>
              <a:rPr lang="en-US" altLang="zh-CN" sz="1600" dirty="0" smtClean="0"/>
              <a:t>20ms</a:t>
            </a:r>
            <a:endParaRPr lang="en-US" altLang="zh-CN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248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Simulation assumption summary</a:t>
            </a:r>
            <a:endParaRPr lang="zh-CN" altLang="en-US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9347323"/>
              </p:ext>
            </p:extLst>
          </p:nvPr>
        </p:nvGraphicFramePr>
        <p:xfrm>
          <a:off x="457200" y="1268760"/>
          <a:ext cx="7787208" cy="4843824"/>
        </p:xfrm>
        <a:graphic>
          <a:graphicData uri="http://schemas.openxmlformats.org/drawingml/2006/table">
            <a:tbl>
              <a:tblPr firstRow="1" firstCol="1" bandRow="1"/>
              <a:tblGrid>
                <a:gridCol w="1771294"/>
                <a:gridCol w="2054214"/>
                <a:gridCol w="649332"/>
                <a:gridCol w="3312368"/>
              </a:tblGrid>
              <a:tr h="18241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Unit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Duplex 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mode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TDD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CHB/SCS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CBW:10MHz; SCS: 15kHz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Channel Model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TDD configuration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LTE: LTE UL-DL configuration 2, Special </a:t>
                      </a:r>
                      <a:r>
                        <a:rPr lang="en-US" altLang="zh-CN" sz="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subframe</a:t>
                      </a: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configuration 7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NR with 15kHz SCS: DDDSU with S=10:2:2</a:t>
                      </a: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800" dirty="0" smtClean="0"/>
                        <a:t>SSB configuration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Periodicity 20 </a:t>
                      </a:r>
                      <a:r>
                        <a:rPr lang="en-US" altLang="zh-CN" sz="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, allocated in first slot within 20 </a:t>
                      </a:r>
                      <a:r>
                        <a:rPr lang="en-US" altLang="zh-CN" sz="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ms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TRS configuration </a:t>
                      </a:r>
                      <a:r>
                        <a:rPr lang="en-US" altLang="zh-CN" sz="800" dirty="0" smtClean="0"/>
                        <a:t>for NR TDD configuration Option 1</a:t>
                      </a:r>
                      <a:endParaRPr lang="zh-CN" altLang="zh-CN" sz="800" dirty="0" smtClean="0"/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 slots, offset 10 </a:t>
                      </a:r>
                      <a:r>
                        <a:rPr lang="en-GB" altLang="zh-CN" sz="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periodicity 20 </a:t>
                      </a:r>
                      <a:r>
                        <a:rPr lang="en-GB" altLang="zh-CN" sz="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ms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4 (QPSK, CR 0.30)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Antenna configuration and Rank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4x2 and 4x4 ULA </a:t>
                      </a: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Low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Rank 1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PDSCH configuration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Mapping type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Type A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Starting symbol (S) 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8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Length (L)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en-GB" sz="800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 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PDSCH aggregation factor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PRB bundling size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 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PDSCH scheduling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Skipped slots with NR SSB, LTE PBCH/PSS/SSS and special slots: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/>
                        <a:t>NR slots {1, 5, 6, 10, 11, 15, 16}  every 20ms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PDSCH DMRS configuration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Type 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additional DMRS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Position of the first DM-RS for downlink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Maximum number of OFDM symbols for DL front loaded DMRS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708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CRS for rate matching (Note 1)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LTE carrier centre subcarrier location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Same as NR carrier centre subcarrier location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LTE carrier BW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antenna ports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v-shift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HARQ Processes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1:</a:t>
                      </a:r>
                      <a:r>
                        <a:rPr lang="en-GB" sz="800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 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MBSFN is configured on LTE carrier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-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207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076"/>
            <a:ext cx="8229600" cy="76162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FRC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494435"/>
              </p:ext>
            </p:extLst>
          </p:nvPr>
        </p:nvGraphicFramePr>
        <p:xfrm>
          <a:off x="1259632" y="692696"/>
          <a:ext cx="6768752" cy="5997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3312368"/>
                <a:gridCol w="936104"/>
                <a:gridCol w="1152128"/>
                <a:gridCol w="1368152"/>
              </a:tblGrid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effectLst/>
                        </a:rPr>
                        <a:t>Parameter</a:t>
                      </a:r>
                      <a:endParaRPr lang="zh-CN" sz="10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effectLst/>
                        </a:rPr>
                        <a:t>Unit</a:t>
                      </a:r>
                      <a:endParaRPr lang="zh-CN" sz="10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effectLst/>
                        </a:rPr>
                        <a:t>Values</a:t>
                      </a:r>
                      <a:endParaRPr lang="zh-CN" sz="10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09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effectLst/>
                        </a:rPr>
                        <a:t>Reference channel</a:t>
                      </a:r>
                      <a:endParaRPr lang="zh-CN" sz="10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effectLst/>
                        </a:rPr>
                        <a:t> </a:t>
                      </a:r>
                      <a:endParaRPr lang="zh-CN" sz="10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effectLst/>
                        </a:rPr>
                        <a:t>Test 1</a:t>
                      </a:r>
                      <a:endParaRPr lang="zh-CN" sz="10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effectLst/>
                        </a:rPr>
                        <a:t>Test 2</a:t>
                      </a:r>
                      <a:endParaRPr lang="zh-CN" sz="10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Channel bandwidth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MHz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10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Subcarrier spacing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kHz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15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15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Number of allocated resource blocks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PRBs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52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52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Number of consecutive PDSCH symbols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 i, if mod(i, 5) = 3 for i from {0,…,19}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N/A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 i, if mod(i, 5) = {0,1} for i from {0,…,19}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9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Allocated slots per 2 frames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Slots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7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7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909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MCS table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64QAM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64QAM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MCS index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4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4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Modulation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QPSK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QPSK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551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Target Coding Rate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0.30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0.30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Number of MIMO layers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Number of DMRS REs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12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12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Overhead for TBS determination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Information Bit Payload per Slot 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530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 = 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Bits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530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i, if mod(i, 5) = {2,3,4} for i from {1,…,19}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Bits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i, if mod(i, 5) = {0,1} for i from {1,…,19}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Bits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2472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3240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Transport block CRC per Slot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530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 = 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Bits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530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i, if mod(i, 5) = {2,3,4} for i from {1,…,19}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Bits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i, if mod(i, 5) = {0,1} for i from {0,…,19}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Bits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Number of Code Blocks per Slot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530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i=0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CBs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N/A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530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i, if mod(i, 5) = {2,3,4} for i from {1,…,19}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CBs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i, if mod(i, 5) = {0,1} for i from {1,…,19}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CBs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98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Binary Channel Bits Per Slot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530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i=0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Bits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N/A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530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i, if mod(i, 5) = {2,3,4} for i from {1,…,19}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Bits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N/A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N/A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909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 For Slots i = 10, 11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Bits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7760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10256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909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  For Slots </a:t>
                      </a:r>
                      <a:r>
                        <a:rPr lang="en-US" sz="1000" kern="100" dirty="0" err="1">
                          <a:effectLst/>
                        </a:rPr>
                        <a:t>i</a:t>
                      </a:r>
                      <a:r>
                        <a:rPr lang="en-US" sz="1000" kern="100" dirty="0">
                          <a:effectLst/>
                        </a:rPr>
                        <a:t>, if mod(</a:t>
                      </a:r>
                      <a:r>
                        <a:rPr lang="en-US" sz="1000" kern="100" dirty="0" err="1">
                          <a:effectLst/>
                        </a:rPr>
                        <a:t>i</a:t>
                      </a:r>
                      <a:r>
                        <a:rPr lang="en-US" sz="1000" kern="100" dirty="0">
                          <a:effectLst/>
                        </a:rPr>
                        <a:t>, 5) = {0,1} for </a:t>
                      </a:r>
                      <a:r>
                        <a:rPr lang="en-US" sz="1000" kern="100" dirty="0" err="1">
                          <a:effectLst/>
                        </a:rPr>
                        <a:t>i</a:t>
                      </a:r>
                      <a:r>
                        <a:rPr lang="en-US" sz="1000" kern="100" dirty="0">
                          <a:effectLst/>
                        </a:rPr>
                        <a:t> from {1</a:t>
                      </a:r>
                      <a:r>
                        <a:rPr lang="en-US" sz="1000" kern="100" dirty="0" smtClean="0">
                          <a:effectLst/>
                        </a:rPr>
                        <a:t>,…,9,12,…,</a:t>
                      </a:r>
                      <a:r>
                        <a:rPr lang="en-US" sz="1000" kern="100" dirty="0">
                          <a:effectLst/>
                        </a:rPr>
                        <a:t>19}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Bits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8384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10880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1909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Max. Throughput averaged over 2 frames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Mbps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0.865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1.134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</a:tr>
              <a:tr h="283678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Note 1:	SS/PBCH block is transmitted in slot #0 with periodicity 20 </a:t>
                      </a:r>
                      <a:r>
                        <a:rPr lang="en-US" sz="1000" kern="100" dirty="0" err="1">
                          <a:effectLst/>
                        </a:rPr>
                        <a:t>ms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Note 2:	Slot </a:t>
                      </a:r>
                      <a:r>
                        <a:rPr lang="en-US" sz="1000" kern="100" dirty="0" err="1">
                          <a:effectLst/>
                        </a:rPr>
                        <a:t>i</a:t>
                      </a:r>
                      <a:r>
                        <a:rPr lang="en-US" sz="1000" kern="100" dirty="0">
                          <a:effectLst/>
                        </a:rPr>
                        <a:t> is slot index per 2 frames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Note 3:	No user data is scheduled on slots with LTE PBCH/PSS/SSS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482" marR="33482" marT="5519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57512" y="1600200"/>
            <a:ext cx="1354120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45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Interesting companies are encouraged to provide alignment results in the next RAN4#93 meeting.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933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1182</TotalTime>
  <Words>804</Words>
  <Application>Microsoft Office PowerPoint</Application>
  <PresentationFormat>全屏显示(4:3)</PresentationFormat>
  <Paragraphs>230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Times New Roman</vt:lpstr>
      <vt:lpstr>Office 主题</vt:lpstr>
      <vt:lpstr>3GPP TSG-RAN WG4 Meeting #92Bis   Chongqing, China, 14 - 18 October, 2019</vt:lpstr>
      <vt:lpstr>Test Configurations (1/2)</vt:lpstr>
      <vt:lpstr>Simulation assumption summary</vt:lpstr>
      <vt:lpstr>FRC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115</cp:revision>
  <dcterms:created xsi:type="dcterms:W3CDTF">2016-01-12T08:39:50Z</dcterms:created>
  <dcterms:modified xsi:type="dcterms:W3CDTF">2019-10-16T06:23:55Z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(3)nx++ZGuM0RmjOxBvpPaFA36Y8YnCdpSq5mTeljH3Jkwd4lJu+GcYs12KZEi6ehus+Q1OaUjo
X+O/4TppKhNj47pMvUo9a6QlS28WkH1Ib565kC/Nr1mqMuesLhugFF4jnVuNnAzauysTcqm9
8V6v0E1d2vFASeikFaiBFlMGbpiOWNuAqA2ARhTdAzE997gm6cdgqQCm2ef2/eww5cOg566W
gR2koPtnDhcO2b8b8N</vt:lpwstr>
  </property>
  <property fmtid="{D5CDD505-2E9C-101B-9397-08002B2CF9AE}" pid="3" name="_2015_ms_pID_7253431">
    <vt:lpwstr>OFfp83HaT4wdkYkZ3RvUyULPd3ZT6IF0E7JFOPCU7kDwDDZQWlgZp6
kk6YSh2x9uITiCDd/XefsSqcb30B8oEoGY04gCTz6yfQYoro4fB+yu+WiyOp5aCWUNRcm+0x
UwDIhVbh+6osUVdRCwluyha0H1asXzuEYqYkyM7U8zFE+eTSeCoVoBXOHP4QEoBRJTVl1qqF
D5is6zmeP6i6bIo0A2ocxz1RdoHLffsre212</vt:lpwstr>
  </property>
  <property fmtid="{D5CDD505-2E9C-101B-9397-08002B2CF9AE}" pid="4" name="_2015_ms_pID_7253432">
    <vt:lpwstr>7RzVL831Sm8Fnwwt2OxUGDBKOQCiTT4VL//G
esi9nZ1pExbvtYQ50OqUBrBaI3OswB0CtCk1IGjezQAi3KdT9/4=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</Properties>
</file>