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65" r:id="rId6"/>
    <p:sldId id="268" r:id="rId7"/>
    <p:sldId id="275" r:id="rId8"/>
    <p:sldId id="27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813" y="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 October,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Rel-15 BS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R4-1912671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866" y="-11037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 - 1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866" y="980728"/>
            <a:ext cx="8272922" cy="504056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Declaration </a:t>
            </a:r>
            <a:r>
              <a:rPr lang="en-US" altLang="zh-CN" sz="2400" dirty="0"/>
              <a:t>of support UL CA</a:t>
            </a:r>
          </a:p>
          <a:p>
            <a:pPr lvl="1"/>
            <a:r>
              <a:rPr lang="en-GB" altLang="zh-CN" sz="2000" dirty="0"/>
              <a:t>Add new </a:t>
            </a:r>
            <a:r>
              <a:rPr lang="en-GB" altLang="zh-CN" sz="2000" dirty="0" smtClean="0"/>
              <a:t>declarations </a:t>
            </a:r>
            <a:r>
              <a:rPr lang="en-GB" altLang="zh-CN" sz="2000" dirty="0"/>
              <a:t>of the support of UL CA for PUSCH demodulation performance </a:t>
            </a:r>
            <a:r>
              <a:rPr lang="en-GB" altLang="zh-CN" sz="2000" dirty="0" smtClean="0"/>
              <a:t>tests as following:</a:t>
            </a:r>
          </a:p>
          <a:p>
            <a:pPr lvl="2"/>
            <a:r>
              <a:rPr lang="en-US" altLang="zh-CN" sz="1400" dirty="0"/>
              <a:t>For the highest supported SCS, </a:t>
            </a:r>
            <a:r>
              <a:rPr lang="en-US" altLang="zh-CN" sz="1400" dirty="0" smtClean="0"/>
              <a:t>declaration of the </a:t>
            </a:r>
            <a:r>
              <a:rPr lang="en-US" altLang="zh-CN" sz="1400" dirty="0"/>
              <a:t>carrier combination with the largest aggregated bandwidth. If there is more than one combination, the carrier combination with the largest number of carriers shall be declared.</a:t>
            </a:r>
            <a:endParaRPr lang="en-GB" altLang="zh-CN" sz="1400" dirty="0"/>
          </a:p>
          <a:p>
            <a:r>
              <a:rPr lang="en-GB" altLang="zh-CN" sz="2400" dirty="0" smtClean="0"/>
              <a:t>Use combined format for the direction of </a:t>
            </a:r>
            <a:r>
              <a:rPr lang="en-GB" altLang="zh-CN" sz="2400" dirty="0"/>
              <a:t>BS </a:t>
            </a:r>
            <a:r>
              <a:rPr lang="en-GB" altLang="zh-CN" sz="2400" i="1" dirty="0"/>
              <a:t>type 1-O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and BS </a:t>
            </a:r>
            <a:r>
              <a:rPr lang="en-GB" altLang="zh-CN" sz="2400" i="1" dirty="0" smtClean="0"/>
              <a:t>type 2-O </a:t>
            </a:r>
            <a:r>
              <a:rPr lang="en-GB" altLang="zh-CN" sz="2400" dirty="0" smtClean="0"/>
              <a:t>OTA to be tested in the “Initial conditions” section of specification TS 38.141-2:</a:t>
            </a:r>
            <a:endParaRPr lang="en-US" altLang="zh-CN" sz="2400" dirty="0"/>
          </a:p>
          <a:p>
            <a:pPr lvl="1"/>
            <a:r>
              <a:rPr lang="en-GB" altLang="zh-CN" sz="2000" dirty="0"/>
              <a:t>Direction to be tested: OTA REFSENS </a:t>
            </a:r>
            <a:r>
              <a:rPr lang="en-GB" altLang="zh-CN" sz="2000" i="1" dirty="0"/>
              <a:t>receiver target reference direction</a:t>
            </a:r>
            <a:r>
              <a:rPr lang="en-GB" altLang="zh-CN" sz="2000" dirty="0"/>
              <a:t> (see D.54 in table 4.6-1</a:t>
            </a:r>
            <a:r>
              <a:rPr lang="en-GB" altLang="zh-CN" sz="2000" dirty="0" smtClean="0"/>
              <a:t>).</a:t>
            </a:r>
          </a:p>
          <a:p>
            <a:r>
              <a:rPr lang="en-GB" altLang="zh-CN" sz="2200" dirty="0" smtClean="0"/>
              <a:t>Demodulation branches mapping to polarization:</a:t>
            </a:r>
          </a:p>
          <a:p>
            <a:pPr lvl="1"/>
            <a:r>
              <a:rPr lang="en-GB" altLang="zh-CN" sz="2000" dirty="0"/>
              <a:t>Each of the demodulation branch signals should be transmitted on </a:t>
            </a:r>
            <a:r>
              <a:rPr lang="en-GB" altLang="zh-CN" sz="2000" u="sng" dirty="0" smtClean="0"/>
              <a:t>one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polarization of the test antenna(s</a:t>
            </a:r>
            <a:r>
              <a:rPr lang="en-GB" altLang="zh-CN" sz="2000" dirty="0" smtClean="0"/>
              <a:t>)</a:t>
            </a:r>
          </a:p>
          <a:p>
            <a:r>
              <a:rPr lang="en-US" altLang="zh-CN" sz="2200" dirty="0"/>
              <a:t>RF channels to be tested in the Initial conditions:</a:t>
            </a:r>
          </a:p>
          <a:p>
            <a:pPr lvl="1"/>
            <a:r>
              <a:rPr lang="en-US" altLang="zh-CN" sz="2000" dirty="0"/>
              <a:t>Keep “for single carrier: M” in the </a:t>
            </a:r>
            <a:r>
              <a:rPr lang="en-US" altLang="zh-CN" sz="2000" dirty="0" smtClean="0"/>
              <a:t>specification for all physical channels</a:t>
            </a:r>
            <a:endParaRPr lang="en-GB" altLang="zh-CN" sz="2000" dirty="0"/>
          </a:p>
          <a:p>
            <a:endParaRPr lang="zh-CN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 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Initial conditions and procedure updates in TS 38.141-1</a:t>
            </a:r>
          </a:p>
          <a:p>
            <a:pPr lvl="1"/>
            <a:r>
              <a:rPr lang="en-GB" altLang="zh-CN" sz="2000" dirty="0"/>
              <a:t>Move the test setup for connect the BS tester with the BS antenna connectors from initial conditions to the procedure part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04" y="2780928"/>
            <a:ext cx="8100392" cy="366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6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 - 3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4525963"/>
          </a:xfrm>
        </p:spPr>
        <p:txBody>
          <a:bodyPr/>
          <a:lstStyle/>
          <a:p>
            <a:r>
              <a:rPr lang="en-GB" altLang="zh-CN" sz="2300" dirty="0" smtClean="0"/>
              <a:t>Remove </a:t>
            </a:r>
            <a:r>
              <a:rPr lang="en-GB" altLang="zh-CN" sz="2300" dirty="0"/>
              <a:t>the </a:t>
            </a:r>
            <a:r>
              <a:rPr lang="en-US" altLang="zh-CN" sz="2300" dirty="0" smtClean="0"/>
              <a:t>statements </a:t>
            </a:r>
            <a:r>
              <a:rPr lang="en-US" altLang="zh-CN" sz="2300" dirty="0"/>
              <a:t>about the TE calibration and measurement uncertainty part from the procedure </a:t>
            </a:r>
            <a:r>
              <a:rPr lang="en-US" altLang="zh-CN" sz="2300" dirty="0" smtClean="0"/>
              <a:t>in TS 38.141-2:</a:t>
            </a:r>
            <a:endParaRPr lang="zh-CN" altLang="zh-CN" sz="2300" dirty="0"/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48880"/>
            <a:ext cx="785063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OTA AWGN power level </a:t>
            </a:r>
            <a:r>
              <a:rPr lang="en-GB" altLang="zh-CN" dirty="0" smtClean="0"/>
              <a:t>setting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Use the unified format as below for the AWGN power setting for OTA tests in TS 38.141-2</a:t>
            </a:r>
            <a:r>
              <a:rPr lang="en-GB" altLang="zh-CN" dirty="0" smtClean="0"/>
              <a:t>: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708920"/>
            <a:ext cx="6595735" cy="378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5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7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7754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altLang="zh-CN" dirty="0" smtClean="0"/>
              <a:t>PUSCH performance </a:t>
            </a:r>
            <a:r>
              <a:rPr lang="en-GB" altLang="zh-CN" dirty="0"/>
              <a:t>for different </a:t>
            </a:r>
            <a:r>
              <a:rPr lang="en-GB" altLang="zh-CN" dirty="0" smtClean="0"/>
              <a:t>TDD </a:t>
            </a:r>
            <a:r>
              <a:rPr lang="en-GB" altLang="zh-CN" dirty="0"/>
              <a:t>UL-DL patterns</a:t>
            </a:r>
          </a:p>
          <a:p>
            <a:pPr lvl="1"/>
            <a:r>
              <a:rPr lang="en-US" altLang="zh-CN" dirty="0"/>
              <a:t>Requirements are applicable for all TDD patterns, test is conducted only for one TDD pattern per SCS, FFS how to capture it in the specification.</a:t>
            </a:r>
          </a:p>
          <a:p>
            <a:r>
              <a:rPr lang="en-US" altLang="zh-CN" dirty="0" smtClean="0"/>
              <a:t>RF channels to be tested in the Initial conditions:</a:t>
            </a:r>
          </a:p>
          <a:p>
            <a:pPr lvl="1"/>
            <a:r>
              <a:rPr lang="en-US" altLang="zh-CN" dirty="0" smtClean="0"/>
              <a:t>Further </a:t>
            </a:r>
            <a:r>
              <a:rPr lang="en-US" altLang="zh-CN" dirty="0"/>
              <a:t>discuss how to specify it for CA cases for PUSCH performance </a:t>
            </a:r>
            <a:r>
              <a:rPr lang="en-US" altLang="zh-CN" dirty="0" smtClean="0"/>
              <a:t>requirements in the next meeting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44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Performance requirements handling-1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As per the collected simulation results from company </a:t>
            </a:r>
            <a:r>
              <a:rPr lang="en-US" altLang="zh-CN" dirty="0"/>
              <a:t>in </a:t>
            </a:r>
            <a:r>
              <a:rPr lang="en-US" altLang="zh-CN" dirty="0"/>
              <a:t>R4-1912755</a:t>
            </a:r>
            <a:r>
              <a:rPr lang="en-US" altLang="zh-CN" dirty="0" smtClean="0"/>
              <a:t>, </a:t>
            </a:r>
            <a:r>
              <a:rPr lang="en-US" altLang="zh-CN" dirty="0" smtClean="0"/>
              <a:t>14 cases with error code 100,102 or 103, RAN4 agreed to derive the requirements as following: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3356992"/>
            <a:ext cx="5940152" cy="310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41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Performance requirements handling-2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Remove 4 PUSCH FR2 </a:t>
            </a:r>
            <a:r>
              <a:rPr lang="en-US" altLang="zh-CN" dirty="0"/>
              <a:t>cases with error code </a:t>
            </a:r>
            <a:r>
              <a:rPr lang="en-US" altLang="zh-CN" dirty="0" smtClean="0"/>
              <a:t>100 that are </a:t>
            </a:r>
            <a:r>
              <a:rPr lang="en-US" altLang="zh-CN" dirty="0"/>
              <a:t>agreed to set </a:t>
            </a:r>
            <a:r>
              <a:rPr lang="en-US" altLang="zh-CN" dirty="0" smtClean="0"/>
              <a:t>N/A in </a:t>
            </a:r>
            <a:r>
              <a:rPr lang="en-US" altLang="zh-CN" dirty="0"/>
              <a:t>specifications TS 38.104 and TS </a:t>
            </a:r>
            <a:r>
              <a:rPr lang="en-US" altLang="zh-CN" dirty="0" smtClean="0"/>
              <a:t>38.141-2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756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</TotalTime>
  <Words>374</Words>
  <Application>Microsoft Office PowerPoint</Application>
  <PresentationFormat>全屏显示(4:3)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主题</vt:lpstr>
      <vt:lpstr>3GPP TSG-RAN WG4 Meeting #92Bis   Chongqing, China, 14 - 18 October, 2019</vt:lpstr>
      <vt:lpstr>General - 1</vt:lpstr>
      <vt:lpstr>General -2</vt:lpstr>
      <vt:lpstr>General - 3</vt:lpstr>
      <vt:lpstr>OTA AWGN power level setting</vt:lpstr>
      <vt:lpstr>PUSCH</vt:lpstr>
      <vt:lpstr>Performance requirements handling-1</vt:lpstr>
      <vt:lpstr>Performance requirements handling-2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155</cp:revision>
  <dcterms:created xsi:type="dcterms:W3CDTF">2016-01-12T08:39:50Z</dcterms:created>
  <dcterms:modified xsi:type="dcterms:W3CDTF">2019-10-17T10:15:15Z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(3)6I17t3EDIeCB2JDGLnMHqnuQ5dOpWCvrRph6A8XZrWp3RU0hSvF1QBUnFw/GFAE5tXdDkpFD
scJgSsXAUpgZFkuYUn5S20M6ZisVTwJcSUerW9TsSxgK2TFhCLPQw735YbSk0b6qKQvdVBuR
hrlXVWCnXTcooe4064MeCXh6kdfkmlk70YW1vN4uBPywsq3uoF79+QuvWW+CLIJX7i9B5Eu4
gJkGvk4GwxkslMI4eq</vt:lpwstr>
  </property>
  <property fmtid="{D5CDD505-2E9C-101B-9397-08002B2CF9AE}" pid="3" name="_2015_ms_pID_7253431">
    <vt:lpwstr>oTSFs9+E5d6d+rq4A0ZceDYqNOjrozRM4yESb7xeHJU7dpzF9omE0u
PvWbZXq4F4Je4KL8i7/fuFBQ5ys/l0CEdAUezG0LLMi8ug/SctOiORBpTmFgMXuugWMvijHO
Pji5wRdCKAZ29wh6n/UsAu6DzO+soW1ASkv4M8yDsWS5jbxBV+Jbs7JUIMbUGhs7KdK+mFdF
7IXWen6Ugn5jX1ylfn10lzhQ93BUlzNuIpTf</vt:lpwstr>
  </property>
  <property fmtid="{D5CDD505-2E9C-101B-9397-08002B2CF9AE}" pid="4" name="_2015_ms_pID_7253432">
    <vt:lpwstr>hUIM3CGZip7DF+LgQ1C+HS6sLee2IdGUx1fJ
6PEvtg4WbieGz2d4VnU0DO2guAc7w16bVrFVQto+F/ZYXWYtpDM=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