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70" r:id="rId6"/>
    <p:sldId id="269" r:id="rId7"/>
    <p:sldId id="272" r:id="rId8"/>
    <p:sldId id="273" r:id="rId9"/>
    <p:sldId id="274" r:id="rId1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265" autoAdjust="0"/>
    <p:restoredTop sz="94660"/>
  </p:normalViewPr>
  <p:slideViewPr>
    <p:cSldViewPr>
      <p:cViewPr varScale="1">
        <p:scale>
          <a:sx n="108" d="100"/>
          <a:sy n="108" d="100"/>
        </p:scale>
        <p:origin x="1302"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than Thangarasa" userId="408d9f9c-4a2c-4dc8-a0f4-253ef568dfdf" providerId="ADAL" clId="{231B5B59-A4C8-4AFE-B61A-A444CB4757EC}"/>
    <pc:docChg chg="undo delSld modSld">
      <pc:chgData name="Santhan Thangarasa" userId="408d9f9c-4a2c-4dc8-a0f4-253ef568dfdf" providerId="ADAL" clId="{231B5B59-A4C8-4AFE-B61A-A444CB4757EC}" dt="2019-10-04T17:28:27.015" v="70" actId="404"/>
      <pc:docMkLst>
        <pc:docMk/>
      </pc:docMkLst>
      <pc:sldChg chg="modSp">
        <pc:chgData name="Santhan Thangarasa" userId="408d9f9c-4a2c-4dc8-a0f4-253ef568dfdf" providerId="ADAL" clId="{231B5B59-A4C8-4AFE-B61A-A444CB4757EC}" dt="2019-10-04T17:20:54.665" v="39" actId="6549"/>
        <pc:sldMkLst>
          <pc:docMk/>
          <pc:sldMk cId="0" sldId="256"/>
        </pc:sldMkLst>
        <pc:spChg chg="mod">
          <ac:chgData name="Santhan Thangarasa" userId="408d9f9c-4a2c-4dc8-a0f4-253ef568dfdf" providerId="ADAL" clId="{231B5B59-A4C8-4AFE-B61A-A444CB4757EC}" dt="2019-10-04T17:20:45.447" v="38" actId="108"/>
          <ac:spMkLst>
            <pc:docMk/>
            <pc:sldMk cId="0" sldId="256"/>
            <ac:spMk id="2050" creationId="{B4E3CC63-70F9-46A6-91D9-ABDCD9CE0BE6}"/>
          </ac:spMkLst>
        </pc:spChg>
        <pc:spChg chg="mod">
          <ac:chgData name="Santhan Thangarasa" userId="408d9f9c-4a2c-4dc8-a0f4-253ef568dfdf" providerId="ADAL" clId="{231B5B59-A4C8-4AFE-B61A-A444CB4757EC}" dt="2019-10-04T17:20:54.665" v="39" actId="6549"/>
          <ac:spMkLst>
            <pc:docMk/>
            <pc:sldMk cId="0" sldId="256"/>
            <ac:spMk id="2051" creationId="{732DF2D5-9D9A-4862-9C8A-329725393EEC}"/>
          </ac:spMkLst>
        </pc:spChg>
        <pc:spChg chg="mod">
          <ac:chgData name="Santhan Thangarasa" userId="408d9f9c-4a2c-4dc8-a0f4-253ef568dfdf" providerId="ADAL" clId="{231B5B59-A4C8-4AFE-B61A-A444CB4757EC}" dt="2019-10-04T17:19:01.314" v="0"/>
          <ac:spMkLst>
            <pc:docMk/>
            <pc:sldMk cId="0" sldId="256"/>
            <ac:spMk id="2053" creationId="{C98DB138-7BC0-49B7-8DBA-0325C5B1AB4C}"/>
          </ac:spMkLst>
        </pc:spChg>
      </pc:sldChg>
      <pc:sldChg chg="del">
        <pc:chgData name="Santhan Thangarasa" userId="408d9f9c-4a2c-4dc8-a0f4-253ef568dfdf" providerId="ADAL" clId="{231B5B59-A4C8-4AFE-B61A-A444CB4757EC}" dt="2019-10-04T17:20:57.985" v="40" actId="2696"/>
        <pc:sldMkLst>
          <pc:docMk/>
          <pc:sldMk cId="2713289350" sldId="267"/>
        </pc:sldMkLst>
      </pc:sldChg>
      <pc:sldChg chg="modSp">
        <pc:chgData name="Santhan Thangarasa" userId="408d9f9c-4a2c-4dc8-a0f4-253ef568dfdf" providerId="ADAL" clId="{231B5B59-A4C8-4AFE-B61A-A444CB4757EC}" dt="2019-10-04T17:28:27.015" v="70" actId="404"/>
        <pc:sldMkLst>
          <pc:docMk/>
          <pc:sldMk cId="1800804410" sldId="269"/>
        </pc:sldMkLst>
        <pc:spChg chg="mod">
          <ac:chgData name="Santhan Thangarasa" userId="408d9f9c-4a2c-4dc8-a0f4-253ef568dfdf" providerId="ADAL" clId="{231B5B59-A4C8-4AFE-B61A-A444CB4757EC}" dt="2019-10-04T17:28:27.015" v="70" actId="404"/>
          <ac:spMkLst>
            <pc:docMk/>
            <pc:sldMk cId="1800804410" sldId="269"/>
            <ac:spMk id="4" creationId="{B084D7AF-DEFD-47ED-B94C-F40A214A6326}"/>
          </ac:spMkLst>
        </pc:spChg>
      </pc:sldChg>
      <pc:sldChg chg="modSp">
        <pc:chgData name="Santhan Thangarasa" userId="408d9f9c-4a2c-4dc8-a0f4-253ef568dfdf" providerId="ADAL" clId="{231B5B59-A4C8-4AFE-B61A-A444CB4757EC}" dt="2019-10-04T17:26:13.023" v="41" actId="13926"/>
        <pc:sldMkLst>
          <pc:docMk/>
          <pc:sldMk cId="4103307501" sldId="270"/>
        </pc:sldMkLst>
        <pc:spChg chg="mod">
          <ac:chgData name="Santhan Thangarasa" userId="408d9f9c-4a2c-4dc8-a0f4-253ef568dfdf" providerId="ADAL" clId="{231B5B59-A4C8-4AFE-B61A-A444CB4757EC}" dt="2019-10-04T17:26:13.023" v="41" actId="13926"/>
          <ac:spMkLst>
            <pc:docMk/>
            <pc:sldMk cId="4103307501" sldId="270"/>
            <ac:spMk id="2" creationId="{99FB83AA-C36B-47A8-BA05-D633186DF95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2019/10/4</a:t>
            </a:fld>
            <a:endParaRPr lang="zh-CN" altLang="en-US"/>
          </a:p>
        </p:txBody>
      </p:sp>
      <p:sp>
        <p:nvSpPr>
          <p:cNvPr id="5" name="页脚占位符 4">
            <a:extLst>
              <a:ext uri="{FF2B5EF4-FFF2-40B4-BE49-F238E27FC236}">
                <a16:creationId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2019/10/4</a:t>
            </a:fld>
            <a:endParaRPr lang="zh-CN" altLang="en-US"/>
          </a:p>
        </p:txBody>
      </p:sp>
      <p:sp>
        <p:nvSpPr>
          <p:cNvPr id="5" name="页脚占位符 4">
            <a:extLst>
              <a:ext uri="{FF2B5EF4-FFF2-40B4-BE49-F238E27FC236}">
                <a16:creationId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2019/10/4</a:t>
            </a:fld>
            <a:endParaRPr lang="zh-CN" altLang="en-US"/>
          </a:p>
        </p:txBody>
      </p:sp>
      <p:sp>
        <p:nvSpPr>
          <p:cNvPr id="5" name="页脚占位符 4">
            <a:extLst>
              <a:ext uri="{FF2B5EF4-FFF2-40B4-BE49-F238E27FC236}">
                <a16:creationId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2019/10/4</a:t>
            </a:fld>
            <a:endParaRPr lang="zh-CN" altLang="en-US"/>
          </a:p>
        </p:txBody>
      </p:sp>
      <p:sp>
        <p:nvSpPr>
          <p:cNvPr id="5" name="页脚占位符 4">
            <a:extLst>
              <a:ext uri="{FF2B5EF4-FFF2-40B4-BE49-F238E27FC236}">
                <a16:creationId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2019/10/4</a:t>
            </a:fld>
            <a:endParaRPr lang="zh-CN" altLang="en-US"/>
          </a:p>
        </p:txBody>
      </p:sp>
      <p:sp>
        <p:nvSpPr>
          <p:cNvPr id="5" name="页脚占位符 4">
            <a:extLst>
              <a:ext uri="{FF2B5EF4-FFF2-40B4-BE49-F238E27FC236}">
                <a16:creationId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2019/10/4</a:t>
            </a:fld>
            <a:endParaRPr lang="zh-CN" altLang="en-US"/>
          </a:p>
        </p:txBody>
      </p:sp>
      <p:sp>
        <p:nvSpPr>
          <p:cNvPr id="6" name="页脚占位符 4">
            <a:extLst>
              <a:ext uri="{FF2B5EF4-FFF2-40B4-BE49-F238E27FC236}">
                <a16:creationId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2019/10/4</a:t>
            </a:fld>
            <a:endParaRPr lang="zh-CN" altLang="en-US"/>
          </a:p>
        </p:txBody>
      </p:sp>
      <p:sp>
        <p:nvSpPr>
          <p:cNvPr id="8" name="页脚占位符 4">
            <a:extLst>
              <a:ext uri="{FF2B5EF4-FFF2-40B4-BE49-F238E27FC236}">
                <a16:creationId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2019/10/4</a:t>
            </a:fld>
            <a:endParaRPr lang="zh-CN" altLang="en-US"/>
          </a:p>
        </p:txBody>
      </p:sp>
      <p:sp>
        <p:nvSpPr>
          <p:cNvPr id="4" name="页脚占位符 4">
            <a:extLst>
              <a:ext uri="{FF2B5EF4-FFF2-40B4-BE49-F238E27FC236}">
                <a16:creationId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2019/10/4</a:t>
            </a:fld>
            <a:endParaRPr lang="zh-CN" altLang="en-US"/>
          </a:p>
        </p:txBody>
      </p:sp>
      <p:sp>
        <p:nvSpPr>
          <p:cNvPr id="3" name="页脚占位符 4">
            <a:extLst>
              <a:ext uri="{FF2B5EF4-FFF2-40B4-BE49-F238E27FC236}">
                <a16:creationId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2019/10/4</a:t>
            </a:fld>
            <a:endParaRPr lang="zh-CN" altLang="en-US"/>
          </a:p>
        </p:txBody>
      </p:sp>
      <p:sp>
        <p:nvSpPr>
          <p:cNvPr id="6" name="页脚占位符 4">
            <a:extLst>
              <a:ext uri="{FF2B5EF4-FFF2-40B4-BE49-F238E27FC236}">
                <a16:creationId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2019/10/4</a:t>
            </a:fld>
            <a:endParaRPr lang="zh-CN" altLang="en-US"/>
          </a:p>
        </p:txBody>
      </p:sp>
      <p:sp>
        <p:nvSpPr>
          <p:cNvPr id="6" name="页脚占位符 4">
            <a:extLst>
              <a:ext uri="{FF2B5EF4-FFF2-40B4-BE49-F238E27FC236}">
                <a16:creationId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2019/10/4</a:t>
            </a:fld>
            <a:endParaRPr lang="zh-CN" altLang="en-US"/>
          </a:p>
        </p:txBody>
      </p:sp>
      <p:sp>
        <p:nvSpPr>
          <p:cNvPr id="5" name="页脚占位符 4">
            <a:extLst>
              <a:ext uri="{FF2B5EF4-FFF2-40B4-BE49-F238E27FC236}">
                <a16:creationId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#92bis</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sz="1800" dirty="0">
                <a:ea typeface="Arial Unicode MS" panose="020B0604020202020204" pitchFamily="50" charset="-128"/>
              </a:rPr>
              <a:t>Chongqing</a:t>
            </a:r>
            <a:r>
              <a:rPr lang="en-US" altLang="zh-CN" sz="1800" dirty="0">
                <a:ea typeface="Arial Unicode MS" panose="020B0604020202020204" pitchFamily="50" charset="-128"/>
              </a:rPr>
              <a:t>, China</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14</a:t>
            </a:r>
            <a:r>
              <a:rPr lang="en-US" altLang="zh-CN" sz="1800" baseline="30000" dirty="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 18</a:t>
            </a:r>
            <a:r>
              <a:rPr lang="en-US" altLang="zh-CN" sz="1800" baseline="30000" dirty="0">
                <a:latin typeface="Arial Unicode MS" panose="020B0604020202020204" pitchFamily="50" charset="-128"/>
                <a:ea typeface="Arial Unicode MS" panose="020B0604020202020204" pitchFamily="50" charset="-128"/>
                <a:cs typeface="Arial Unicode MS" panose="020B0604020202020204" pitchFamily="50" charset="-128"/>
              </a:rPr>
              <a:t>th</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October, 2019</a:t>
            </a:r>
            <a:endParaRPr lang="zh-CN" altLang="en-US" sz="1800"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051" name="副标题 2">
            <a:extLst>
              <a:ext uri="{FF2B5EF4-FFF2-40B4-BE49-F238E27FC236}">
                <a16:creationId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sz="2800" dirty="0">
                <a:solidFill>
                  <a:schemeClr val="tx1"/>
                </a:solidFill>
              </a:rPr>
              <a:t>Ericsson</a:t>
            </a:r>
            <a:endParaRPr lang="zh-CN" altLang="en-US" sz="2800" dirty="0">
              <a:solidFill>
                <a:schemeClr val="tx1"/>
              </a:solidFill>
            </a:endParaRPr>
          </a:p>
        </p:txBody>
      </p:sp>
      <p:sp>
        <p:nvSpPr>
          <p:cNvPr id="2052" name="TextBox 3">
            <a:extLst>
              <a:ext uri="{FF2B5EF4-FFF2-40B4-BE49-F238E27FC236}">
                <a16:creationId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latin typeface="Calibri" panose="020F0502020204030204" pitchFamily="34" charset="0"/>
              </a:rPr>
              <a:t>Way forward on Rel-16 MTC RRM enhancement</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id="{C98DB138-7BC0-49B7-8DBA-0325C5B1AB4C}"/>
              </a:ext>
            </a:extLst>
          </p:cNvPr>
          <p:cNvSpPr txBox="1">
            <a:spLocks noChangeArrowheads="1"/>
          </p:cNvSpPr>
          <p:nvPr/>
        </p:nvSpPr>
        <p:spPr bwMode="auto">
          <a:xfrm>
            <a:off x="7164288"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R4-1912147</a:t>
            </a:r>
            <a:endParaRPr lang="zh-CN" altLang="en-US" dirty="0">
              <a:highlight>
                <a:srgbClr val="FFFF00"/>
              </a:highlight>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B83AA-C36B-47A8-BA05-D633186DF958}"/>
              </a:ext>
            </a:extLst>
          </p:cNvPr>
          <p:cNvSpPr>
            <a:spLocks noGrp="1"/>
          </p:cNvSpPr>
          <p:nvPr>
            <p:ph type="title"/>
          </p:nvPr>
        </p:nvSpPr>
        <p:spPr/>
        <p:txBody>
          <a:bodyPr/>
          <a:lstStyle/>
          <a:p>
            <a:r>
              <a:rPr lang="en-GB" dirty="0"/>
              <a:t> MPDCCH performance improvement for RLM</a:t>
            </a:r>
            <a:endParaRPr lang="sv-SE" dirty="0"/>
          </a:p>
        </p:txBody>
      </p:sp>
      <p:sp>
        <p:nvSpPr>
          <p:cNvPr id="3" name="Content Placeholder 2">
            <a:extLst>
              <a:ext uri="{FF2B5EF4-FFF2-40B4-BE49-F238E27FC236}">
                <a16:creationId xmlns:a16="http://schemas.microsoft.com/office/drawing/2014/main" id="{8D37D642-3CF1-49CD-A763-8FAC38CAF438}"/>
              </a:ext>
            </a:extLst>
          </p:cNvPr>
          <p:cNvSpPr>
            <a:spLocks noGrp="1"/>
          </p:cNvSpPr>
          <p:nvPr>
            <p:ph idx="1"/>
          </p:nvPr>
        </p:nvSpPr>
        <p:spPr/>
        <p:txBody>
          <a:bodyPr/>
          <a:lstStyle/>
          <a:p>
            <a:r>
              <a:rPr lang="en-GB" sz="2400" dirty="0"/>
              <a:t>RAN4 assumes the </a:t>
            </a:r>
            <a:r>
              <a:rPr lang="sv-SE" sz="2400" dirty="0"/>
              <a:t>downlink radio link quality measurement is based on CRS only even if MPDCCH uses DMRS+CRS for demodulation reference signals.</a:t>
            </a:r>
          </a:p>
          <a:p>
            <a:r>
              <a:rPr lang="sv-SE" sz="2400" dirty="0"/>
              <a:t>RAN4 sets the same evaluation period as Rel-13 eMTC, e.g., T</a:t>
            </a:r>
            <a:r>
              <a:rPr lang="sv-SE" sz="2400" baseline="-25000" dirty="0"/>
              <a:t>Evaluate_</a:t>
            </a:r>
            <a:r>
              <a:rPr lang="sv-SE" sz="2400" dirty="0"/>
              <a:t>Q</a:t>
            </a:r>
            <a:r>
              <a:rPr lang="sv-SE" sz="2400" baseline="-25000" dirty="0"/>
              <a:t>out_CatM1 </a:t>
            </a:r>
            <a:r>
              <a:rPr lang="sv-SE" sz="2400" dirty="0"/>
              <a:t>= 400 ms and T</a:t>
            </a:r>
            <a:r>
              <a:rPr lang="sv-SE" sz="2400" baseline="-25000" dirty="0"/>
              <a:t>Evaluate_</a:t>
            </a:r>
            <a:r>
              <a:rPr lang="sv-SE" sz="2400" dirty="0"/>
              <a:t>Q</a:t>
            </a:r>
            <a:r>
              <a:rPr lang="sv-SE" sz="2400" baseline="-25000" dirty="0"/>
              <a:t>in_CatM1 </a:t>
            </a:r>
            <a:r>
              <a:rPr lang="sv-SE" sz="2400" dirty="0"/>
              <a:t>= 200 ms for CE Mode A UE without DRX and T</a:t>
            </a:r>
            <a:r>
              <a:rPr lang="sv-SE" sz="2400" baseline="-25000" dirty="0"/>
              <a:t>Evaluate_</a:t>
            </a:r>
            <a:r>
              <a:rPr lang="sv-SE" sz="2400" dirty="0"/>
              <a:t>Q</a:t>
            </a:r>
            <a:r>
              <a:rPr lang="sv-SE" sz="2400" baseline="-25000" dirty="0"/>
              <a:t>out_CatM1 </a:t>
            </a:r>
            <a:r>
              <a:rPr lang="sv-SE" sz="2400" dirty="0"/>
              <a:t>= 4000 ms and T</a:t>
            </a:r>
            <a:r>
              <a:rPr lang="sv-SE" sz="2400" baseline="-25000" dirty="0"/>
              <a:t>Evaluate_</a:t>
            </a:r>
            <a:r>
              <a:rPr lang="sv-SE" sz="2400" dirty="0"/>
              <a:t>Q</a:t>
            </a:r>
            <a:r>
              <a:rPr lang="sv-SE" sz="2400" baseline="-25000" dirty="0"/>
              <a:t>in_CatM1 </a:t>
            </a:r>
            <a:r>
              <a:rPr lang="sv-SE" sz="2400" dirty="0"/>
              <a:t>= 2000 m for CE Mode B UE without DRX. </a:t>
            </a:r>
          </a:p>
          <a:p>
            <a:r>
              <a:rPr lang="en-GB" sz="2400" dirty="0"/>
              <a:t>RAN4 will use the MPDDCH parameters in Table 3 to evaluate MPDCCH BLER for RLM with improved MPDCCH. </a:t>
            </a:r>
          </a:p>
        </p:txBody>
      </p:sp>
    </p:spTree>
    <p:extLst>
      <p:ext uri="{BB962C8B-B14F-4D97-AF65-F5344CB8AC3E}">
        <p14:creationId xmlns:p14="http://schemas.microsoft.com/office/powerpoint/2010/main" val="4103307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a:extLst>
              <a:ext uri="{FF2B5EF4-FFF2-40B4-BE49-F238E27FC236}">
                <a16:creationId xmlns:a16="http://schemas.microsoft.com/office/drawing/2014/main" id="{A75EF2A8-A19F-4F64-8C7E-2525B8E8A3B2}"/>
              </a:ext>
            </a:extLst>
          </p:cNvPr>
          <p:cNvSpPr>
            <a:spLocks noGrp="1"/>
          </p:cNvSpPr>
          <p:nvPr>
            <p:ph type="title"/>
          </p:nvPr>
        </p:nvSpPr>
        <p:spPr/>
        <p:txBody>
          <a:bodyPr/>
          <a:lstStyle/>
          <a:p>
            <a:pPr eaLnBrk="1" hangingPunct="1"/>
            <a:r>
              <a:rPr lang="en-US" altLang="zh-CN" dirty="0"/>
              <a:t>Preconfigured UL resource </a:t>
            </a:r>
            <a:endParaRPr lang="zh-CN" altLang="en-US" dirty="0"/>
          </a:p>
        </p:txBody>
      </p:sp>
      <p:sp>
        <p:nvSpPr>
          <p:cNvPr id="4" name="内容占位符 2">
            <a:extLst>
              <a:ext uri="{FF2B5EF4-FFF2-40B4-BE49-F238E27FC236}">
                <a16:creationId xmlns:a16="http://schemas.microsoft.com/office/drawing/2014/main" id="{B084D7AF-DEFD-47ED-B94C-F40A214A6326}"/>
              </a:ext>
            </a:extLst>
          </p:cNvPr>
          <p:cNvSpPr>
            <a:spLocks noGrp="1"/>
          </p:cNvSpPr>
          <p:nvPr>
            <p:ph idx="1"/>
          </p:nvPr>
        </p:nvSpPr>
        <p:spPr>
          <a:xfrm>
            <a:off x="457200" y="1340768"/>
            <a:ext cx="8229600" cy="5257800"/>
          </a:xfrm>
        </p:spPr>
        <p:txBody>
          <a:bodyPr/>
          <a:lstStyle/>
          <a:p>
            <a:r>
              <a:rPr lang="en-US" sz="2000" dirty="0"/>
              <a:t>The value of M and N in the agreed measurement conditions for first measurement (RSRP1) and second measurement (RSRP2) are defined as follows:</a:t>
            </a:r>
          </a:p>
          <a:p>
            <a:pPr lvl="1"/>
            <a:r>
              <a:rPr lang="en-US" sz="1800" dirty="0"/>
              <a:t>M/N=DRX cycle length when DRX cycle length &lt; 1.28 seconds and M/N=</a:t>
            </a:r>
            <a:r>
              <a:rPr lang="en-US" sz="1800" dirty="0" err="1"/>
              <a:t>DRX_cycle_length</a:t>
            </a:r>
            <a:r>
              <a:rPr lang="en-US" sz="1800" dirty="0"/>
              <a:t>/2 ≥1.28 seconds. </a:t>
            </a:r>
          </a:p>
          <a:p>
            <a:r>
              <a:rPr lang="en-US" sz="2000" dirty="0"/>
              <a:t>The value of M and N in the agreed measurement conditions for first measurement (RSRP1) and second measurement (RSRP2) are as defined above when measurements are performed within PTW. But when outside PTW, M/N=</a:t>
            </a:r>
            <a:r>
              <a:rPr lang="en-US" sz="2000" dirty="0" err="1"/>
              <a:t>DRX_cycle_length</a:t>
            </a:r>
            <a:r>
              <a:rPr lang="en-US" sz="2000" dirty="0"/>
              <a:t>/4. </a:t>
            </a:r>
          </a:p>
          <a:p>
            <a:r>
              <a:rPr lang="en-US" sz="2000" dirty="0"/>
              <a:t>If the first- and second measurement conditions are not met, UE shall perform new measurement, or delay the PUR transmission until next PUR transmission opportunity or it may drop PUR and fall back to RACH. </a:t>
            </a:r>
          </a:p>
          <a:p>
            <a:r>
              <a:rPr lang="en-US" sz="2000" dirty="0"/>
              <a:t>The range is defined as [-2, …., 4] dB excluding 0 dB value with a 1 dB resolution when K=2. The range is defined as [2, ….,5 ] dB with a resolution of 1 dB when K=1.</a:t>
            </a:r>
            <a:endParaRPr lang="en-US" altLang="zh-CN" sz="900" dirty="0">
              <a:highlight>
                <a:srgbClr val="FFFF00"/>
              </a:highlight>
            </a:endParaRPr>
          </a:p>
        </p:txBody>
      </p:sp>
    </p:spTree>
    <p:extLst>
      <p:ext uri="{BB962C8B-B14F-4D97-AF65-F5344CB8AC3E}">
        <p14:creationId xmlns:p14="http://schemas.microsoft.com/office/powerpoint/2010/main" val="1800804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33EF8-5CDC-4941-ACD9-494F1DFF3898}"/>
              </a:ext>
            </a:extLst>
          </p:cNvPr>
          <p:cNvSpPr>
            <a:spLocks noGrp="1"/>
          </p:cNvSpPr>
          <p:nvPr>
            <p:ph type="title"/>
          </p:nvPr>
        </p:nvSpPr>
        <p:spPr/>
        <p:txBody>
          <a:bodyPr/>
          <a:lstStyle/>
          <a:p>
            <a:r>
              <a:rPr lang="en-GB" dirty="0"/>
              <a:t>DL quality reporting</a:t>
            </a:r>
            <a:endParaRPr lang="sv-SE" dirty="0"/>
          </a:p>
        </p:txBody>
      </p:sp>
      <p:sp>
        <p:nvSpPr>
          <p:cNvPr id="3" name="Content Placeholder 2">
            <a:extLst>
              <a:ext uri="{FF2B5EF4-FFF2-40B4-BE49-F238E27FC236}">
                <a16:creationId xmlns:a16="http://schemas.microsoft.com/office/drawing/2014/main" id="{48B46B66-723B-476A-9F31-DA34BB8EE293}"/>
              </a:ext>
            </a:extLst>
          </p:cNvPr>
          <p:cNvSpPr>
            <a:spLocks noGrp="1"/>
          </p:cNvSpPr>
          <p:nvPr>
            <p:ph idx="1"/>
          </p:nvPr>
        </p:nvSpPr>
        <p:spPr/>
        <p:txBody>
          <a:bodyPr/>
          <a:lstStyle/>
          <a:p>
            <a:r>
              <a:rPr lang="sv-SE" sz="2800" dirty="0"/>
              <a:t>RAN4 specifies the RRM core requirements for MSG3-based channel quality reporting as shown in section 3 of R4-1911772.</a:t>
            </a:r>
          </a:p>
          <a:p>
            <a:r>
              <a:rPr lang="sv-SE" sz="2800" dirty="0"/>
              <a:t>For DL quality reporting in CONNECTED mode, RAN4 waits for RAN1/RAN2 decision. </a:t>
            </a:r>
          </a:p>
        </p:txBody>
      </p:sp>
    </p:spTree>
    <p:extLst>
      <p:ext uri="{BB962C8B-B14F-4D97-AF65-F5344CB8AC3E}">
        <p14:creationId xmlns:p14="http://schemas.microsoft.com/office/powerpoint/2010/main" val="3850352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C3F46-E86E-46F7-BC2C-4CE599EC82C4}"/>
              </a:ext>
            </a:extLst>
          </p:cNvPr>
          <p:cNvSpPr>
            <a:spLocks noGrp="1"/>
          </p:cNvSpPr>
          <p:nvPr>
            <p:ph type="title"/>
          </p:nvPr>
        </p:nvSpPr>
        <p:spPr/>
        <p:txBody>
          <a:bodyPr/>
          <a:lstStyle/>
          <a:p>
            <a:r>
              <a:rPr lang="sv-SE" dirty="0"/>
              <a:t>Mobility enhancement</a:t>
            </a:r>
          </a:p>
        </p:txBody>
      </p:sp>
      <p:sp>
        <p:nvSpPr>
          <p:cNvPr id="3" name="Content Placeholder 2">
            <a:extLst>
              <a:ext uri="{FF2B5EF4-FFF2-40B4-BE49-F238E27FC236}">
                <a16:creationId xmlns:a16="http://schemas.microsoft.com/office/drawing/2014/main" id="{18588D44-B301-4E58-9C19-E1DE2512A6AA}"/>
              </a:ext>
            </a:extLst>
          </p:cNvPr>
          <p:cNvSpPr>
            <a:spLocks noGrp="1"/>
          </p:cNvSpPr>
          <p:nvPr>
            <p:ph idx="1"/>
          </p:nvPr>
        </p:nvSpPr>
        <p:spPr/>
        <p:txBody>
          <a:bodyPr/>
          <a:lstStyle/>
          <a:p>
            <a:r>
              <a:rPr lang="en-GB" sz="2800" dirty="0"/>
              <a:t>Improved measurement accuracy requirements for RSRP based on RSS is defined based on L1 period of 320 </a:t>
            </a:r>
            <a:r>
              <a:rPr lang="en-GB" sz="2800" dirty="0" err="1"/>
              <a:t>ms</a:t>
            </a:r>
            <a:r>
              <a:rPr lang="en-GB" sz="2800" dirty="0"/>
              <a:t>. </a:t>
            </a:r>
          </a:p>
          <a:p>
            <a:r>
              <a:rPr lang="sv-SE" sz="2800" dirty="0"/>
              <a:t> </a:t>
            </a:r>
            <a:r>
              <a:rPr lang="en-GB" sz="2800" dirty="0"/>
              <a:t>RSS based absolute RSRP measurement accuracy requirements are defined as follows: </a:t>
            </a:r>
          </a:p>
          <a:p>
            <a:endParaRPr lang="en-GB" sz="2800" dirty="0"/>
          </a:p>
          <a:p>
            <a:endParaRPr lang="en-GB" sz="2800" dirty="0"/>
          </a:p>
          <a:p>
            <a:endParaRPr lang="sv-SE" sz="2800" dirty="0"/>
          </a:p>
        </p:txBody>
      </p:sp>
      <p:graphicFrame>
        <p:nvGraphicFramePr>
          <p:cNvPr id="7" name="Table 6">
            <a:extLst>
              <a:ext uri="{FF2B5EF4-FFF2-40B4-BE49-F238E27FC236}">
                <a16:creationId xmlns:a16="http://schemas.microsoft.com/office/drawing/2014/main" id="{AEE3FA4E-1E39-4A82-B354-60391C5A7EAA}"/>
              </a:ext>
            </a:extLst>
          </p:cNvPr>
          <p:cNvGraphicFramePr>
            <a:graphicFrameLocks noGrp="1"/>
          </p:cNvGraphicFramePr>
          <p:nvPr>
            <p:extLst>
              <p:ext uri="{D42A27DB-BD31-4B8C-83A1-F6EECF244321}">
                <p14:modId xmlns:p14="http://schemas.microsoft.com/office/powerpoint/2010/main" val="1985526579"/>
              </p:ext>
            </p:extLst>
          </p:nvPr>
        </p:nvGraphicFramePr>
        <p:xfrm>
          <a:off x="1115616" y="4005064"/>
          <a:ext cx="7077471" cy="1905000"/>
        </p:xfrm>
        <a:graphic>
          <a:graphicData uri="http://schemas.openxmlformats.org/drawingml/2006/table">
            <a:tbl>
              <a:tblPr firstRow="1" firstCol="1" bandRow="1">
                <a:tableStyleId>{5C22544A-7EE6-4342-B048-85BDC9FD1C3A}</a:tableStyleId>
              </a:tblPr>
              <a:tblGrid>
                <a:gridCol w="2359157">
                  <a:extLst>
                    <a:ext uri="{9D8B030D-6E8A-4147-A177-3AD203B41FA5}">
                      <a16:colId xmlns:a16="http://schemas.microsoft.com/office/drawing/2014/main" val="3206730234"/>
                    </a:ext>
                  </a:extLst>
                </a:gridCol>
                <a:gridCol w="2359157">
                  <a:extLst>
                    <a:ext uri="{9D8B030D-6E8A-4147-A177-3AD203B41FA5}">
                      <a16:colId xmlns:a16="http://schemas.microsoft.com/office/drawing/2014/main" val="1236431811"/>
                    </a:ext>
                  </a:extLst>
                </a:gridCol>
                <a:gridCol w="2359157">
                  <a:extLst>
                    <a:ext uri="{9D8B030D-6E8A-4147-A177-3AD203B41FA5}">
                      <a16:colId xmlns:a16="http://schemas.microsoft.com/office/drawing/2014/main" val="3550080646"/>
                    </a:ext>
                  </a:extLst>
                </a:gridCol>
              </a:tblGrid>
              <a:tr h="118514">
                <a:tc>
                  <a:txBody>
                    <a:bodyPr/>
                    <a:lstStyle/>
                    <a:p>
                      <a:pPr hangingPunct="0">
                        <a:spcAft>
                          <a:spcPts val="900"/>
                        </a:spcAft>
                      </a:pPr>
                      <a:r>
                        <a:rPr lang="en-US" sz="1000">
                          <a:effectLst/>
                        </a:rPr>
                        <a:t> </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900"/>
                        </a:spcAft>
                      </a:pPr>
                      <a:r>
                        <a:rPr lang="sv-SE" sz="1000">
                          <a:effectLst/>
                        </a:rPr>
                        <a:t>1Rx</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900"/>
                        </a:spcAft>
                      </a:pPr>
                      <a:r>
                        <a:rPr lang="sv-SE" sz="1000">
                          <a:effectLst/>
                        </a:rPr>
                        <a:t>2Rx</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10934224"/>
                  </a:ext>
                </a:extLst>
              </a:tr>
              <a:tr h="237028">
                <a:tc>
                  <a:txBody>
                    <a:bodyPr/>
                    <a:lstStyle/>
                    <a:p>
                      <a:pPr hangingPunct="0">
                        <a:spcAft>
                          <a:spcPts val="900"/>
                        </a:spcAft>
                      </a:pPr>
                      <a:r>
                        <a:rPr lang="en-US" sz="1000">
                          <a:effectLst/>
                        </a:rPr>
                        <a:t>CE mode A, Es/Iot &gt;= -6 dB</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900"/>
                        </a:spcAft>
                      </a:pPr>
                      <a:r>
                        <a:rPr lang="en-US" sz="1000">
                          <a:effectLst/>
                        </a:rPr>
                        <a:t>+/-4dB (for L1 measurement period of 320ms/640ms)</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900"/>
                        </a:spcAft>
                      </a:pPr>
                      <a:r>
                        <a:rPr lang="sv-SE" sz="1000" dirty="0">
                          <a:effectLst/>
                        </a:rPr>
                        <a:t>+/-4dB</a:t>
                      </a:r>
                      <a:endParaRPr lang="sv-S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95279535"/>
                  </a:ext>
                </a:extLst>
              </a:tr>
              <a:tr h="325913">
                <a:tc>
                  <a:txBody>
                    <a:bodyPr/>
                    <a:lstStyle/>
                    <a:p>
                      <a:pPr hangingPunct="0">
                        <a:spcAft>
                          <a:spcPts val="900"/>
                        </a:spcAft>
                      </a:pPr>
                      <a:r>
                        <a:rPr lang="sv-SE" sz="1000">
                          <a:effectLst/>
                        </a:rPr>
                        <a:t>CE mode B, Es/Iot &gt;= -12 dB</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900"/>
                        </a:spcAft>
                      </a:pPr>
                      <a:r>
                        <a:rPr lang="en-US" sz="1000">
                          <a:effectLst/>
                        </a:rPr>
                        <a:t>+/-5dB (for L1 measurement period of 320ms), </a:t>
                      </a:r>
                      <a:endParaRPr lang="sv-SE" sz="1000">
                        <a:effectLst/>
                      </a:endParaRPr>
                    </a:p>
                    <a:p>
                      <a:pPr hangingPunct="0">
                        <a:spcAft>
                          <a:spcPts val="900"/>
                        </a:spcAft>
                      </a:pPr>
                      <a:r>
                        <a:rPr lang="en-US" sz="1000">
                          <a:effectLst/>
                        </a:rPr>
                        <a:t>+/-4dB (for L1 measurement period of 640ms)</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900"/>
                        </a:spcAft>
                      </a:pPr>
                      <a:r>
                        <a:rPr lang="sv-SE" sz="1000">
                          <a:effectLst/>
                        </a:rPr>
                        <a:t>+/-4dB</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5649726"/>
                  </a:ext>
                </a:extLst>
              </a:tr>
              <a:tr h="325913">
                <a:tc>
                  <a:txBody>
                    <a:bodyPr/>
                    <a:lstStyle/>
                    <a:p>
                      <a:pPr hangingPunct="0">
                        <a:spcAft>
                          <a:spcPts val="900"/>
                        </a:spcAft>
                      </a:pPr>
                      <a:r>
                        <a:rPr lang="sv-SE" sz="1000">
                          <a:effectLst/>
                        </a:rPr>
                        <a:t>CE mode B, -15 &lt;= Es/Iot &lt;= -12 dB</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900"/>
                        </a:spcAft>
                      </a:pPr>
                      <a:r>
                        <a:rPr lang="en-US" sz="1000">
                          <a:effectLst/>
                        </a:rPr>
                        <a:t>+/-6dB (for L1 measurement period of 320ms), </a:t>
                      </a:r>
                      <a:endParaRPr lang="sv-SE" sz="1000">
                        <a:effectLst/>
                      </a:endParaRPr>
                    </a:p>
                    <a:p>
                      <a:pPr hangingPunct="0">
                        <a:spcAft>
                          <a:spcPts val="900"/>
                        </a:spcAft>
                      </a:pPr>
                      <a:r>
                        <a:rPr lang="en-US" sz="1000">
                          <a:effectLst/>
                        </a:rPr>
                        <a:t>+/-5dB (for L1 measurement period of 640ms)</a:t>
                      </a:r>
                      <a:endParaRPr lang="sv-SE" sz="1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900"/>
                        </a:spcAft>
                      </a:pPr>
                      <a:r>
                        <a:rPr lang="sv-SE" sz="1000" dirty="0">
                          <a:effectLst/>
                        </a:rPr>
                        <a:t>+/-5dB</a:t>
                      </a:r>
                      <a:endParaRPr lang="sv-SE"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40571549"/>
                  </a:ext>
                </a:extLst>
              </a:tr>
            </a:tbl>
          </a:graphicData>
        </a:graphic>
      </p:graphicFrame>
    </p:spTree>
    <p:extLst>
      <p:ext uri="{BB962C8B-B14F-4D97-AF65-F5344CB8AC3E}">
        <p14:creationId xmlns:p14="http://schemas.microsoft.com/office/powerpoint/2010/main" val="26400418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A7081A-0F8C-4F4B-8D71-CA6CAD31928D}"/>
              </a:ext>
            </a:extLst>
          </p:cNvPr>
          <p:cNvSpPr>
            <a:spLocks noGrp="1"/>
          </p:cNvSpPr>
          <p:nvPr>
            <p:ph type="title"/>
          </p:nvPr>
        </p:nvSpPr>
        <p:spPr/>
        <p:txBody>
          <a:bodyPr/>
          <a:lstStyle/>
          <a:p>
            <a:r>
              <a:rPr lang="sv-SE" dirty="0"/>
              <a:t>Mobility enhancement</a:t>
            </a:r>
          </a:p>
        </p:txBody>
      </p:sp>
      <p:sp>
        <p:nvSpPr>
          <p:cNvPr id="3" name="Content Placeholder 2">
            <a:extLst>
              <a:ext uri="{FF2B5EF4-FFF2-40B4-BE49-F238E27FC236}">
                <a16:creationId xmlns:a16="http://schemas.microsoft.com/office/drawing/2014/main" id="{AE032B31-F845-4DC4-9726-E24872D80494}"/>
              </a:ext>
            </a:extLst>
          </p:cNvPr>
          <p:cNvSpPr>
            <a:spLocks noGrp="1"/>
          </p:cNvSpPr>
          <p:nvPr>
            <p:ph idx="1"/>
          </p:nvPr>
        </p:nvSpPr>
        <p:spPr/>
        <p:txBody>
          <a:bodyPr/>
          <a:lstStyle/>
          <a:p>
            <a:r>
              <a:rPr lang="en-GB" sz="2800" dirty="0"/>
              <a:t>RSS based RSRP measurements for serving and neighbour cells in RRC_CONNECTED state are discussed based on RAN1/RAN2 agreements about the RSS configurations. </a:t>
            </a:r>
          </a:p>
          <a:p>
            <a:r>
              <a:rPr lang="en-GB" sz="2800" dirty="0"/>
              <a:t>Signalling support is introduced to enable the </a:t>
            </a:r>
            <a:r>
              <a:rPr lang="en-GB" sz="2800" dirty="0" err="1"/>
              <a:t>eNodeB</a:t>
            </a:r>
            <a:r>
              <a:rPr lang="en-GB" sz="2800" dirty="0"/>
              <a:t> to configure the UE with RSS based RSRP measurement. </a:t>
            </a:r>
            <a:endParaRPr lang="sv-SE" sz="2800" dirty="0"/>
          </a:p>
        </p:txBody>
      </p:sp>
    </p:spTree>
    <p:extLst>
      <p:ext uri="{BB962C8B-B14F-4D97-AF65-F5344CB8AC3E}">
        <p14:creationId xmlns:p14="http://schemas.microsoft.com/office/powerpoint/2010/main" val="2278634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CCDA80-FB4E-4CBC-A382-834834195A6B}">
  <ds:schemaRefs>
    <ds:schemaRef ds:uri="http://schemas.openxmlformats.org/package/2006/metadata/core-properties"/>
    <ds:schemaRef ds:uri="http://www.w3.org/XML/1998/namespace"/>
    <ds:schemaRef ds:uri="http://purl.org/dc/dcmitype/"/>
    <ds:schemaRef ds:uri="6f846979-0e6f-42ff-8b87-e1893efeda99"/>
    <ds:schemaRef ds:uri="http://purl.org/dc/terms/"/>
    <ds:schemaRef ds:uri="db33437f-65a5-48c5-b537-19efd290f967"/>
    <ds:schemaRef ds:uri="http://schemas.microsoft.com/office/2006/documentManagement/types"/>
    <ds:schemaRef ds:uri="http://schemas.microsoft.com/office/infopath/2007/PartnerControl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3EB4081E-080D-40E4-9ECC-F208EFDDAC27}">
  <ds:schemaRefs>
    <ds:schemaRef ds:uri="http://schemas.microsoft.com/sharepoint/v3/contenttype/forms"/>
  </ds:schemaRefs>
</ds:datastoreItem>
</file>

<file path=customXml/itemProps3.xml><?xml version="1.0" encoding="utf-8"?>
<ds:datastoreItem xmlns:ds="http://schemas.openxmlformats.org/officeDocument/2006/customXml" ds:itemID="{BEDD3DFA-B2CE-404A-ADB4-79F059C168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7140</TotalTime>
  <Words>543</Words>
  <Application>Microsoft Office PowerPoint</Application>
  <PresentationFormat>On-screen Show (4:3)</PresentationFormat>
  <Paragraphs>38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Arial Unicode MS</vt:lpstr>
      <vt:lpstr>Calibri</vt:lpstr>
      <vt:lpstr>Office 主题</vt:lpstr>
      <vt:lpstr>3GPP TSG-RAN WG4 Meeting #92bis Chongqing, China, 14th – 18th October, 2019</vt:lpstr>
      <vt:lpstr> MPDCCH performance improvement for RLM</vt:lpstr>
      <vt:lpstr>Preconfigured UL resource </vt:lpstr>
      <vt:lpstr>DL quality reporting</vt:lpstr>
      <vt:lpstr>Mobility enhancement</vt:lpstr>
      <vt:lpstr>Mobility enhancement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Santhan Thangarasa</cp:lastModifiedBy>
  <cp:revision>550</cp:revision>
  <dcterms:created xsi:type="dcterms:W3CDTF">2016-01-12T08:39:50Z</dcterms:created>
  <dcterms:modified xsi:type="dcterms:W3CDTF">2019-10-04T18:51:32Z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(3)jLe/MeNSGJ0OqygZvimeJbfAYSF/uqPT8kijuKRtrzJ7zQSpQOi2ciJVHE0zBZeJDYS25rB2
1AKUVThoq4aRI8IGFcXDOsKEk+paAXFkw1YihjsNc8EhE9kM9Gin7E/7OUJWmuPv8zgeu2Ya
Wh6jw7UrPG3bLO8NPagspYkMQgVBf0t6SYF5o8hC7U8ZyF00JNemHtOAjPTIXtAYyHbLHl4y
Hpt2v47TrBxfjn02un</vt:lpwstr>
  </property>
  <property fmtid="{D5CDD505-2E9C-101B-9397-08002B2CF9AE}" pid="3" name="_2015_ms_pID_7253431">
    <vt:lpwstr>sDZ7E1yhNtz5zGYmzzBqLglB/V8naKF5Dru1piSo2l5x7m+gANTXCd
aIfLApYQEkKnP93ixoSA886Fy4Ky2tvFzZ8U4la+5ybsn5OFzEIAtBXNVmlzSqfLG2AVsant
jNYUbkhuk5Umoce3gYlOwE/4kd8sGR94ZHUM4gz9TNZrZezcPMlD1XYbf29KQneLYXyPTsAr
dGW/CJU9mm5hMYM/yhQuchP3cc4Ju61rBUpO</vt:lpwstr>
  </property>
  <property fmtid="{D5CDD505-2E9C-101B-9397-08002B2CF9AE}" pid="4" name="_2015_ms_pID_7253432">
    <vt:lpwstr>4msZXxZQvjfvQho0bmsb2+jerVrnydWI0rWy
15DbP9iRg/T0RRIiOqZ/rVQEcOSwSZv+6PxcdB4j5N/SjjmuxaU=</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1557764400</vt:lpwstr>
  </property>
  <property fmtid="{D5CDD505-2E9C-101B-9397-08002B2CF9AE}" pid="9" name="ContentTypeId">
    <vt:lpwstr>0x0101003AA7AC0C743A294CADF60F661720E3E6</vt:lpwstr>
  </property>
</Properties>
</file>