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340" r:id="rId4"/>
    <p:sldId id="339" r:id="rId5"/>
    <p:sldId id="341" r:id="rId6"/>
    <p:sldId id="34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91" autoAdjust="0"/>
    <p:restoredTop sz="90158" autoAdjust="0"/>
  </p:normalViewPr>
  <p:slideViewPr>
    <p:cSldViewPr snapToGrid="0">
      <p:cViewPr varScale="1">
        <p:scale>
          <a:sx n="128" d="100"/>
          <a:sy n="128" d="100"/>
        </p:scale>
        <p:origin x="384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RRM Requirement Scope for </a:t>
            </a:r>
            <a:br>
              <a:rPr lang="en-US" sz="4800" dirty="0" smtClean="0"/>
            </a:br>
            <a:r>
              <a:rPr lang="en-US" sz="4800" dirty="0" smtClean="0"/>
              <a:t>Rel-16 NR </a:t>
            </a:r>
            <a:r>
              <a:rPr lang="en-US" sz="4800" dirty="0" err="1" smtClean="0"/>
              <a:t>eMIMO</a:t>
            </a:r>
            <a:r>
              <a:rPr lang="en-US" sz="4800" dirty="0" smtClean="0"/>
              <a:t> WI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R4-1911389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6143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WG4#92</a:t>
            </a:r>
            <a:r>
              <a:rPr lang="en-US" altLang="zh-CN" b="1" dirty="0" err="1" smtClean="0"/>
              <a:t>Bis</a:t>
            </a:r>
            <a:r>
              <a:rPr lang="en-GB" b="1" dirty="0" smtClean="0"/>
              <a:t> </a:t>
            </a:r>
            <a:r>
              <a:rPr lang="en-GB" b="1" dirty="0"/>
              <a:t>Meeting</a:t>
            </a:r>
          </a:p>
          <a:p>
            <a:r>
              <a:rPr lang="en-GB" b="1" dirty="0" smtClean="0"/>
              <a:t>Chongqing, China, 14-18 Oct, 2019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8.11.2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1828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/>
              <a:t>Background</a:t>
            </a:r>
            <a:endParaRPr lang="en-US" sz="4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1208405"/>
            <a:ext cx="10515600" cy="3325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Rel-16 </a:t>
            </a:r>
            <a:r>
              <a:rPr lang="en-US" sz="2400" dirty="0"/>
              <a:t>NR </a:t>
            </a:r>
            <a:r>
              <a:rPr lang="en-US" sz="2400" dirty="0" err="1" smtClean="0"/>
              <a:t>eMIMO</a:t>
            </a:r>
            <a:r>
              <a:rPr lang="en-US" sz="2400" dirty="0" smtClean="0"/>
              <a:t> WI (i.e., Enhancements on MIMO for NR) </a:t>
            </a:r>
            <a:r>
              <a:rPr lang="en-US" sz="2400" dirty="0"/>
              <a:t>is a RAN1 leading WI with below major enhancement in RAN1 area: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Enhancements </a:t>
            </a:r>
            <a:r>
              <a:rPr lang="en-US" sz="2000" dirty="0"/>
              <a:t>on MU-MIMO support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Enhancements </a:t>
            </a:r>
            <a:r>
              <a:rPr lang="en-US" sz="2000" dirty="0"/>
              <a:t>on multi-TRP/panel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Enhancements </a:t>
            </a:r>
            <a:r>
              <a:rPr lang="en-US" sz="2000" dirty="0"/>
              <a:t>on multi-beam operation</a:t>
            </a:r>
          </a:p>
          <a:p>
            <a:pPr lvl="2"/>
            <a:r>
              <a:rPr lang="en-US" sz="1600" dirty="0" smtClean="0"/>
              <a:t>DL/UL </a:t>
            </a:r>
            <a:r>
              <a:rPr lang="en-US" sz="1600" dirty="0"/>
              <a:t>beam indication with reduced latency and overhead </a:t>
            </a:r>
          </a:p>
          <a:p>
            <a:pPr lvl="2"/>
            <a:r>
              <a:rPr lang="en-US" sz="1600" dirty="0" smtClean="0"/>
              <a:t>Beam </a:t>
            </a:r>
            <a:r>
              <a:rPr lang="en-US" sz="1600" dirty="0"/>
              <a:t>failure recovery for </a:t>
            </a:r>
            <a:r>
              <a:rPr lang="en-US" sz="1600" dirty="0" err="1"/>
              <a:t>SCell</a:t>
            </a:r>
            <a:r>
              <a:rPr lang="en-US" sz="1600" dirty="0"/>
              <a:t> </a:t>
            </a:r>
          </a:p>
          <a:p>
            <a:pPr lvl="2"/>
            <a:r>
              <a:rPr lang="en-US" sz="1600" dirty="0" smtClean="0"/>
              <a:t>L1-SINR </a:t>
            </a:r>
            <a:r>
              <a:rPr lang="en-US" sz="1600" dirty="0"/>
              <a:t>measurement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Enhancement </a:t>
            </a:r>
            <a:r>
              <a:rPr lang="en-US" sz="2000" dirty="0"/>
              <a:t>on low PAPR 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Enhancement </a:t>
            </a:r>
            <a:r>
              <a:rPr lang="en-US" sz="2000" dirty="0"/>
              <a:t>on full </a:t>
            </a:r>
            <a:r>
              <a:rPr lang="en-US" sz="2000" dirty="0" err="1"/>
              <a:t>Tx</a:t>
            </a:r>
            <a:r>
              <a:rPr lang="en-US" sz="2000" dirty="0"/>
              <a:t> power uplink transmission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zh-CN" sz="2400" dirty="0" smtClean="0"/>
              <a:t> Some </a:t>
            </a:r>
            <a:r>
              <a:rPr lang="en-US" altLang="zh-CN" sz="2400" dirty="0"/>
              <a:t>of enhancements in Rel-16 NR </a:t>
            </a:r>
            <a:r>
              <a:rPr lang="en-US" altLang="zh-CN" sz="2400" dirty="0" err="1"/>
              <a:t>eMIMO</a:t>
            </a:r>
            <a:r>
              <a:rPr lang="en-US" altLang="zh-CN" sz="2400" dirty="0"/>
              <a:t> WI need introducing corresponding RAN4 RRM core requirement.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Based on discussion in RAN4#92Bis, RRM </a:t>
            </a:r>
            <a:r>
              <a:rPr lang="en-US" sz="2000" dirty="0"/>
              <a:t>requirement </a:t>
            </a:r>
            <a:r>
              <a:rPr lang="en-US" sz="2000" dirty="0" smtClean="0"/>
              <a:t>impacts by introducing Rel-16 MIMO enhancement features are identified. 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21390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1828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Way Forward for BFR on </a:t>
            </a:r>
            <a:r>
              <a:rPr lang="en-US" sz="4000" b="1" dirty="0" err="1" smtClean="0"/>
              <a:t>SCell</a:t>
            </a:r>
            <a:endParaRPr lang="en-US" sz="4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1208405"/>
            <a:ext cx="10515600" cy="3325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Identified RRM requirement impact for beam failure recovery on </a:t>
            </a:r>
            <a:r>
              <a:rPr lang="en-US" sz="2400" dirty="0" err="1" smtClean="0"/>
              <a:t>SCell</a:t>
            </a:r>
            <a:r>
              <a:rPr lang="en-US" sz="2400" dirty="0" smtClean="0"/>
              <a:t>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Link </a:t>
            </a:r>
            <a:r>
              <a:rPr lang="en-US" sz="2000" dirty="0"/>
              <a:t>recovery procedure general (Section 8.5):</a:t>
            </a:r>
          </a:p>
          <a:p>
            <a:pPr lvl="2"/>
            <a:r>
              <a:rPr lang="en-US" sz="1600" dirty="0" smtClean="0"/>
              <a:t>Introduction </a:t>
            </a:r>
            <a:r>
              <a:rPr lang="en-US" sz="1600" dirty="0"/>
              <a:t>part: Scenarios for </a:t>
            </a:r>
            <a:r>
              <a:rPr lang="en-US" sz="1600" dirty="0" err="1"/>
              <a:t>SCell</a:t>
            </a:r>
            <a:r>
              <a:rPr lang="en-US" sz="1600" dirty="0"/>
              <a:t> BFR needs to be added;</a:t>
            </a:r>
          </a:p>
          <a:p>
            <a:pPr lvl="2"/>
            <a:r>
              <a:rPr lang="en-US" sz="1600" dirty="0" smtClean="0"/>
              <a:t>Detailed </a:t>
            </a:r>
            <a:r>
              <a:rPr lang="en-US" sz="1600" dirty="0"/>
              <a:t>scenarios (</a:t>
            </a:r>
            <a:r>
              <a:rPr lang="en-US" sz="1600" dirty="0" err="1"/>
              <a:t>SCell</a:t>
            </a:r>
            <a:r>
              <a:rPr lang="en-US" sz="1600" dirty="0"/>
              <a:t> with both UL and DL, </a:t>
            </a:r>
            <a:r>
              <a:rPr lang="en-US" sz="1600" dirty="0" err="1"/>
              <a:t>SCell</a:t>
            </a:r>
            <a:r>
              <a:rPr lang="en-US" sz="1600" dirty="0"/>
              <a:t> with DL only) needs clarification; </a:t>
            </a:r>
          </a:p>
          <a:p>
            <a:pPr lvl="2"/>
            <a:r>
              <a:rPr lang="en-US" sz="1600" dirty="0" smtClean="0"/>
              <a:t>Further </a:t>
            </a:r>
            <a:r>
              <a:rPr lang="en-US" sz="1600" dirty="0"/>
              <a:t>clarification on that only CSI-RS based BFD is applied for </a:t>
            </a:r>
            <a:r>
              <a:rPr lang="en-US" sz="1600" dirty="0" err="1"/>
              <a:t>SCell</a:t>
            </a:r>
            <a:r>
              <a:rPr lang="en-US" sz="1600" dirty="0"/>
              <a:t> BFD. </a:t>
            </a:r>
            <a:endParaRPr lang="en-US" sz="20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Beam </a:t>
            </a:r>
            <a:r>
              <a:rPr lang="en-US" sz="2000" dirty="0"/>
              <a:t>failure detection: </a:t>
            </a:r>
          </a:p>
          <a:p>
            <a:pPr lvl="2"/>
            <a:r>
              <a:rPr lang="en-US" sz="1600" dirty="0"/>
              <a:t>Rel-15 core requirement shall be followed and no impact identified.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Candidate </a:t>
            </a:r>
            <a:r>
              <a:rPr lang="en-US" sz="2000" dirty="0"/>
              <a:t>beam detection: </a:t>
            </a:r>
          </a:p>
          <a:p>
            <a:pPr lvl="2"/>
            <a:r>
              <a:rPr lang="en-US" sz="1600" dirty="0"/>
              <a:t>Rel-15 core requirement shall be followed and no impact identified.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New </a:t>
            </a:r>
            <a:r>
              <a:rPr lang="en-US" sz="2000" dirty="0" err="1"/>
              <a:t>SCell</a:t>
            </a:r>
            <a:r>
              <a:rPr lang="en-US" sz="2000" dirty="0"/>
              <a:t> BFRQ mechanism: </a:t>
            </a:r>
            <a:endParaRPr lang="en-US" sz="2000" dirty="0" smtClean="0"/>
          </a:p>
          <a:p>
            <a:pPr lvl="2"/>
            <a:r>
              <a:rPr lang="en-US" sz="1600" dirty="0"/>
              <a:t>Introduce Rel-16 RRM requirement for UE capability for maximum number of </a:t>
            </a:r>
            <a:r>
              <a:rPr lang="en-US" sz="1600" dirty="0" err="1"/>
              <a:t>SCell</a:t>
            </a:r>
            <a:r>
              <a:rPr lang="en-US" sz="1600" dirty="0"/>
              <a:t> for which UE performs BFR.</a:t>
            </a:r>
          </a:p>
          <a:p>
            <a:pPr lvl="2"/>
            <a:r>
              <a:rPr lang="en-US" sz="1600" dirty="0"/>
              <a:t>No need to specify additional core requirement for </a:t>
            </a:r>
            <a:r>
              <a:rPr lang="en-US" sz="1600" dirty="0" err="1"/>
              <a:t>SCell</a:t>
            </a:r>
            <a:r>
              <a:rPr lang="en-US" sz="1600" dirty="0"/>
              <a:t> BFRQ mechanism. </a:t>
            </a:r>
          </a:p>
        </p:txBody>
      </p:sp>
    </p:spTree>
    <p:extLst>
      <p:ext uri="{BB962C8B-B14F-4D97-AF65-F5344CB8AC3E}">
        <p14:creationId xmlns:p14="http://schemas.microsoft.com/office/powerpoint/2010/main" val="19491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1828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Way Forward for L1-SINR Measurement</a:t>
            </a:r>
            <a:endParaRPr lang="en-US" sz="4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1208405"/>
            <a:ext cx="10515600" cy="3325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Identified RRM requirement impact for L1-SINR Measurement and reporting: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L1-SINR </a:t>
            </a:r>
            <a:r>
              <a:rPr lang="en-US" sz="2000" dirty="0"/>
              <a:t>measurement for reporting: </a:t>
            </a:r>
          </a:p>
          <a:p>
            <a:pPr lvl="2"/>
            <a:r>
              <a:rPr lang="en-US" sz="1600" dirty="0" smtClean="0"/>
              <a:t>L1-SINR </a:t>
            </a:r>
            <a:r>
              <a:rPr lang="en-US" sz="1600" dirty="0"/>
              <a:t>related UE capability.</a:t>
            </a:r>
          </a:p>
          <a:p>
            <a:pPr lvl="2"/>
            <a:r>
              <a:rPr lang="en-US" sz="1600" dirty="0" smtClean="0"/>
              <a:t>Measurement </a:t>
            </a:r>
            <a:r>
              <a:rPr lang="en-US" sz="1600" dirty="0"/>
              <a:t>reporting requirement</a:t>
            </a:r>
          </a:p>
          <a:p>
            <a:pPr lvl="2"/>
            <a:r>
              <a:rPr lang="en-US" sz="1600" dirty="0" smtClean="0"/>
              <a:t>Requirement </a:t>
            </a:r>
            <a:r>
              <a:rPr lang="en-US" sz="1600" dirty="0"/>
              <a:t>on measurement restriction of UE during L1-SINR measurement</a:t>
            </a:r>
          </a:p>
          <a:p>
            <a:pPr lvl="2"/>
            <a:r>
              <a:rPr lang="en-US" sz="1600" dirty="0" smtClean="0"/>
              <a:t>Requirement </a:t>
            </a:r>
            <a:r>
              <a:rPr lang="en-US" sz="1600" dirty="0"/>
              <a:t>on scheduling availability of UE during L1-SINR measurement</a:t>
            </a:r>
          </a:p>
        </p:txBody>
      </p:sp>
    </p:spTree>
    <p:extLst>
      <p:ext uri="{BB962C8B-B14F-4D97-AF65-F5344CB8AC3E}">
        <p14:creationId xmlns:p14="http://schemas.microsoft.com/office/powerpoint/2010/main" val="420052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1828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Way Forward </a:t>
            </a:r>
            <a:r>
              <a:rPr lang="en-US" sz="4000" b="1" dirty="0"/>
              <a:t>for DL/UL beam indication with reduced latency and overhead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1949811"/>
            <a:ext cx="10515600" cy="3325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Identified RRM requirement impact </a:t>
            </a:r>
            <a:r>
              <a:rPr lang="en-US" sz="2400" dirty="0"/>
              <a:t>for DL/UL beam indication with reduced latency and overhead: </a:t>
            </a: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Spatial </a:t>
            </a:r>
            <a:r>
              <a:rPr lang="en-US" sz="2000" dirty="0"/>
              <a:t>Relation Updates for AP-SRS via MAC-CE: </a:t>
            </a:r>
          </a:p>
          <a:p>
            <a:pPr lvl="2"/>
            <a:r>
              <a:rPr lang="en-US" sz="1600" dirty="0" smtClean="0"/>
              <a:t>Mechanism </a:t>
            </a:r>
            <a:r>
              <a:rPr lang="en-US" sz="1600" dirty="0"/>
              <a:t>shall be introduced in Rel-16 RRM requirement enhancement work item for SRS-related requirement;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Updating </a:t>
            </a:r>
            <a:r>
              <a:rPr lang="en-US" sz="2000" dirty="0" err="1"/>
              <a:t>Pathloss</a:t>
            </a:r>
            <a:r>
              <a:rPr lang="en-US" sz="2000" dirty="0"/>
              <a:t> RS for PUSCH/SRS via MAC-CE: </a:t>
            </a:r>
          </a:p>
          <a:p>
            <a:pPr lvl="2"/>
            <a:r>
              <a:rPr lang="en-US" sz="1600" dirty="0"/>
              <a:t>No impact on RRM core requirement;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Simultaneous </a:t>
            </a:r>
            <a:r>
              <a:rPr lang="en-US" sz="2000" dirty="0"/>
              <a:t>Spatial Relation Update for Multiple PUCCH Resources: </a:t>
            </a:r>
          </a:p>
          <a:p>
            <a:pPr lvl="2"/>
            <a:r>
              <a:rPr lang="en-US" sz="1600" dirty="0"/>
              <a:t>No impact on RRM core requirement;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Simultaneous </a:t>
            </a:r>
            <a:r>
              <a:rPr lang="en-US" sz="2000" dirty="0"/>
              <a:t>TCI States Activation/Selection across Multiple CCs/BWPs: </a:t>
            </a:r>
          </a:p>
          <a:p>
            <a:pPr lvl="2"/>
            <a:r>
              <a:rPr lang="en-US" sz="1600" dirty="0"/>
              <a:t>Define RRM requirement for simultaneous TCI states activation/selection across multiple CCs/BWPs.</a:t>
            </a:r>
          </a:p>
        </p:txBody>
      </p:sp>
    </p:spTree>
    <p:extLst>
      <p:ext uri="{BB962C8B-B14F-4D97-AF65-F5344CB8AC3E}">
        <p14:creationId xmlns:p14="http://schemas.microsoft.com/office/powerpoint/2010/main" val="196997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35995</TotalTime>
  <Words>407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</vt:lpstr>
      <vt:lpstr>Calibri Light</vt:lpstr>
      <vt:lpstr>Courier New</vt:lpstr>
      <vt:lpstr>Wingdings</vt:lpstr>
      <vt:lpstr>Office Theme</vt:lpstr>
      <vt:lpstr>1_Office Theme</vt:lpstr>
      <vt:lpstr>WF on RRM Requirement Scope for  Rel-16 NR eMIMO WI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…</dc:title>
  <dc:creator>Vera Lopez, Aida L</dc:creator>
  <cp:keywords>CTPClassification=CTP_NT</cp:keywords>
  <cp:lastModifiedBy>王翯/RF Performance Standard Research Lab /SRC-Beijing/Staff Engineer/삼성전자</cp:lastModifiedBy>
  <cp:revision>980</cp:revision>
  <dcterms:created xsi:type="dcterms:W3CDTF">2017-05-16T04:27:47Z</dcterms:created>
  <dcterms:modified xsi:type="dcterms:W3CDTF">2019-10-04T10:12:33Z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752c1cec-bd56-4396-ba16-9cc1c280fbcb</vt:lpwstr>
  </property>
  <property fmtid="{D5CDD505-2E9C-101B-9397-08002B2CF9AE}" pid="3" name="CTP_TimeStamp">
    <vt:lpwstr>2018-04-20 04:53:50Z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NSCPROP_SA">
    <vt:lpwstr>C:\Users\Administrator\AppData\Local\Microsoft\Windows\Temporary Internet Files\Content.Outlook\B6K6BQ5R\Draft WF on FR2 FWA UE requirements_r02.pptx</vt:lpwstr>
  </property>
  <property fmtid="{D5CDD505-2E9C-101B-9397-08002B2CF9AE}" pid="9" name="CTPClassification">
    <vt:lpwstr>CTP_NT</vt:lpwstr>
  </property>
</Properties>
</file>