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6" r:id="rId3"/>
    <p:sldId id="265" r:id="rId4"/>
    <p:sldId id="268" r:id="rId5"/>
    <p:sldId id="269" r:id="rId6"/>
    <p:sldId id="270" r:id="rId7"/>
    <p:sldId id="271" r:id="rId8"/>
    <p:sldId id="272" r:id="rId9"/>
    <p:sldId id="267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13" autoAdjust="0"/>
    <p:restoredTop sz="94799" autoAdjust="0"/>
  </p:normalViewPr>
  <p:slideViewPr>
    <p:cSldViewPr>
      <p:cViewPr>
        <p:scale>
          <a:sx n="76" d="100"/>
          <a:sy n="76" d="100"/>
        </p:scale>
        <p:origin x="-11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CMCC: no impact on MO definition</a:t>
            </a:r>
          </a:p>
          <a:p>
            <a:r>
              <a:rPr lang="en-US" altLang="zh-CN" dirty="0" smtClean="0"/>
              <a:t>Nokia: same view as CMCC</a:t>
            </a:r>
          </a:p>
          <a:p>
            <a:r>
              <a:rPr lang="en-US" altLang="zh-CN" dirty="0" smtClean="0"/>
              <a:t>HW: prefer</a:t>
            </a:r>
            <a:r>
              <a:rPr lang="en-US" altLang="zh-CN" baseline="0" dirty="0" smtClean="0"/>
              <a:t> Option3</a:t>
            </a:r>
          </a:p>
          <a:p>
            <a:r>
              <a:rPr lang="en-US" altLang="zh-CN" baseline="0" dirty="0" smtClean="0"/>
              <a:t>MTK: no intention to change MO definition, need to check the definition across MO. No impact the </a:t>
            </a:r>
            <a:r>
              <a:rPr lang="en-US" altLang="zh-CN" baseline="0" dirty="0" err="1" smtClean="0"/>
              <a:t>exsiting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signalling</a:t>
            </a:r>
            <a:r>
              <a:rPr lang="en-US" altLang="zh-CN" baseline="0" dirty="0" smtClean="0"/>
              <a:t> in RAN2</a:t>
            </a:r>
          </a:p>
          <a:p>
            <a:r>
              <a:rPr lang="en-US" altLang="zh-CN" baseline="0" dirty="0" smtClean="0"/>
              <a:t>Apple: option 2</a:t>
            </a:r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Companies views:</a:t>
            </a:r>
          </a:p>
          <a:p>
            <a:r>
              <a:rPr lang="en-US" altLang="zh-CN" baseline="0" dirty="0" smtClean="0"/>
              <a:t>Option1: (Nokia, HW, CMCC, ZTE)</a:t>
            </a:r>
          </a:p>
          <a:p>
            <a:r>
              <a:rPr lang="en-US" altLang="zh-CN" baseline="0" dirty="0" smtClean="0"/>
              <a:t>Option2: (Apple, CATT,CMCC)</a:t>
            </a:r>
          </a:p>
          <a:p>
            <a:r>
              <a:rPr lang="en-US" altLang="zh-CN" baseline="0" dirty="0" smtClean="0"/>
              <a:t>Option3: (HW, CATT)</a:t>
            </a:r>
          </a:p>
          <a:p>
            <a:r>
              <a:rPr lang="en-US" altLang="zh-CN" baseline="0" dirty="0" smtClean="0"/>
              <a:t>Option4: (QC)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CSI-RS </a:t>
            </a:r>
            <a:r>
              <a:rPr lang="en-US" altLang="zh-CN" dirty="0"/>
              <a:t>based RRM measurements requirements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92bis</a:t>
            </a:r>
            <a:r>
              <a:rPr lang="en-GB" altLang="zh-CN" sz="2400" b="1" dirty="0"/>
              <a:t>	           		 </a:t>
            </a:r>
            <a:r>
              <a:rPr lang="en-GB" altLang="zh-CN" sz="2400" b="1" dirty="0" smtClean="0"/>
              <a:t>  R4-1910956</a:t>
            </a:r>
            <a:endParaRPr lang="zh-CN" altLang="zh-CN" sz="2400" dirty="0"/>
          </a:p>
          <a:p>
            <a:pPr algn="just"/>
            <a:r>
              <a:rPr lang="en-US" altLang="zh-CN" sz="2400" b="1" dirty="0" smtClean="0"/>
              <a:t>Chongqing</a:t>
            </a:r>
            <a:r>
              <a:rPr lang="en-GB" altLang="zh-CN" sz="2400" b="1" dirty="0" smtClean="0"/>
              <a:t>, </a:t>
            </a:r>
            <a:r>
              <a:rPr lang="en-US" altLang="zh-CN" sz="2400" b="1" dirty="0" smtClean="0"/>
              <a:t>China</a:t>
            </a:r>
            <a:r>
              <a:rPr lang="en-GB" altLang="zh-CN" sz="2400" b="1" dirty="0" smtClean="0"/>
              <a:t>, 14</a:t>
            </a:r>
            <a:r>
              <a:rPr lang="en-US" altLang="zh-CN" sz="2400" b="1" dirty="0" smtClean="0"/>
              <a:t>-18</a:t>
            </a:r>
            <a:r>
              <a:rPr lang="en-GB" altLang="zh-CN" sz="2400" b="1" dirty="0" smtClean="0"/>
              <a:t> </a:t>
            </a:r>
            <a:r>
              <a:rPr lang="en-US" altLang="zh-CN" sz="2400" b="1" dirty="0" smtClean="0"/>
              <a:t>Oct </a:t>
            </a:r>
            <a:r>
              <a:rPr lang="en-GB" altLang="zh-CN" sz="2400" b="1" dirty="0" smtClean="0"/>
              <a:t>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CSI-RS configuration for measurement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2514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altLang="zh-CN" dirty="0"/>
              <a:t>CSI-RS configurations </a:t>
            </a:r>
            <a:endParaRPr lang="zh-CN" altLang="zh-CN" dirty="0"/>
          </a:p>
          <a:p>
            <a:pPr lvl="1"/>
            <a:r>
              <a:rPr lang="en-US" altLang="zh-CN" dirty="0"/>
              <a:t>Requirements shall be defined for N sets of CSI-RS configurations (bandwidth of CSI-RS and density of CSI-RS resource)</a:t>
            </a:r>
            <a:endParaRPr lang="zh-CN" altLang="zh-CN" dirty="0"/>
          </a:p>
          <a:p>
            <a:pPr lvl="2"/>
            <a:r>
              <a:rPr lang="en-US" altLang="zh-CN" dirty="0"/>
              <a:t>Option 1: N =1 </a:t>
            </a:r>
            <a:endParaRPr lang="zh-CN" altLang="zh-CN" dirty="0"/>
          </a:p>
          <a:p>
            <a:pPr lvl="2"/>
            <a:r>
              <a:rPr lang="en-US" altLang="zh-CN" dirty="0"/>
              <a:t>Option 2: N = 2</a:t>
            </a:r>
            <a:endParaRPr lang="zh-CN" altLang="zh-CN" dirty="0"/>
          </a:p>
          <a:p>
            <a:pPr lvl="2"/>
            <a:r>
              <a:rPr lang="en-US" altLang="zh-CN" dirty="0"/>
              <a:t>Further decide N based on simulation results for different CSI-RS configurations</a:t>
            </a:r>
            <a:endParaRPr lang="zh-CN" altLang="zh-CN" dirty="0"/>
          </a:p>
          <a:p>
            <a:pPr lvl="1"/>
            <a:r>
              <a:rPr lang="en-US" altLang="zh-CN" dirty="0"/>
              <a:t>Define requirements at least for 48 PRBs CSI-RS BW configuration. CSI-RS density is FFS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Encourage companies to submit simulation results based on agreed simulation assumption [1] in RAN4#93 meeting</a:t>
            </a:r>
            <a:endParaRPr lang="zh-CN" altLang="zh-CN" dirty="0"/>
          </a:p>
          <a:p>
            <a:r>
              <a:rPr lang="en-US" altLang="zh-CN" dirty="0"/>
              <a:t>Do not define requirements for CSI-RS with 24 PRBs BW and D = 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2106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WF on CSI-RS based intra-frequency and inter-frequency measurement definition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401815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endParaRPr lang="en-US" altLang="zh-CN" sz="2700" dirty="0" smtClean="0"/>
          </a:p>
          <a:p>
            <a:pPr>
              <a:lnSpc>
                <a:spcPct val="80000"/>
              </a:lnSpc>
            </a:pPr>
            <a:r>
              <a:rPr lang="en-US" altLang="zh-CN" sz="2700" dirty="0" smtClean="0"/>
              <a:t>The following condition is agreed to define CSI-RS based intra-frequency measurement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 smtClean="0"/>
              <a:t>the </a:t>
            </a:r>
            <a:r>
              <a:rPr lang="en-US" altLang="zh-CN" sz="2400" dirty="0"/>
              <a:t>SCS of CSI-RS on serving cell and target cell is the </a:t>
            </a:r>
            <a:r>
              <a:rPr lang="en-US" altLang="zh-CN" sz="2400" dirty="0" smtClean="0"/>
              <a:t>same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 smtClean="0"/>
              <a:t>Additional conditions are FFS</a:t>
            </a:r>
            <a:endParaRPr lang="en-US" altLang="zh-CN" sz="2300" dirty="0" smtClean="0"/>
          </a:p>
          <a:p>
            <a:pPr>
              <a:lnSpc>
                <a:spcPct val="80000"/>
              </a:lnSpc>
            </a:pPr>
            <a:r>
              <a:rPr lang="en-US" altLang="zh-CN" sz="2700" dirty="0"/>
              <a:t>The candidate options </a:t>
            </a:r>
            <a:r>
              <a:rPr lang="en-US" altLang="zh-CN" sz="2700" dirty="0" smtClean="0"/>
              <a:t>listed in slide 4-8 are considered to define CSI-RS based intra-frequency and inter-frequency measurement in RAN4#93 meeting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/>
              <a:t>Other options are not precluded</a:t>
            </a:r>
          </a:p>
          <a:p>
            <a:pPr marL="342900" lvl="1" indent="-342900">
              <a:lnSpc>
                <a:spcPct val="80000"/>
              </a:lnSpc>
              <a:buFont typeface="Arial" pitchFamily="34" charset="0"/>
              <a:buChar char="•"/>
            </a:pPr>
            <a:r>
              <a:rPr lang="en-US" altLang="zh-CN" sz="2700" dirty="0"/>
              <a:t>The definition of intra-frequency and inter-frequency measurement should take UE measurement capability, MO configuration feasibility etc. into consideration.</a:t>
            </a:r>
            <a:endParaRPr lang="zh-CN" altLang="zh-CN" sz="2700" dirty="0"/>
          </a:p>
          <a:p>
            <a:pPr>
              <a:lnSpc>
                <a:spcPct val="80000"/>
              </a:lnSpc>
            </a:pPr>
            <a:endParaRPr lang="zh-CN" altLang="zh-CN" sz="2700" dirty="0"/>
          </a:p>
          <a:p>
            <a:pPr marL="0" indent="0">
              <a:buNone/>
            </a:pP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386362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9163549"/>
              </p:ext>
            </p:extLst>
          </p:nvPr>
        </p:nvGraphicFramePr>
        <p:xfrm>
          <a:off x="4140200" y="549275"/>
          <a:ext cx="4341813" cy="453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Visio" r:id="rId3" imgW="3227683" imgH="3371200" progId="Visio.Drawing.11">
                  <p:embed/>
                </p:oleObj>
              </mc:Choice>
              <mc:Fallback>
                <p:oleObj name="Visio" r:id="rId3" imgW="3227683" imgH="33712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549275"/>
                        <a:ext cx="4341813" cy="453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836712"/>
            <a:ext cx="446449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Option 1:</a:t>
            </a:r>
          </a:p>
          <a:p>
            <a:pPr marL="285750" indent="-285750">
              <a:buFont typeface="Wingdings" pitchFamily="2" charset="2"/>
              <a:buChar char="l"/>
            </a:pPr>
            <a:r>
              <a:rPr lang="en-GB" altLang="zh-CN" dirty="0"/>
              <a:t>the </a:t>
            </a:r>
            <a:r>
              <a:rPr lang="en-GB" altLang="zh-CN" dirty="0" smtClean="0"/>
              <a:t>centre </a:t>
            </a:r>
            <a:r>
              <a:rPr lang="en-GB" altLang="zh-CN" dirty="0"/>
              <a:t>frequency of CSI-RS resources on the target cell configured for measurement is </a:t>
            </a:r>
            <a:r>
              <a:rPr lang="en-GB" altLang="zh-CN" dirty="0" smtClean="0"/>
              <a:t>the </a:t>
            </a:r>
            <a:r>
              <a:rPr lang="en-GB" altLang="zh-CN" dirty="0"/>
              <a:t>same as </a:t>
            </a:r>
            <a:r>
              <a:rPr lang="en-GB" altLang="zh-CN" dirty="0" smtClean="0"/>
              <a:t>centre </a:t>
            </a:r>
            <a:r>
              <a:rPr lang="en-GB" altLang="zh-CN" dirty="0"/>
              <a:t>frequency of CSI-RS resources on the serving cell configured for measurement</a:t>
            </a:r>
            <a:r>
              <a:rPr lang="en-US" altLang="zh-CN" dirty="0" smtClean="0"/>
              <a:t>, </a:t>
            </a:r>
            <a:r>
              <a:rPr lang="en-US" altLang="zh-CN" dirty="0"/>
              <a:t>and, </a:t>
            </a:r>
            <a:endParaRPr lang="zh-CN" altLang="zh-CN" dirty="0"/>
          </a:p>
          <a:p>
            <a:pPr marL="285750" lvl="2" indent="-285750">
              <a:buFont typeface="Wingdings" pitchFamily="2" charset="2"/>
              <a:buChar char="l"/>
            </a:pPr>
            <a:r>
              <a:rPr lang="en-US" altLang="zh-CN" dirty="0"/>
              <a:t>the SCS of </a:t>
            </a:r>
            <a:r>
              <a:rPr lang="en-US" altLang="zh-CN" dirty="0" smtClean="0"/>
              <a:t>CSI-RS on </a:t>
            </a:r>
            <a:r>
              <a:rPr lang="en-US" altLang="zh-CN" dirty="0"/>
              <a:t>serving cell and </a:t>
            </a:r>
            <a:r>
              <a:rPr lang="en-US" altLang="zh-CN" dirty="0" smtClean="0"/>
              <a:t>target </a:t>
            </a:r>
            <a:r>
              <a:rPr lang="en-US" altLang="zh-CN" dirty="0"/>
              <a:t>cell is the same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6812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946848"/>
            <a:ext cx="36724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Option 2:</a:t>
            </a:r>
          </a:p>
          <a:p>
            <a:pPr marL="285750" lvl="2" indent="-285750">
              <a:buFont typeface="Wingdings" pitchFamily="2" charset="2"/>
              <a:buChar char="l"/>
            </a:pPr>
            <a:r>
              <a:rPr lang="en-GB" altLang="zh-CN" dirty="0"/>
              <a:t>the bandwidth of CSI-RS resources of target cell configured for measurement is within the active BWP of serving cell</a:t>
            </a:r>
            <a:r>
              <a:rPr lang="en-US" altLang="zh-CN" dirty="0"/>
              <a:t>, and, </a:t>
            </a:r>
            <a:endParaRPr lang="zh-CN" altLang="zh-CN" dirty="0"/>
          </a:p>
          <a:p>
            <a:pPr marL="285750" lvl="2" indent="-285750">
              <a:buFont typeface="Wingdings" pitchFamily="2" charset="2"/>
              <a:buChar char="l"/>
            </a:pPr>
            <a:r>
              <a:rPr lang="en-US" altLang="zh-CN" dirty="0"/>
              <a:t>the SCS of CSI-RS on serving cell and target cell is the same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008305"/>
              </p:ext>
            </p:extLst>
          </p:nvPr>
        </p:nvGraphicFramePr>
        <p:xfrm>
          <a:off x="3563888" y="692696"/>
          <a:ext cx="4248150" cy="474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Visio" r:id="rId3" imgW="3014430" imgH="3371200" progId="Visio.Drawing.11">
                  <p:embed/>
                </p:oleObj>
              </mc:Choice>
              <mc:Fallback>
                <p:oleObj name="Visio" r:id="rId3" imgW="3014430" imgH="33712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692696"/>
                        <a:ext cx="4248150" cy="474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6678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546079"/>
              </p:ext>
            </p:extLst>
          </p:nvPr>
        </p:nvGraphicFramePr>
        <p:xfrm>
          <a:off x="4140200" y="549275"/>
          <a:ext cx="4341813" cy="453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Visio" r:id="rId3" imgW="3227683" imgH="3371200" progId="Visio.Drawing.11">
                  <p:embed/>
                </p:oleObj>
              </mc:Choice>
              <mc:Fallback>
                <p:oleObj name="Visio" r:id="rId3" imgW="3227683" imgH="33712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549275"/>
                        <a:ext cx="4341813" cy="453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764704"/>
            <a:ext cx="41764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Option 3:</a:t>
            </a:r>
          </a:p>
          <a:p>
            <a:pPr marL="285750" indent="-285750">
              <a:buFont typeface="Wingdings" pitchFamily="2" charset="2"/>
              <a:buChar char="l"/>
            </a:pPr>
            <a:r>
              <a:rPr lang="en-GB" altLang="zh-CN" dirty="0"/>
              <a:t>the centre frequency of CSI-RS resources on the target cell configured for measurement is the same as centre frequency of CSI-RS resources on the serving cell configured for measurement</a:t>
            </a:r>
            <a:r>
              <a:rPr lang="en-US" altLang="zh-CN" dirty="0"/>
              <a:t>, and, </a:t>
            </a:r>
            <a:endParaRPr lang="zh-CN" altLang="zh-CN" dirty="0"/>
          </a:p>
          <a:p>
            <a:pPr marL="285750" lvl="2" indent="-285750">
              <a:buFont typeface="Wingdings" pitchFamily="2" charset="2"/>
              <a:buChar char="l"/>
            </a:pPr>
            <a:r>
              <a:rPr lang="en-GB" altLang="zh-CN" dirty="0" smtClean="0"/>
              <a:t>the </a:t>
            </a:r>
            <a:r>
              <a:rPr lang="en-GB" altLang="zh-CN" dirty="0"/>
              <a:t>bandwidth of CSI-RS resources of target cell configured for measurement is within the active BWP of serving cell</a:t>
            </a:r>
            <a:r>
              <a:rPr lang="en-US" altLang="zh-CN" dirty="0"/>
              <a:t>, and, </a:t>
            </a:r>
            <a:endParaRPr lang="zh-CN" altLang="zh-CN" dirty="0"/>
          </a:p>
          <a:p>
            <a:pPr marL="285750" lvl="2" indent="-285750">
              <a:buFont typeface="Wingdings" pitchFamily="2" charset="2"/>
              <a:buChar char="l"/>
            </a:pPr>
            <a:r>
              <a:rPr lang="en-US" altLang="zh-CN" dirty="0"/>
              <a:t>the SCS of CSI-RS on serving cell and target cell is the same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3388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9187876"/>
              </p:ext>
            </p:extLst>
          </p:nvPr>
        </p:nvGraphicFramePr>
        <p:xfrm>
          <a:off x="4140200" y="549275"/>
          <a:ext cx="4341813" cy="453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Visio" r:id="rId3" imgW="3227683" imgH="3371200" progId="Visio.Drawing.11">
                  <p:embed/>
                </p:oleObj>
              </mc:Choice>
              <mc:Fallback>
                <p:oleObj name="Visio" r:id="rId3" imgW="3227683" imgH="33712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549275"/>
                        <a:ext cx="4341813" cy="453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7544" y="671691"/>
            <a:ext cx="367240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Option 4:</a:t>
            </a:r>
          </a:p>
          <a:p>
            <a:pPr marL="285750" indent="-285750">
              <a:buFont typeface="Wingdings" pitchFamily="2" charset="2"/>
              <a:buChar char="l"/>
            </a:pPr>
            <a:r>
              <a:rPr lang="en-GB" altLang="zh-CN" dirty="0"/>
              <a:t>the centre frequency of CSI-RS resources on the target cell configured for measurement is the same as centre frequency of CSI-RS resources on the serving cell configured for measurement</a:t>
            </a:r>
            <a:r>
              <a:rPr lang="en-US" altLang="zh-CN" dirty="0"/>
              <a:t>, and, </a:t>
            </a:r>
            <a:endParaRPr lang="zh-CN" altLang="zh-CN" dirty="0"/>
          </a:p>
          <a:p>
            <a:pPr marL="285750" indent="-285750">
              <a:buFont typeface="Wingdings" pitchFamily="2" charset="2"/>
              <a:buChar char="l"/>
            </a:pPr>
            <a:r>
              <a:rPr lang="en-GB" altLang="zh-CN" dirty="0"/>
              <a:t>the </a:t>
            </a:r>
            <a:r>
              <a:rPr lang="en-GB" altLang="zh-CN" dirty="0" smtClean="0"/>
              <a:t>bandwidth of </a:t>
            </a:r>
            <a:r>
              <a:rPr lang="en-GB" altLang="zh-CN" dirty="0"/>
              <a:t>CSI-RS resources on the target cell configured for measurement is the same as </a:t>
            </a:r>
            <a:r>
              <a:rPr lang="en-GB" altLang="zh-CN" dirty="0" smtClean="0"/>
              <a:t>bandwidth of </a:t>
            </a:r>
            <a:r>
              <a:rPr lang="en-GB" altLang="zh-CN" dirty="0"/>
              <a:t>CSI-RS resources on the serving cell configured for measurement</a:t>
            </a:r>
            <a:r>
              <a:rPr lang="en-US" altLang="zh-CN" dirty="0"/>
              <a:t>, and, </a:t>
            </a:r>
            <a:endParaRPr lang="zh-CN" altLang="zh-CN" dirty="0"/>
          </a:p>
          <a:p>
            <a:pPr marL="285750" lvl="2" indent="-285750">
              <a:buFont typeface="Wingdings" pitchFamily="2" charset="2"/>
              <a:buChar char="l"/>
            </a:pPr>
            <a:r>
              <a:rPr lang="en-GB" altLang="zh-CN" dirty="0"/>
              <a:t>the bandwidth of CSI-RS resources of target cell configured for measurement is within the active BWP of serving cell</a:t>
            </a:r>
            <a:r>
              <a:rPr lang="en-US" altLang="zh-CN" dirty="0"/>
              <a:t>, and, </a:t>
            </a:r>
            <a:endParaRPr lang="zh-CN" altLang="zh-CN" dirty="0"/>
          </a:p>
          <a:p>
            <a:pPr marL="285750" lvl="2" indent="-285750">
              <a:buFont typeface="Wingdings" pitchFamily="2" charset="2"/>
              <a:buChar char="l"/>
            </a:pPr>
            <a:r>
              <a:rPr lang="en-US" altLang="zh-CN" dirty="0"/>
              <a:t>the SCS of CSI-RS on serving cell and target cell is the same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840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3296759"/>
              </p:ext>
            </p:extLst>
          </p:nvPr>
        </p:nvGraphicFramePr>
        <p:xfrm>
          <a:off x="4572000" y="476672"/>
          <a:ext cx="4341813" cy="453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Visio" r:id="rId3" imgW="3227683" imgH="3371200" progId="Visio.Drawing.11">
                  <p:embed/>
                </p:oleObj>
              </mc:Choice>
              <mc:Fallback>
                <p:oleObj name="Visio" r:id="rId3" imgW="3227683" imgH="33712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76672"/>
                        <a:ext cx="4341813" cy="453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476672"/>
            <a:ext cx="453650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Option 5:</a:t>
            </a:r>
          </a:p>
          <a:p>
            <a:pPr marL="285750" indent="-285750">
              <a:buFont typeface="Wingdings" pitchFamily="2" charset="2"/>
              <a:buChar char="l"/>
            </a:pPr>
            <a:r>
              <a:rPr lang="en-GB" altLang="zh-CN" dirty="0"/>
              <a:t>the centre frequency of CSI-RS resources on the target cell configured for measurement is the same as centre frequency of CSI-RS resources on the serving cell configured for measurement</a:t>
            </a:r>
            <a:r>
              <a:rPr lang="en-US" altLang="zh-CN" dirty="0"/>
              <a:t>, and, </a:t>
            </a:r>
            <a:endParaRPr lang="zh-CN" altLang="zh-CN" dirty="0"/>
          </a:p>
          <a:p>
            <a:pPr marL="285750" indent="-285750">
              <a:buFont typeface="Wingdings" pitchFamily="2" charset="2"/>
              <a:buChar char="l"/>
            </a:pPr>
            <a:r>
              <a:rPr lang="en-GB" altLang="zh-CN" dirty="0"/>
              <a:t>the bandwidth of CSI-RS resources on the target cell configured for measurement is the same as bandwidth of CSI-RS resources on the serving cell configured for measurement</a:t>
            </a:r>
            <a:r>
              <a:rPr lang="en-US" altLang="zh-CN" dirty="0"/>
              <a:t>, and, </a:t>
            </a:r>
            <a:endParaRPr lang="zh-CN" altLang="zh-CN" dirty="0"/>
          </a:p>
          <a:p>
            <a:pPr marL="285750" lvl="2" indent="-285750">
              <a:buFont typeface="Wingdings" pitchFamily="2" charset="2"/>
              <a:buChar char="l"/>
            </a:pPr>
            <a:r>
              <a:rPr lang="en-GB" altLang="zh-CN" dirty="0"/>
              <a:t>the bandwidth of CSI-RS resources of target cell configured for measurement is within the active BWP of serving cell</a:t>
            </a:r>
            <a:r>
              <a:rPr lang="en-US" altLang="zh-CN" dirty="0"/>
              <a:t>, and, </a:t>
            </a:r>
            <a:endParaRPr lang="zh-CN" altLang="zh-CN" dirty="0"/>
          </a:p>
          <a:p>
            <a:pPr marL="285750" lvl="2" indent="-285750">
              <a:buFont typeface="Wingdings" pitchFamily="2" charset="2"/>
              <a:buChar char="l"/>
            </a:pPr>
            <a:r>
              <a:rPr lang="en-US" altLang="zh-CN" dirty="0"/>
              <a:t>the SCS of CSI-RS on serving cell and target cell is the </a:t>
            </a:r>
            <a:r>
              <a:rPr lang="en-US" altLang="zh-CN" dirty="0" smtClean="0"/>
              <a:t>same, and,</a:t>
            </a:r>
          </a:p>
          <a:p>
            <a:pPr marL="285750" lvl="2" indent="-285750">
              <a:buFont typeface="Wingdings" pitchFamily="2" charset="2"/>
              <a:buChar char="l"/>
            </a:pPr>
            <a:r>
              <a:rPr lang="en-US" altLang="zh-CN" dirty="0"/>
              <a:t>t</a:t>
            </a:r>
            <a:r>
              <a:rPr lang="en-US" altLang="zh-CN" dirty="0" smtClean="0"/>
              <a:t>he </a:t>
            </a:r>
            <a:r>
              <a:rPr lang="en-US" altLang="zh-CN" dirty="0"/>
              <a:t>CSI-RS is configured within the MO indicated as </a:t>
            </a:r>
            <a:r>
              <a:rPr lang="en-GB" altLang="zh-CN" dirty="0" err="1"/>
              <a:t>servingCellMO</a:t>
            </a:r>
            <a:r>
              <a:rPr lang="en-GB" altLang="zh-CN" dirty="0"/>
              <a:t> in </a:t>
            </a:r>
            <a:r>
              <a:rPr lang="en-GB" altLang="zh-CN" dirty="0" err="1" smtClean="0"/>
              <a:t>ServingCellConfig</a:t>
            </a:r>
            <a:r>
              <a:rPr lang="en-GB" altLang="zh-CN" dirty="0" smtClean="0"/>
              <a:t>, and,</a:t>
            </a:r>
            <a:endParaRPr lang="en-GB" altLang="zh-CN" dirty="0"/>
          </a:p>
          <a:p>
            <a:pPr marL="285750" lvl="2" indent="-285750">
              <a:buFont typeface="Wingdings" pitchFamily="2" charset="2"/>
              <a:buChar char="l"/>
            </a:pPr>
            <a:r>
              <a:rPr lang="en-GB" altLang="zh-CN" dirty="0"/>
              <a:t>t</a:t>
            </a:r>
            <a:r>
              <a:rPr lang="en-GB" altLang="zh-CN" dirty="0" smtClean="0"/>
              <a:t>he </a:t>
            </a:r>
            <a:r>
              <a:rPr lang="en-GB" altLang="zh-CN" dirty="0"/>
              <a:t>CSI-RS is configured within the MO with intra-frequency SSB-based measurement, if SSB-based measurement is configured</a:t>
            </a:r>
            <a:r>
              <a:rPr lang="en-GB" altLang="zh-CN" dirty="0" smtClean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6417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1340768"/>
            <a:ext cx="9001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1. R4-1910949	Link-level </a:t>
            </a:r>
            <a:r>
              <a:rPr lang="en-US" altLang="zh-CN" sz="1800" dirty="0"/>
              <a:t>simulation assumptions for CSI-RS based </a:t>
            </a:r>
            <a:r>
              <a:rPr lang="en-US" altLang="zh-CN" sz="1800" dirty="0" smtClean="0"/>
              <a:t>measurements	CATT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046691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2764</TotalTime>
  <Words>669</Words>
  <Application>Microsoft Office PowerPoint</Application>
  <PresentationFormat>全屏显示(4:3)</PresentationFormat>
  <Paragraphs>57</Paragraphs>
  <Slides>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Office 主题​​</vt:lpstr>
      <vt:lpstr>Visio</vt:lpstr>
      <vt:lpstr>WF on CSI-RS based RRM measurements requirements</vt:lpstr>
      <vt:lpstr>CSI-RS configuration for measurement requirements</vt:lpstr>
      <vt:lpstr>WF on CSI-RS based intra-frequency and inter-frequency measurement definition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CATT</cp:lastModifiedBy>
  <cp:revision>108</cp:revision>
  <dcterms:created xsi:type="dcterms:W3CDTF">2019-05-14T22:47:31Z</dcterms:created>
  <dcterms:modified xsi:type="dcterms:W3CDTF">2019-10-18T03:18:26Z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  <property fmtid="{D5CDD505-2E9C-101B-9397-08002B2CF9AE}" pid="4" name="_NewReviewCycle">
    <vt:lpwstr/>
  </property>
</Properties>
</file>