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61" r:id="rId7"/>
    <p:sldId id="262" r:id="rId8"/>
    <p:sldId id="263" r:id="rId9"/>
    <p:sldId id="260" r:id="rId10"/>
    <p:sldId id="264" r:id="rId11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unhui Zhang" initials="CZ" lastIdx="1" clrIdx="0">
    <p:extLst>
      <p:ext uri="{19B8F6BF-5375-455C-9EA6-DF929625EA0E}">
        <p15:presenceInfo xmlns:p15="http://schemas.microsoft.com/office/powerpoint/2012/main" userId="S-1-5-21-1538607324-3213881460-940295383-34620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57C500C-4232-49AC-8422-E69F15D71B13}" v="2" dt="2019-08-29T10:09:26.58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546" autoAdjust="0"/>
    <p:restoredTop sz="94660"/>
  </p:normalViewPr>
  <p:slideViewPr>
    <p:cSldViewPr snapToGrid="0">
      <p:cViewPr varScale="1">
        <p:scale>
          <a:sx n="82" d="100"/>
          <a:sy n="82" d="100"/>
        </p:scale>
        <p:origin x="893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67ECAA-E935-40A5-82BE-DC268AE23B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D9350ED-2DCB-4F36-99BA-7B3A563942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27D62C-19E8-482E-A574-5AEE78E445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2019-08-30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D311D0-C527-4BD0-933C-35A97E78E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01D5C4-3269-4EFA-85B3-10BA6F3871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449832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D24BAE-219B-4D67-997E-DFB3BEA274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3A8EDB6-D80E-42B6-9FE3-E2B1C940E7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1930D9-0E96-437A-9B73-2DBA94627E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2019-08-30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49C066-D324-440B-B7E4-E283B58F0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CA2E01-98F3-422E-852C-AFD56615C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35498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155B3C1-0482-4751-9794-F8B32CD64D8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31780CB-3FC4-4968-9F7F-962BE0F121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24DFEE-A7AD-4047-A8FB-52AECE2B28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2019-08-30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E2746D-3133-4F71-8D20-31BC96FDAB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10E943-B678-44F7-813A-4D1C311A69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281596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6DB9EE-3B69-482F-8D99-7C475FD760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512BFA-9F7A-4BB5-AD59-2E32DAEC7C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09C8BF-134A-412D-8701-BC6B39669A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2019-08-30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D63BBD-FF14-4ADB-8AA0-CC953F6632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861ABB-00DE-42C4-B641-EBB9C2E90D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47328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7B9226-85AE-4D00-8BCC-4F1B085E6F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67FFC2-23B8-4F5A-BB79-65D842FB9A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0432AE-1DEE-4B9E-8B25-F3F181D100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2019-08-30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68E676-CA27-4422-9129-DB0770102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9C0813-A503-4656-87E5-D38D6ED88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621170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AC8EFD-9D10-45A7-8913-B5C278C82B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53D8A5-28B7-4A79-81B2-B73B3EE66F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35892A-B5A0-418F-B82D-20E0FA83BA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3D7C85-10A6-4C11-A76D-890C9D2292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2019-08-30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0C9BC20-7B03-414C-A133-A6E1E94FAB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C503CC-24AD-4C2F-9B48-17F0D83168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28194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10B26-ECAC-4488-8104-C82E178683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9C72EB-8F3F-4AB2-9DD6-0627171C2B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3A288E2-32E0-400B-AF04-C055AE73A3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57F8655-A52A-4AD1-806A-B477443896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673166E-B0FA-4279-831A-2393334803E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681422C-6B96-43C6-B6A9-7316E2B5DC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2019-08-30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ECACD78-48FA-4D96-8B61-5BFD089503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794B14E-13B2-4203-8AC5-BB8055DCB7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70385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3706ED-12A9-41C3-AF10-61C621BDDA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9C7B93B-4EB3-4354-A515-11A6849681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2019-08-30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C07E9C9-8DD7-458A-A1A8-6819F417E1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F92D0F3-31BE-454B-A238-17D468B7DB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45578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B901230-76E4-4A33-AE3E-03DA16E9CA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2019-08-30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2F2D465-13DD-4B6B-8C74-3363ECC012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483B31-3A1C-4CB2-A5B8-BEFDA8659A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215023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1C1FF7-0CAB-411E-8790-77850C60E8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87C27B-79CE-40D3-A876-D562C33B8D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049F834-DD93-4DC8-925C-EB29718E8B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2F5B9A-9EEE-4039-AEEA-84DC766785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2019-08-30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B168AC-1DEB-4F88-8AE1-980D44529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E0CEE6-222D-47B9-8D01-B3ACED6545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392864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FA5AC8-9955-4F13-82C1-EDC9C45B0D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0BD4F1-B75F-410A-B2BE-80F8962691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8B0164-A123-4A31-8696-2EA937A1AF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3ECF9E5-DFD2-466D-8D1A-B8D729A01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2019-08-30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DD818C-23B6-48FB-AFCB-1006AAE313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79655A7-894C-40DD-A357-5C5526959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170435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4EEBDE2-0E72-4618-B4BE-6C71CD8DAD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10EDF2-29FB-4905-AFC7-CE3EC7D2CF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CE2101-86A9-4191-87B9-AC4ADC21EF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189CE5-41B7-443F-8071-C930C07E04F1}" type="datetimeFigureOut">
              <a:rPr lang="sv-SE" smtClean="0"/>
              <a:t>2019-08-30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5F1816-61F3-40A8-BE90-496BC9B3D4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FE6E6C-6C86-447A-B93D-24FC1B57FC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74411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D0F4B1-806A-46BC-826B-6D38444BB58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the NR-U channel raster</a:t>
            </a:r>
            <a:endParaRPr lang="sv-S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45F1FD6-46B3-4DF8-BEF8-A65E2807038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/>
              <a:t>Ericsson,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E5E295C-C803-4DE4-89F8-C45D6B7A6431}"/>
              </a:ext>
            </a:extLst>
          </p:cNvPr>
          <p:cNvSpPr/>
          <p:nvPr/>
        </p:nvSpPr>
        <p:spPr>
          <a:xfrm>
            <a:off x="10315961" y="376846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u="sng" dirty="0">
                <a:solidFill>
                  <a:srgbClr val="9933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sv-SE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3B91670-4C83-450C-B16F-DBD5D3ED2C18}"/>
              </a:ext>
            </a:extLst>
          </p:cNvPr>
          <p:cNvSpPr/>
          <p:nvPr/>
        </p:nvSpPr>
        <p:spPr>
          <a:xfrm>
            <a:off x="313678" y="246041"/>
            <a:ext cx="117865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GB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3GPP TSG-RAN4 Meeting #92						 		R4-1910588 Ljubljana, </a:t>
            </a:r>
            <a:r>
              <a:rPr lang="en-GB" b="1" dirty="0" err="1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slovenia</a:t>
            </a:r>
            <a:r>
              <a:rPr lang="en-GB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,  26-30  Aug,  2019	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6938111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BEFD22-2627-4F1D-8F95-FDCAF35A6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6BF9B-B205-49AD-BBEE-193235C5F8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 dirty="0"/>
              <a:t>According to chairman note:</a:t>
            </a:r>
          </a:p>
          <a:p>
            <a:pPr lvl="1"/>
            <a:r>
              <a:rPr lang="en-GB" dirty="0"/>
              <a:t>Companies will continue discuss on the down-selection scheme for channel raster based on the non co-existence scenarios and co-existence scenarios with </a:t>
            </a:r>
            <a:r>
              <a:rPr lang="en-GB" dirty="0" err="1"/>
              <a:t>WiFi</a:t>
            </a:r>
            <a:r>
              <a:rPr lang="en-GB" dirty="0"/>
              <a:t> channel</a:t>
            </a:r>
            <a:endParaRPr lang="sv-SE" dirty="0"/>
          </a:p>
          <a:p>
            <a:endParaRPr lang="sv-SE" dirty="0"/>
          </a:p>
          <a:p>
            <a:r>
              <a:rPr lang="sv-SE" dirty="0"/>
              <a:t>This slide propose the possible WF on channel raster design on NR-U on 5GHz band (n46)</a:t>
            </a:r>
          </a:p>
        </p:txBody>
      </p:sp>
    </p:spTree>
    <p:extLst>
      <p:ext uri="{BB962C8B-B14F-4D97-AF65-F5344CB8AC3E}">
        <p14:creationId xmlns:p14="http://schemas.microsoft.com/office/powerpoint/2010/main" val="3412957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393814-BA28-48B4-9F50-9ED0D249C1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641E05-68E8-4DF6-9B22-A37D2AE56E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817452"/>
          </a:xfrm>
        </p:spPr>
        <p:txBody>
          <a:bodyPr>
            <a:normAutofit fontScale="70000" lnSpcReduction="20000"/>
          </a:bodyPr>
          <a:lstStyle/>
          <a:p>
            <a:r>
              <a:rPr lang="sv-SE" dirty="0"/>
              <a:t>Scenario: non coexisting with wifi, LAA</a:t>
            </a:r>
          </a:p>
          <a:p>
            <a:pPr lvl="1"/>
            <a:r>
              <a:rPr lang="en-US" dirty="0"/>
              <a:t>Down selection </a:t>
            </a:r>
            <a:r>
              <a:rPr lang="en-US" dirty="0" err="1"/>
              <a:t>Nref</a:t>
            </a:r>
            <a:r>
              <a:rPr lang="en-US" dirty="0"/>
              <a:t> is Based on R15 NR channel raster of 15kHz granularity (Table 5.4.2.1-1 in 38.104 for frequency range 3000MHz – 24250 MHz), for different SCS of the same BW, the step size of </a:t>
            </a:r>
            <a:r>
              <a:rPr lang="en-US" dirty="0" err="1"/>
              <a:t>Nref</a:t>
            </a:r>
            <a:r>
              <a:rPr lang="en-US" dirty="0"/>
              <a:t> will be adjusted accordingly (</a:t>
            </a:r>
            <a:r>
              <a:rPr lang="en-US" dirty="0" err="1"/>
              <a:t>i.e</a:t>
            </a:r>
            <a:r>
              <a:rPr lang="en-US" dirty="0"/>
              <a:t> for SCS = 15kHz, step size =1; for SCS=30kHz, step size = 2</a:t>
            </a:r>
            <a:r>
              <a:rPr lang="en-US" dirty="0">
                <a:solidFill>
                  <a:srgbClr val="0070C0"/>
                </a:solidFill>
              </a:rPr>
              <a:t>,</a:t>
            </a:r>
            <a:r>
              <a:rPr lang="en-US" altLang="zh-CN" dirty="0">
                <a:solidFill>
                  <a:srgbClr val="0070C0"/>
                </a:solidFill>
              </a:rPr>
              <a:t> for SCS=60kHz, step size = 4</a:t>
            </a:r>
            <a:r>
              <a:rPr lang="zh-CN" altLang="en-US" dirty="0">
                <a:solidFill>
                  <a:srgbClr val="0070C0"/>
                </a:solidFill>
              </a:rPr>
              <a:t>）</a:t>
            </a:r>
            <a:endParaRPr lang="en-US" dirty="0">
              <a:solidFill>
                <a:srgbClr val="0070C0"/>
              </a:solidFill>
            </a:endParaRPr>
          </a:p>
          <a:p>
            <a:pPr lvl="1"/>
            <a:r>
              <a:rPr lang="sv-SE" strike="sngStrike" dirty="0">
                <a:solidFill>
                  <a:srgbClr val="FF0000"/>
                </a:solidFill>
              </a:rPr>
              <a:t>need further confirmation on RAN1 spec impact</a:t>
            </a:r>
          </a:p>
          <a:p>
            <a:pPr lvl="2"/>
            <a:r>
              <a:rPr lang="en-US" strike="sngStrike" dirty="0">
                <a:solidFill>
                  <a:srgbClr val="FF0000"/>
                </a:solidFill>
              </a:rPr>
              <a:t>Impact on required SSB-CORESET0 offset values</a:t>
            </a:r>
          </a:p>
          <a:p>
            <a:pPr lvl="2"/>
            <a:r>
              <a:rPr lang="en-US" strike="sngStrike" dirty="0">
                <a:solidFill>
                  <a:srgbClr val="FF0000"/>
                </a:solidFill>
              </a:rPr>
              <a:t>For standalone deployment, impact on UE assumption on time/frequency resources to monitor for reception of SIB1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Further confirmation on possibility of the guarantee of scenario of non coexistence with </a:t>
            </a:r>
            <a:r>
              <a:rPr lang="en-US" dirty="0" err="1">
                <a:solidFill>
                  <a:srgbClr val="FF0000"/>
                </a:solidFill>
              </a:rPr>
              <a:t>wifi</a:t>
            </a:r>
            <a:endParaRPr lang="en-US" dirty="0">
              <a:solidFill>
                <a:srgbClr val="FF0000"/>
              </a:solidFill>
            </a:endParaRPr>
          </a:p>
          <a:p>
            <a:pPr lvl="1"/>
            <a:r>
              <a:rPr lang="en-US" dirty="0">
                <a:solidFill>
                  <a:srgbClr val="FF0000"/>
                </a:solidFill>
              </a:rPr>
              <a:t>Further confirmation with RAN1 with common understanding on WID scope of considering non coexisting scenario with </a:t>
            </a:r>
            <a:r>
              <a:rPr lang="en-US" dirty="0" err="1">
                <a:solidFill>
                  <a:srgbClr val="FF0000"/>
                </a:solidFill>
              </a:rPr>
              <a:t>Wifi</a:t>
            </a:r>
            <a:endParaRPr lang="en-US" dirty="0">
              <a:solidFill>
                <a:srgbClr val="FF0000"/>
              </a:solidFill>
            </a:endParaRPr>
          </a:p>
          <a:p>
            <a:r>
              <a:rPr lang="sv-SE" strike="sngStrike" dirty="0">
                <a:solidFill>
                  <a:srgbClr val="FF0000"/>
                </a:solidFill>
              </a:rPr>
              <a:t>Prioritized</a:t>
            </a:r>
            <a:r>
              <a:rPr lang="sv-SE" dirty="0">
                <a:solidFill>
                  <a:srgbClr val="FF0000"/>
                </a:solidFill>
              </a:rPr>
              <a:t> </a:t>
            </a:r>
            <a:r>
              <a:rPr lang="sv-SE" dirty="0"/>
              <a:t>Scenario : co-existing with wifi, LAA</a:t>
            </a:r>
            <a:endParaRPr lang="sv-SE" strike="sngStrike" dirty="0">
              <a:solidFill>
                <a:srgbClr val="FF0000"/>
              </a:solidFill>
            </a:endParaRPr>
          </a:p>
          <a:p>
            <a:pPr lvl="1"/>
            <a:r>
              <a:rPr lang="sv-SE" dirty="0"/>
              <a:t>Down selection principle </a:t>
            </a:r>
            <a:r>
              <a:rPr lang="sv-SE" dirty="0">
                <a:highlight>
                  <a:srgbClr val="FFFF00"/>
                </a:highlight>
              </a:rPr>
              <a:t>for single carrier operation</a:t>
            </a:r>
            <a:r>
              <a:rPr lang="sv-SE" dirty="0"/>
              <a:t>: </a:t>
            </a:r>
          </a:p>
          <a:p>
            <a:pPr lvl="2"/>
            <a:r>
              <a:rPr lang="sv-SE" dirty="0"/>
              <a:t>Down selection Nref is Based on </a:t>
            </a:r>
            <a:r>
              <a:rPr lang="en-US" dirty="0"/>
              <a:t>R15 NR channel raster of 15kHz granularity (Table 5.4.2.1-1 in 38.104 for frequency range 3000MHz – 24250 MHz)</a:t>
            </a:r>
            <a:endParaRPr lang="sv-SE" dirty="0"/>
          </a:p>
          <a:p>
            <a:pPr lvl="2"/>
            <a:r>
              <a:rPr lang="sv-SE" dirty="0"/>
              <a:t>For </a:t>
            </a:r>
            <a:r>
              <a:rPr lang="sv-SE" b="1" dirty="0"/>
              <a:t>20 MHz</a:t>
            </a:r>
            <a:r>
              <a:rPr lang="sv-SE" dirty="0"/>
              <a:t> BW: Select N</a:t>
            </a:r>
            <a:r>
              <a:rPr lang="sv-SE" sz="1700" dirty="0"/>
              <a:t>REF</a:t>
            </a:r>
            <a:r>
              <a:rPr lang="en-US" dirty="0"/>
              <a:t> with its corresponding RF reference frequency (F</a:t>
            </a:r>
            <a:r>
              <a:rPr lang="en-US" sz="1700" dirty="0"/>
              <a:t>REF</a:t>
            </a:r>
            <a:r>
              <a:rPr lang="en-US" dirty="0"/>
              <a:t>) as close as to the</a:t>
            </a:r>
            <a:r>
              <a:rPr lang="sv-SE" dirty="0"/>
              <a:t> WIFI nominal center frequency. </a:t>
            </a:r>
            <a:r>
              <a:rPr lang="sv-SE" strike="sngStrike" dirty="0"/>
              <a:t>Two more center frequency on 5885MHz and 5905MHz from LAA are added.</a:t>
            </a:r>
          </a:p>
          <a:p>
            <a:pPr lvl="2"/>
            <a:endParaRPr lang="sv-SE" dirty="0"/>
          </a:p>
          <a:p>
            <a:pPr lvl="2"/>
            <a:r>
              <a:rPr lang="sv-SE" b="1" dirty="0"/>
              <a:t>For 40 MHz BW:</a:t>
            </a:r>
            <a:r>
              <a:rPr lang="sv-SE" dirty="0"/>
              <a:t> Select </a:t>
            </a:r>
            <a:r>
              <a:rPr lang="en-US" dirty="0"/>
              <a:t>N</a:t>
            </a:r>
            <a:r>
              <a:rPr lang="en-US" sz="1700" dirty="0"/>
              <a:t>REF</a:t>
            </a:r>
            <a:r>
              <a:rPr lang="en-US" dirty="0"/>
              <a:t> with its corresponding RF reference frequency (FREF) is as close as to the</a:t>
            </a:r>
            <a:r>
              <a:rPr lang="sv-SE" dirty="0"/>
              <a:t> WIFI 40MHz nominal center frequency. </a:t>
            </a:r>
            <a:r>
              <a:rPr lang="en-US" dirty="0"/>
              <a:t>Two more center frequency on 5835MHz and 5875MHz  is added.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902425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7C1DF7-1C5A-48F5-94C2-9F92729FAC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68769B-42B3-46E6-A2EB-7CB16DD674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942498"/>
          </a:xfrm>
        </p:spPr>
        <p:txBody>
          <a:bodyPr>
            <a:normAutofit fontScale="92500" lnSpcReduction="10000"/>
          </a:bodyPr>
          <a:lstStyle/>
          <a:p>
            <a:pPr lvl="2"/>
            <a:r>
              <a:rPr lang="sv-SE" dirty="0">
                <a:solidFill>
                  <a:prstClr val="black"/>
                </a:solidFill>
              </a:rPr>
              <a:t>For</a:t>
            </a:r>
            <a:r>
              <a:rPr lang="sv-SE" b="1" dirty="0">
                <a:solidFill>
                  <a:prstClr val="black"/>
                </a:solidFill>
              </a:rPr>
              <a:t> 80 MHz </a:t>
            </a:r>
            <a:r>
              <a:rPr lang="sv-SE" dirty="0">
                <a:solidFill>
                  <a:prstClr val="black"/>
                </a:solidFill>
              </a:rPr>
              <a:t>BW</a:t>
            </a:r>
            <a:r>
              <a:rPr lang="sv-SE" b="1" dirty="0">
                <a:solidFill>
                  <a:prstClr val="black"/>
                </a:solidFill>
              </a:rPr>
              <a:t>:</a:t>
            </a:r>
            <a:r>
              <a:rPr lang="sv-SE" dirty="0">
                <a:solidFill>
                  <a:prstClr val="black"/>
                </a:solidFill>
              </a:rPr>
              <a:t> Select </a:t>
            </a:r>
            <a:r>
              <a:rPr lang="en-US" dirty="0">
                <a:solidFill>
                  <a:prstClr val="black"/>
                </a:solidFill>
              </a:rPr>
              <a:t>N</a:t>
            </a:r>
            <a:r>
              <a:rPr lang="en-US" sz="1600" dirty="0">
                <a:solidFill>
                  <a:prstClr val="black"/>
                </a:solidFill>
              </a:rPr>
              <a:t>REF</a:t>
            </a:r>
            <a:r>
              <a:rPr lang="en-US" dirty="0">
                <a:solidFill>
                  <a:prstClr val="black"/>
                </a:solidFill>
              </a:rPr>
              <a:t> with its corresponding RF reference frequency (F</a:t>
            </a:r>
            <a:r>
              <a:rPr lang="en-US" sz="1600" dirty="0">
                <a:solidFill>
                  <a:prstClr val="black"/>
                </a:solidFill>
              </a:rPr>
              <a:t>REF</a:t>
            </a:r>
            <a:r>
              <a:rPr lang="en-US" dirty="0">
                <a:solidFill>
                  <a:prstClr val="black"/>
                </a:solidFill>
              </a:rPr>
              <a:t>) is as close as to the</a:t>
            </a:r>
            <a:r>
              <a:rPr lang="sv-SE" dirty="0">
                <a:solidFill>
                  <a:prstClr val="black"/>
                </a:solidFill>
              </a:rPr>
              <a:t> WIFI 80MHz nominal center frequency. </a:t>
            </a:r>
            <a:r>
              <a:rPr lang="en-US" dirty="0">
                <a:solidFill>
                  <a:prstClr val="black"/>
                </a:solidFill>
              </a:rPr>
              <a:t>One more center frequency on </a:t>
            </a:r>
            <a:r>
              <a:rPr lang="en-US" b="1" dirty="0">
                <a:solidFill>
                  <a:prstClr val="black"/>
                </a:solidFill>
              </a:rPr>
              <a:t>5855</a:t>
            </a:r>
            <a:r>
              <a:rPr lang="en-US" dirty="0">
                <a:solidFill>
                  <a:prstClr val="black"/>
                </a:solidFill>
              </a:rPr>
              <a:t>MHz is added.</a:t>
            </a:r>
          </a:p>
          <a:p>
            <a:pPr lvl="2"/>
            <a:endParaRPr lang="en-US" dirty="0">
              <a:solidFill>
                <a:prstClr val="black"/>
              </a:solidFill>
            </a:endParaRPr>
          </a:p>
          <a:p>
            <a:pPr lvl="2"/>
            <a:r>
              <a:rPr lang="en-US" dirty="0">
                <a:solidFill>
                  <a:prstClr val="black"/>
                </a:solidFill>
              </a:rPr>
              <a:t>For </a:t>
            </a:r>
            <a:r>
              <a:rPr lang="en-US" b="1" dirty="0">
                <a:solidFill>
                  <a:prstClr val="black"/>
                </a:solidFill>
              </a:rPr>
              <a:t>10 MHz</a:t>
            </a:r>
            <a:r>
              <a:rPr lang="en-US" dirty="0">
                <a:solidFill>
                  <a:prstClr val="black"/>
                </a:solidFill>
              </a:rPr>
              <a:t> BW: Select N</a:t>
            </a:r>
            <a:r>
              <a:rPr lang="en-US" sz="1600" dirty="0">
                <a:solidFill>
                  <a:prstClr val="black"/>
                </a:solidFill>
              </a:rPr>
              <a:t>REF</a:t>
            </a:r>
            <a:r>
              <a:rPr lang="en-US" dirty="0">
                <a:solidFill>
                  <a:prstClr val="black"/>
                </a:solidFill>
              </a:rPr>
              <a:t> with its corresponding RF reference frequency (F</a:t>
            </a:r>
            <a:r>
              <a:rPr lang="en-US" sz="1600" dirty="0">
                <a:solidFill>
                  <a:prstClr val="black"/>
                </a:solidFill>
              </a:rPr>
              <a:t>REF</a:t>
            </a:r>
            <a:r>
              <a:rPr lang="en-US" dirty="0">
                <a:solidFill>
                  <a:prstClr val="black"/>
                </a:solidFill>
              </a:rPr>
              <a:t>) is as close as to the center frequency of </a:t>
            </a:r>
            <a:r>
              <a:rPr lang="sv-SE" dirty="0"/>
              <a:t>5730 MHz and 5830 MHz, </a:t>
            </a:r>
            <a:r>
              <a:rPr lang="en-US" dirty="0"/>
              <a:t>10 MHz channel bandwidth shall only apply in certain regions where the absence of non 3GPP technologies can be guaranteed on a long term basis in this version of specification.</a:t>
            </a:r>
          </a:p>
          <a:p>
            <a:pPr lvl="2"/>
            <a:endParaRPr lang="en-US" dirty="0">
              <a:solidFill>
                <a:prstClr val="black"/>
              </a:solidFill>
            </a:endParaRPr>
          </a:p>
          <a:p>
            <a:pPr lvl="2"/>
            <a:r>
              <a:rPr lang="en-US" dirty="0">
                <a:solidFill>
                  <a:srgbClr val="FF0000"/>
                </a:solidFill>
              </a:rPr>
              <a:t>For 60 MHz BW: FFS</a:t>
            </a:r>
          </a:p>
          <a:p>
            <a:pPr lvl="2"/>
            <a:r>
              <a:rPr lang="en-US" dirty="0">
                <a:solidFill>
                  <a:prstClr val="black"/>
                </a:solidFill>
              </a:rPr>
              <a:t>For </a:t>
            </a:r>
            <a:r>
              <a:rPr lang="en-US" b="1" dirty="0">
                <a:solidFill>
                  <a:prstClr val="black"/>
                </a:solidFill>
              </a:rPr>
              <a:t>100 MHz</a:t>
            </a:r>
            <a:r>
              <a:rPr lang="en-US" dirty="0">
                <a:solidFill>
                  <a:prstClr val="black"/>
                </a:solidFill>
              </a:rPr>
              <a:t> BW: </a:t>
            </a:r>
            <a:r>
              <a:rPr lang="en-US" dirty="0" err="1">
                <a:solidFill>
                  <a:prstClr val="black"/>
                </a:solidFill>
              </a:rPr>
              <a:t>FFS</a:t>
            </a:r>
            <a:endParaRPr lang="en-US" dirty="0">
              <a:solidFill>
                <a:prstClr val="black"/>
              </a:solidFill>
            </a:endParaRPr>
          </a:p>
          <a:p>
            <a:pPr marL="914400" lvl="2" indent="0">
              <a:buNone/>
            </a:pPr>
            <a:endParaRPr lang="en-US" dirty="0">
              <a:solidFill>
                <a:prstClr val="black"/>
              </a:solidFill>
            </a:endParaRPr>
          </a:p>
          <a:p>
            <a:pPr lvl="1"/>
            <a:r>
              <a:rPr lang="en-US" dirty="0">
                <a:solidFill>
                  <a:prstClr val="black"/>
                </a:solidFill>
              </a:rPr>
              <a:t>CA </a:t>
            </a:r>
            <a:r>
              <a:rPr lang="en-US" dirty="0">
                <a:solidFill>
                  <a:prstClr val="black"/>
                </a:solidFill>
                <a:highlight>
                  <a:srgbClr val="FFFF00"/>
                </a:highlight>
              </a:rPr>
              <a:t>shall be </a:t>
            </a:r>
            <a:r>
              <a:rPr lang="en-US" dirty="0">
                <a:solidFill>
                  <a:prstClr val="black"/>
                </a:solidFill>
              </a:rPr>
              <a:t>supported</a:t>
            </a:r>
            <a:r>
              <a:rPr lang="en-US" strike="sngStrike" dirty="0">
                <a:solidFill>
                  <a:srgbClr val="FF0000"/>
                </a:solidFill>
              </a:rPr>
              <a:t>, FFS on other CA scenario to define new raster points</a:t>
            </a:r>
            <a:r>
              <a:rPr lang="en-US" dirty="0"/>
              <a:t>. Companies are encouraged to bring </a:t>
            </a:r>
            <a:r>
              <a:rPr lang="en-US" dirty="0" err="1"/>
              <a:t>Tdoc</a:t>
            </a:r>
            <a:r>
              <a:rPr lang="en-US" dirty="0"/>
              <a:t> to suggest CA scenario at next meeting.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Other aspect related to channel raster not excluded</a:t>
            </a:r>
          </a:p>
          <a:p>
            <a:pPr lvl="3"/>
            <a:endParaRPr lang="sv-SE" dirty="0">
              <a:solidFill>
                <a:srgbClr val="FF0000"/>
              </a:solidFill>
            </a:endParaRPr>
          </a:p>
          <a:p>
            <a:pPr lvl="2"/>
            <a:endParaRPr lang="sv-SE" dirty="0">
              <a:solidFill>
                <a:prstClr val="black"/>
              </a:solidFill>
            </a:endParaRPr>
          </a:p>
          <a:p>
            <a:pPr lvl="1"/>
            <a:endParaRPr lang="sv-SE" b="1" dirty="0"/>
          </a:p>
        </p:txBody>
      </p:sp>
    </p:spTree>
    <p:extLst>
      <p:ext uri="{BB962C8B-B14F-4D97-AF65-F5344CB8AC3E}">
        <p14:creationId xmlns:p14="http://schemas.microsoft.com/office/powerpoint/2010/main" val="1685649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C23D29-9A68-4DCA-9143-59A3284A85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Information: channel Bonding in ETSI BRAN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B91C2A-9958-4ABD-B6FD-66787F009D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v-SE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D7A58DF-67D8-4144-82F5-AA15EC0B1A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1820" y="1893433"/>
            <a:ext cx="10432104" cy="3920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334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B03022-CD80-49AD-AA51-FD1E7B413B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Ref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EB474F-2E41-491D-9F2E-25C10183A7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 hangingPunct="0"/>
            <a:r>
              <a:rPr lang="sv-SE" dirty="0"/>
              <a:t>[1] </a:t>
            </a:r>
            <a:r>
              <a:rPr lang="en-US" dirty="0"/>
              <a:t>R4-1907595, WF on band plan for NR-U 5GHz, Ericsson</a:t>
            </a:r>
            <a:endParaRPr lang="sv-SE" dirty="0"/>
          </a:p>
          <a:p>
            <a:r>
              <a:rPr lang="en-US" dirty="0"/>
              <a:t>[2]</a:t>
            </a:r>
            <a:r>
              <a:rPr lang="it-IT" dirty="0"/>
              <a:t> R4-1908875, "Channel raster in NR-U" (Qualcomm Incorporated).</a:t>
            </a:r>
          </a:p>
          <a:p>
            <a:r>
              <a:rPr lang="en-US" dirty="0"/>
              <a:t>[3]</a:t>
            </a:r>
            <a:r>
              <a:rPr lang="it-IT" dirty="0"/>
              <a:t> </a:t>
            </a:r>
            <a:r>
              <a:rPr lang="sv-SE" dirty="0"/>
              <a:t>R4-1909003, "Channel raster for 5GHz NR-U band n46" (Nokia, Nokia Shanghai Bell).</a:t>
            </a:r>
          </a:p>
          <a:p>
            <a:r>
              <a:rPr lang="en-US" dirty="0"/>
              <a:t>[4]</a:t>
            </a:r>
            <a:r>
              <a:rPr lang="it-IT" dirty="0"/>
              <a:t> </a:t>
            </a:r>
            <a:r>
              <a:rPr lang="en-US" dirty="0"/>
              <a:t>R4-1909008, "Channelization for NR-U in band n46" (Nokia, Nokia Shanghai Bell).</a:t>
            </a:r>
          </a:p>
          <a:p>
            <a:r>
              <a:rPr lang="en-US" dirty="0"/>
              <a:t>[5] R4-1908108, "Channel arrangement for NR-U" (Samsung).</a:t>
            </a:r>
          </a:p>
          <a:p>
            <a:r>
              <a:rPr lang="en-US" dirty="0"/>
              <a:t>[6] R4-1909392  “channel raster design of Rel-16 NR-U for 5GHz band” Ericsson</a:t>
            </a:r>
          </a:p>
          <a:p>
            <a:r>
              <a:rPr lang="en-US" dirty="0"/>
              <a:t>[7] R4-1909199, "Channel arrangement for NR-U band n46" (Huawei, </a:t>
            </a:r>
            <a:r>
              <a:rPr lang="en-US" dirty="0" err="1"/>
              <a:t>HiSilicon</a:t>
            </a:r>
            <a:r>
              <a:rPr lang="en-US" dirty="0"/>
              <a:t>). </a:t>
            </a:r>
          </a:p>
          <a:p>
            <a:r>
              <a:rPr lang="en-US" dirty="0"/>
              <a:t>[8] ETSI BRAN 301 893, v2.0.7						</a:t>
            </a:r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0753749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E730C7-140A-4F3D-A055-60B40C0D11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background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4076F31B-3C33-4C9F-B84B-1CBFD68A0A6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87500" y="2671847"/>
            <a:ext cx="7988549" cy="3640053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588D3F6D-48E9-4411-8E01-D84789930488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v-SE" dirty="0"/>
              <a:t>The coexisting scenario is focus in NR-U WID objective [</a:t>
            </a:r>
            <a:r>
              <a:rPr lang="en-GB" b="1" dirty="0"/>
              <a:t>RP-191575]</a:t>
            </a:r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4782499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8" ma:contentTypeDescription="Create a new document." ma:contentTypeScope="" ma:versionID="69247899993dc4b46d4cafad13e8d632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afb0aedd957356c03778c3e1d59d7427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4ECB558-3F6B-453B-B5D3-F3390B860625}">
  <ds:schemaRefs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terms/"/>
    <ds:schemaRef ds:uri="6f846979-0e6f-42ff-8b87-e1893efeda99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C2E51A43-9C1C-40B5-B010-ADC2D6E7A20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3F601CC-B708-4DC7-A351-B5513767098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3171</TotalTime>
  <Words>628</Words>
  <Application>Microsoft Office PowerPoint</Application>
  <PresentationFormat>Widescreen</PresentationFormat>
  <Paragraphs>47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Times New Roman</vt:lpstr>
      <vt:lpstr>Office Theme</vt:lpstr>
      <vt:lpstr>WF on the NR-U channel raster</vt:lpstr>
      <vt:lpstr>Background</vt:lpstr>
      <vt:lpstr>Proposal</vt:lpstr>
      <vt:lpstr>Proposal</vt:lpstr>
      <vt:lpstr>Information: channel Bonding in ETSI BRAN</vt:lpstr>
      <vt:lpstr>Ref</vt:lpstr>
      <vt:lpstr>background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R15 MTC</dc:title>
  <dc:creator>Chunhui Zhang</dc:creator>
  <cp:keywords>CTPClassification=CTP_NT</cp:keywords>
  <cp:lastModifiedBy>Chunhui Zhang</cp:lastModifiedBy>
  <cp:revision>69</cp:revision>
  <dcterms:created xsi:type="dcterms:W3CDTF">2018-11-12T22:28:56Z</dcterms:created>
  <dcterms:modified xsi:type="dcterms:W3CDTF">2019-08-30T08:20:10Z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1554891878</vt:lpwstr>
  </property>
  <property fmtid="{D5CDD505-2E9C-101B-9397-08002B2CF9AE}" pid="6" name="ContentTypeId">
    <vt:lpwstr>0x0101003AA7AC0C743A294CADF60F661720E3E6</vt:lpwstr>
  </property>
  <property fmtid="{D5CDD505-2E9C-101B-9397-08002B2CF9AE}" pid="7" name="TitusGUID">
    <vt:lpwstr>e9cf23f3-4995-421f-9db7-c1bfd982c217</vt:lpwstr>
  </property>
  <property fmtid="{D5CDD505-2E9C-101B-9397-08002B2CF9AE}" pid="8" name="CTP_TimeStamp">
    <vt:lpwstr>2019-08-30 08:02:26Z</vt:lpwstr>
  </property>
  <property fmtid="{D5CDD505-2E9C-101B-9397-08002B2CF9AE}" pid="9" name="CTP_BU">
    <vt:lpwstr>NA</vt:lpwstr>
  </property>
  <property fmtid="{D5CDD505-2E9C-101B-9397-08002B2CF9AE}" pid="10" name="CTP_IDSID">
    <vt:lpwstr>NA</vt:lpwstr>
  </property>
  <property fmtid="{D5CDD505-2E9C-101B-9397-08002B2CF9AE}" pid="11" name="CTP_WWID">
    <vt:lpwstr>NA</vt:lpwstr>
  </property>
  <property fmtid="{D5CDD505-2E9C-101B-9397-08002B2CF9AE}" pid="12" name="CTPClassification">
    <vt:lpwstr>CTP_NT</vt:lpwstr>
  </property>
  <property fmtid="{D5CDD505-2E9C-101B-9397-08002B2CF9AE}" pid="13" name="_2015_ms_pID_725343">
    <vt:lpwstr>(2)uxtdklYEI/yOVi3jXmHInqfktpOuzoHwNspEi3uKdif/8jXjKt2fDrBH3TBJZrGMDd6yetYA
w+osxGSUkAX4A8MxPDP7g5aLm0aU/EgeVOPFFXq7K2C3oU7+jjRJpS48aqQ2dfoLhS+tL63z
vVj7yZn2Qi174/l5qv7AIlzrO3+pqB5tKp3n3EeENPbrTJOg5aTRc5mSH42wiZPhvpiPaIk3
TOeWq23kceBbJsE7Rn</vt:lpwstr>
  </property>
  <property fmtid="{D5CDD505-2E9C-101B-9397-08002B2CF9AE}" pid="14" name="_2015_ms_pID_7253431">
    <vt:lpwstr>OyssJOPUbRj62enKcLj0vUpNxDH0z+WJGcuaSVqCZ7X4hpp0TrItT6
hZLPsjp99oC0d3IvxWvmGuKLNOFN4dJMACC+CQFCFSSK1Lii6OmiER0AlYWsMCzzWwfJJD02
AxaPPpfUtauL6uYMUwqy4LfFRWU3G4zFMJ5Ky6ls8r+1yxZUBZgaRPj2KONlUpFqp4qCSnMB
SffWXiZBqbC15wid</vt:lpwstr>
  </property>
</Properties>
</file>