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sldIdLst>
    <p:sldId id="256" r:id="rId5"/>
    <p:sldId id="457" r:id="rId6"/>
    <p:sldId id="458" r:id="rId7"/>
    <p:sldId id="459" r:id="rId8"/>
    <p:sldId id="460" r:id="rId9"/>
    <p:sldId id="461" r:id="rId10"/>
    <p:sldId id="462" r:id="rId11"/>
    <p:sldId id="463" r:id="rId12"/>
    <p:sldId id="464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89783" autoAdjust="0"/>
  </p:normalViewPr>
  <p:slideViewPr>
    <p:cSldViewPr>
      <p:cViewPr varScale="1">
        <p:scale>
          <a:sx n="101" d="100"/>
          <a:sy n="101" d="100"/>
        </p:scale>
        <p:origin x="207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29.08.2019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36232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3358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29-Aug-19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</a:t>
            </a:r>
            <a:r>
              <a:rPr lang="en-GB" sz="4000" dirty="0" smtClean="0"/>
              <a:t>on </a:t>
            </a:r>
            <a:r>
              <a:rPr lang="en-GB" sz="4000" dirty="0"/>
              <a:t>PDSCH CA normal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01045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#9</a:t>
            </a:r>
            <a:r>
              <a:rPr lang="ru-RU" altLang="zh-CN" sz="1800" b="1" dirty="0" smtClean="0"/>
              <a:t>2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/>
              <a:t>Ljubljana, </a:t>
            </a:r>
            <a:r>
              <a:rPr lang="en-US" sz="1800" b="1" dirty="0" smtClean="0"/>
              <a:t>Slovenia, 26 – 30 August 2019</a:t>
            </a:r>
            <a:r>
              <a:rPr lang="en-GB" sz="1800" b="1" dirty="0"/>
              <a:t/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smtClean="0"/>
              <a:t>9.17.1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R4-1910046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General approach for developing CA normal demodulation requirement:</a:t>
            </a:r>
          </a:p>
          <a:p>
            <a:pPr lvl="1"/>
            <a:r>
              <a:rPr lang="en-US" sz="1800" dirty="0"/>
              <a:t>Develop NR CA normal demodulation requirement based on per CC performance requirement, which is identical to single carrier performance without extra margin.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Test design:</a:t>
            </a:r>
            <a:endParaRPr lang="en-US" sz="2000" dirty="0"/>
          </a:p>
          <a:p>
            <a:pPr lvl="1"/>
            <a:r>
              <a:rPr lang="en-US" sz="1800" dirty="0"/>
              <a:t>Develop the methodology in a forward compatible way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the exact CA capability and single CC channel bandwidth, FFS based on the Rel-15/16 core spec.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EN-DC, NE-DC:</a:t>
            </a:r>
          </a:p>
          <a:p>
            <a:pPr lvl="1"/>
            <a:r>
              <a:rPr lang="en-US" sz="1800" dirty="0"/>
              <a:t>All NR CA normal demodulation requirements are applicable to EN-DC and NE-DC with CA. In case of EN-DC and NE-DC, EUTRA performance will not </a:t>
            </a:r>
            <a:r>
              <a:rPr lang="en-US" sz="1800" dirty="0" smtClean="0"/>
              <a:t>be verified</a:t>
            </a:r>
            <a:r>
              <a:rPr lang="en-US" sz="1800" dirty="0"/>
              <a:t>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NR-DC:</a:t>
            </a:r>
          </a:p>
          <a:p>
            <a:pPr lvl="1"/>
            <a:r>
              <a:rPr lang="en-US" sz="1800" dirty="0"/>
              <a:t>All NR CA normal demodulation requirements are applicable to NR-DC with CA. No specific requirements for NR-DC will be specified.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382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Duplex mode:</a:t>
            </a:r>
          </a:p>
          <a:p>
            <a:pPr lvl="1"/>
            <a:r>
              <a:rPr lang="en-US" sz="1800" dirty="0"/>
              <a:t>FR1: FDD+FDD CA, </a:t>
            </a:r>
            <a:r>
              <a:rPr lang="en-US" sz="1800" dirty="0" smtClean="0"/>
              <a:t>TDD+TDD </a:t>
            </a:r>
            <a:r>
              <a:rPr lang="en-US" sz="1800" dirty="0"/>
              <a:t>CA, </a:t>
            </a:r>
            <a:r>
              <a:rPr lang="en-US" sz="1800" dirty="0" smtClean="0"/>
              <a:t>FDD+TDD </a:t>
            </a:r>
            <a:r>
              <a:rPr lang="en-US" sz="1800" dirty="0"/>
              <a:t>CA </a:t>
            </a:r>
          </a:p>
          <a:p>
            <a:pPr lvl="1"/>
            <a:r>
              <a:rPr lang="en-US" sz="1800" dirty="0"/>
              <a:t>FR2: </a:t>
            </a:r>
            <a:r>
              <a:rPr lang="en-US" sz="1800" dirty="0" smtClean="0"/>
              <a:t>TDD+TDD </a:t>
            </a:r>
            <a:r>
              <a:rPr lang="en-US" sz="1800" dirty="0"/>
              <a:t>CA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Channel bandwidth and SCS for requirements: </a:t>
            </a:r>
            <a:endParaRPr lang="en-US" sz="2000" dirty="0"/>
          </a:p>
          <a:p>
            <a:pPr lvl="1"/>
            <a:r>
              <a:rPr lang="en-US" sz="1800" dirty="0"/>
              <a:t>Option 1: All configurable channel bandwidths for all the configurable SCSs </a:t>
            </a:r>
          </a:p>
          <a:p>
            <a:pPr lvl="2"/>
            <a:r>
              <a:rPr lang="en-US" sz="1600" dirty="0"/>
              <a:t>Note: not consider FR1 60kHz SCS</a:t>
            </a:r>
          </a:p>
          <a:p>
            <a:pPr lvl="1"/>
            <a:r>
              <a:rPr lang="en-US" sz="1800" dirty="0"/>
              <a:t>Option 2: </a:t>
            </a:r>
            <a:r>
              <a:rPr lang="en-US" sz="1800" dirty="0" smtClean="0"/>
              <a:t>Down-select </a:t>
            </a:r>
            <a:r>
              <a:rPr lang="en-US" sz="1800" dirty="0"/>
              <a:t>considering the CA configurations in the core spec</a:t>
            </a:r>
          </a:p>
          <a:p>
            <a:pPr lvl="2"/>
            <a:r>
              <a:rPr lang="en-US" sz="1600" dirty="0"/>
              <a:t>Option 2a: </a:t>
            </a:r>
            <a:r>
              <a:rPr lang="en-US" sz="1600" dirty="0" smtClean="0"/>
              <a:t>Down-select </a:t>
            </a:r>
            <a:r>
              <a:rPr lang="en-US" sz="1600" dirty="0"/>
              <a:t>to ensure each CA configuration can be tested. </a:t>
            </a:r>
          </a:p>
          <a:p>
            <a:pPr lvl="2"/>
            <a:r>
              <a:rPr lang="en-US" sz="1600" dirty="0"/>
              <a:t>Option 2b: Down-select to ensure the maximum aggregated channel bandwidth combination for each CA configuration can be tested.</a:t>
            </a:r>
          </a:p>
          <a:p>
            <a:pPr lvl="1"/>
            <a:r>
              <a:rPr lang="en-US" sz="1800" dirty="0"/>
              <a:t>For option 2a/2b</a:t>
            </a:r>
          </a:p>
          <a:p>
            <a:pPr lvl="2"/>
            <a:r>
              <a:rPr lang="en-US" sz="1600" dirty="0"/>
              <a:t>Till </a:t>
            </a:r>
            <a:r>
              <a:rPr lang="en-US" sz="1600" dirty="0" smtClean="0"/>
              <a:t>March 2020, </a:t>
            </a:r>
            <a:r>
              <a:rPr lang="en-US" sz="1600" dirty="0"/>
              <a:t>focus on the CA configuration in Rel-16 June 2019 version</a:t>
            </a:r>
          </a:p>
          <a:p>
            <a:pPr lvl="2"/>
            <a:r>
              <a:rPr lang="en-US" sz="1600" dirty="0"/>
              <a:t>From </a:t>
            </a:r>
            <a:r>
              <a:rPr lang="en-US" sz="1600" dirty="0" smtClean="0"/>
              <a:t>March 2020, </a:t>
            </a:r>
            <a:r>
              <a:rPr lang="en-US" sz="1600" dirty="0"/>
              <a:t>cover the CA configurations in Rel-16 Mar 2020 </a:t>
            </a:r>
            <a:r>
              <a:rPr lang="en-US" sz="1600" dirty="0" smtClean="0"/>
              <a:t>version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scenarios with different SCS </a:t>
            </a:r>
            <a:r>
              <a:rPr lang="en-US" sz="2000" dirty="0" smtClean="0"/>
              <a:t>on </a:t>
            </a:r>
            <a:r>
              <a:rPr lang="en-US" sz="2000" dirty="0"/>
              <a:t>different </a:t>
            </a:r>
            <a:r>
              <a:rPr lang="en-US" sz="2000" dirty="0" smtClean="0"/>
              <a:t>CCs</a:t>
            </a:r>
            <a:endParaRPr lang="en-US" sz="20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8447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Rank:</a:t>
            </a:r>
          </a:p>
          <a:p>
            <a:pPr lvl="1"/>
            <a:r>
              <a:rPr lang="en-US" sz="1800" dirty="0"/>
              <a:t>For 2Rx </a:t>
            </a:r>
          </a:p>
          <a:p>
            <a:pPr lvl="2"/>
            <a:r>
              <a:rPr lang="fr-FR" sz="1600" dirty="0"/>
              <a:t>Option 1: </a:t>
            </a:r>
            <a:r>
              <a:rPr lang="fr-FR" sz="1600" dirty="0" err="1"/>
              <a:t>rank</a:t>
            </a:r>
            <a:r>
              <a:rPr lang="fr-FR" sz="1600" dirty="0"/>
              <a:t> 1, 2 </a:t>
            </a:r>
            <a:endParaRPr lang="en-US" sz="1600" dirty="0"/>
          </a:p>
          <a:p>
            <a:pPr lvl="2"/>
            <a:r>
              <a:rPr lang="fr-FR" sz="1600" dirty="0"/>
              <a:t>Option 2: </a:t>
            </a:r>
            <a:r>
              <a:rPr lang="fr-FR" sz="1600" dirty="0" err="1"/>
              <a:t>rank</a:t>
            </a:r>
            <a:r>
              <a:rPr lang="fr-FR" sz="1600" dirty="0"/>
              <a:t> 1 </a:t>
            </a:r>
            <a:endParaRPr lang="en-US" sz="1600" dirty="0"/>
          </a:p>
          <a:p>
            <a:pPr lvl="2"/>
            <a:r>
              <a:rPr lang="fr-FR" sz="1600" dirty="0"/>
              <a:t>Option 3: </a:t>
            </a:r>
            <a:r>
              <a:rPr lang="fr-FR" sz="1600" dirty="0" err="1"/>
              <a:t>rank</a:t>
            </a:r>
            <a:r>
              <a:rPr lang="fr-FR" sz="1600" dirty="0"/>
              <a:t> 2  </a:t>
            </a:r>
            <a:endParaRPr lang="en-US" sz="1600" dirty="0"/>
          </a:p>
          <a:p>
            <a:pPr lvl="1"/>
            <a:r>
              <a:rPr lang="en-US" sz="1800" dirty="0"/>
              <a:t>For 4Rx </a:t>
            </a:r>
          </a:p>
          <a:p>
            <a:pPr lvl="2"/>
            <a:r>
              <a:rPr lang="fr-FR" sz="1600" dirty="0"/>
              <a:t>Option 1: </a:t>
            </a:r>
            <a:r>
              <a:rPr lang="fr-FR" sz="1600" dirty="0" err="1"/>
              <a:t>rank</a:t>
            </a:r>
            <a:r>
              <a:rPr lang="fr-FR" sz="1600" dirty="0"/>
              <a:t> 1 or </a:t>
            </a:r>
            <a:r>
              <a:rPr lang="fr-FR" sz="1600" dirty="0" err="1"/>
              <a:t>rank</a:t>
            </a:r>
            <a:r>
              <a:rPr lang="fr-FR" sz="1600" dirty="0"/>
              <a:t> 2</a:t>
            </a:r>
            <a:endParaRPr lang="en-US" sz="1600" dirty="0"/>
          </a:p>
          <a:p>
            <a:pPr lvl="2"/>
            <a:r>
              <a:rPr lang="fr-FR" sz="1600" dirty="0"/>
              <a:t>Option 2: </a:t>
            </a:r>
            <a:r>
              <a:rPr lang="fr-FR" sz="1600" dirty="0" err="1"/>
              <a:t>rank</a:t>
            </a:r>
            <a:r>
              <a:rPr lang="fr-FR" sz="1600" dirty="0"/>
              <a:t> 1, 2 </a:t>
            </a:r>
            <a:endParaRPr lang="en-US" sz="1600" dirty="0"/>
          </a:p>
          <a:p>
            <a:pPr lvl="2"/>
            <a:r>
              <a:rPr lang="fr-FR" sz="1600" dirty="0"/>
              <a:t>Option 3: </a:t>
            </a:r>
            <a:r>
              <a:rPr lang="fr-FR" sz="1600" dirty="0" err="1"/>
              <a:t>rank</a:t>
            </a:r>
            <a:r>
              <a:rPr lang="fr-FR" sz="1600" dirty="0"/>
              <a:t> 1, 2, 3, and 4</a:t>
            </a:r>
            <a:endParaRPr lang="en-US" sz="16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MCS:</a:t>
            </a:r>
          </a:p>
          <a:p>
            <a:pPr lvl="1"/>
            <a:r>
              <a:rPr lang="en-US" sz="1800" dirty="0"/>
              <a:t>Option 1: MCS 13 (16QAM, CR 1/2) </a:t>
            </a:r>
          </a:p>
          <a:p>
            <a:pPr lvl="1"/>
            <a:r>
              <a:rPr lang="en-US" sz="1800" dirty="0"/>
              <a:t>Option </a:t>
            </a:r>
            <a:r>
              <a:rPr lang="en-US" sz="1800" dirty="0" smtClean="0"/>
              <a:t>2: </a:t>
            </a:r>
            <a:r>
              <a:rPr lang="en-US" sz="1800" dirty="0"/>
              <a:t>cover QPSK, 16QAM,  64QAM and 256QAM in different </a:t>
            </a:r>
            <a:r>
              <a:rPr lang="en-US" sz="1800" dirty="0" smtClean="0"/>
              <a:t>tests</a:t>
            </a:r>
          </a:p>
          <a:p>
            <a:pPr lvl="1"/>
            <a:r>
              <a:rPr lang="en-US" sz="1800" dirty="0"/>
              <a:t>Other options are not precluded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Receiver type:</a:t>
            </a:r>
          </a:p>
          <a:p>
            <a:pPr lvl="1"/>
            <a:r>
              <a:rPr lang="en-US" sz="1800" dirty="0"/>
              <a:t>MMSE-IRC, FFS for R-ML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6619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TDD UL-DL pattern:</a:t>
            </a:r>
          </a:p>
          <a:p>
            <a:pPr lvl="1"/>
            <a:r>
              <a:rPr lang="en-US" sz="1800" dirty="0"/>
              <a:t>FR1 </a:t>
            </a:r>
            <a:r>
              <a:rPr lang="fr-FR" sz="1800" dirty="0"/>
              <a:t>30kHz</a:t>
            </a:r>
            <a:r>
              <a:rPr lang="en-US" sz="1800" dirty="0"/>
              <a:t>:</a:t>
            </a:r>
            <a:r>
              <a:rPr lang="fr-FR" sz="1800" dirty="0"/>
              <a:t> 7DS2U </a:t>
            </a:r>
            <a:r>
              <a:rPr lang="fr-FR" sz="1800" dirty="0" err="1"/>
              <a:t>with</a:t>
            </a:r>
            <a:r>
              <a:rPr lang="fr-FR" sz="1800" dirty="0"/>
              <a:t> S=6:4:4</a:t>
            </a:r>
            <a:endParaRPr lang="en-US" sz="1800" dirty="0"/>
          </a:p>
          <a:p>
            <a:pPr lvl="1"/>
            <a:r>
              <a:rPr lang="en-US" sz="1800" dirty="0"/>
              <a:t>FR2 </a:t>
            </a:r>
            <a:r>
              <a:rPr lang="fr-FR" sz="1800" dirty="0"/>
              <a:t>120kHz</a:t>
            </a:r>
            <a:r>
              <a:rPr lang="en-US" sz="1800" dirty="0"/>
              <a:t>:</a:t>
            </a:r>
            <a:r>
              <a:rPr lang="fr-FR" sz="1800" dirty="0"/>
              <a:t> DDDSU </a:t>
            </a:r>
            <a:r>
              <a:rPr lang="fr-FR" sz="1800" dirty="0" err="1"/>
              <a:t>with</a:t>
            </a:r>
            <a:r>
              <a:rPr lang="fr-FR" sz="1800" dirty="0"/>
              <a:t> </a:t>
            </a:r>
            <a:r>
              <a:rPr lang="fr-FR" sz="1800" dirty="0" smtClean="0"/>
              <a:t>S=10:2:2</a:t>
            </a:r>
            <a:endParaRPr lang="en-US" sz="2000" dirty="0" smtClean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HARQ </a:t>
            </a:r>
            <a:r>
              <a:rPr lang="en-US" sz="2000" dirty="0"/>
              <a:t>process number:</a:t>
            </a:r>
          </a:p>
          <a:p>
            <a:pPr lvl="1"/>
            <a:r>
              <a:rPr lang="en-US" sz="1800" dirty="0" smtClean="0"/>
              <a:t>Baseline</a:t>
            </a:r>
          </a:p>
          <a:p>
            <a:pPr lvl="2"/>
            <a:r>
              <a:rPr lang="en-US" sz="1600" dirty="0" smtClean="0"/>
              <a:t>FR1 FDD: 4</a:t>
            </a:r>
          </a:p>
          <a:p>
            <a:pPr lvl="2"/>
            <a:r>
              <a:rPr lang="en-US" sz="1600" dirty="0" smtClean="0"/>
              <a:t>FR1 </a:t>
            </a:r>
            <a:r>
              <a:rPr lang="en-US" sz="1600" dirty="0"/>
              <a:t>TDD </a:t>
            </a:r>
            <a:r>
              <a:rPr lang="en-US" sz="1600" dirty="0" smtClean="0"/>
              <a:t>with 30 kHz SCS: 8</a:t>
            </a:r>
          </a:p>
          <a:p>
            <a:pPr lvl="2"/>
            <a:r>
              <a:rPr lang="en-US" sz="1600" dirty="0" smtClean="0"/>
              <a:t>FR2 TDD with 120 kHz SCS: 8</a:t>
            </a:r>
          </a:p>
          <a:p>
            <a:pPr lvl="1"/>
            <a:r>
              <a:rPr lang="en-US" sz="1800" dirty="0" smtClean="0"/>
              <a:t>FFS</a:t>
            </a:r>
            <a:r>
              <a:rPr lang="en-US" sz="1800" dirty="0"/>
              <a:t>: 16 HARQ process for limited CA configuration(s)/band combination(s</a:t>
            </a:r>
            <a:r>
              <a:rPr lang="en-US" sz="1800" dirty="0" smtClean="0"/>
              <a:t>)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Antenna correlation for MMSE-IRC: ULA Low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Propagation </a:t>
            </a:r>
            <a:r>
              <a:rPr lang="en-US" sz="2000" dirty="0"/>
              <a:t>condition:</a:t>
            </a:r>
          </a:p>
          <a:p>
            <a:pPr lvl="1"/>
            <a:r>
              <a:rPr lang="en-US" sz="1800" dirty="0"/>
              <a:t>FR1: </a:t>
            </a:r>
            <a:r>
              <a:rPr lang="fr-FR" sz="1800" dirty="0"/>
              <a:t>TDLA30-10 </a:t>
            </a:r>
            <a:endParaRPr lang="en-US" sz="1800" dirty="0"/>
          </a:p>
          <a:p>
            <a:pPr lvl="1"/>
            <a:r>
              <a:rPr lang="en-US" sz="1800" dirty="0"/>
              <a:t>FR2: </a:t>
            </a:r>
            <a:r>
              <a:rPr lang="fr-FR" sz="1800" dirty="0"/>
              <a:t>TDLA30-75 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Throughput </a:t>
            </a:r>
            <a:r>
              <a:rPr lang="en-US" sz="2000" dirty="0"/>
              <a:t>test point: 70% </a:t>
            </a:r>
            <a:r>
              <a:rPr lang="en-US" sz="2000" dirty="0" smtClean="0"/>
              <a:t>of max TP </a:t>
            </a:r>
            <a:endParaRPr lang="en-US" sz="2000" dirty="0"/>
          </a:p>
          <a:p>
            <a:pPr lvl="1"/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0870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SSB configuration: Periodicity 20 </a:t>
            </a:r>
            <a:r>
              <a:rPr lang="en-US" sz="2000" dirty="0" err="1"/>
              <a:t>ms</a:t>
            </a:r>
            <a:r>
              <a:rPr lang="en-US" sz="2000" dirty="0"/>
              <a:t>, Allocated in first slot within 20ms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PDSCH </a:t>
            </a:r>
            <a:r>
              <a:rPr lang="en-US" sz="2000" dirty="0" smtClean="0"/>
              <a:t>configuration</a:t>
            </a:r>
          </a:p>
          <a:p>
            <a:pPr lvl="1"/>
            <a:r>
              <a:rPr lang="en-US" sz="1800" dirty="0"/>
              <a:t>FR1 FDD and TDD (full DL slots): Type A, Start symbol 2, Duration 12</a:t>
            </a:r>
          </a:p>
          <a:p>
            <a:pPr lvl="1"/>
            <a:r>
              <a:rPr lang="en-US" sz="1800" dirty="0"/>
              <a:t>FR1 TDD (special slots</a:t>
            </a:r>
            <a:r>
              <a:rPr lang="en-US" sz="1800" dirty="0" smtClean="0"/>
              <a:t>)</a:t>
            </a:r>
            <a:r>
              <a:rPr lang="en-US" sz="1800" dirty="0"/>
              <a:t> : Type A, Start symbol 2, </a:t>
            </a:r>
            <a:r>
              <a:rPr lang="en-US" sz="1800" dirty="0" smtClean="0"/>
              <a:t>Duration depends on configuration</a:t>
            </a:r>
            <a:endParaRPr lang="en-US" sz="1800" dirty="0"/>
          </a:p>
          <a:p>
            <a:pPr lvl="1"/>
            <a:r>
              <a:rPr lang="en-US" sz="1800" dirty="0" smtClean="0"/>
              <a:t>FR2 (</a:t>
            </a:r>
            <a:r>
              <a:rPr lang="en-US" sz="1800" dirty="0"/>
              <a:t>full DL slots</a:t>
            </a:r>
            <a:r>
              <a:rPr lang="en-US" sz="1800" dirty="0" smtClean="0"/>
              <a:t>): Type </a:t>
            </a:r>
            <a:r>
              <a:rPr lang="en-US" sz="1800" dirty="0"/>
              <a:t>A, Start symbol 1, Duration </a:t>
            </a:r>
            <a:r>
              <a:rPr lang="en-US" sz="1800" dirty="0" smtClean="0"/>
              <a:t>13</a:t>
            </a:r>
          </a:p>
          <a:p>
            <a:pPr lvl="1"/>
            <a:r>
              <a:rPr lang="en-US" sz="1800" dirty="0"/>
              <a:t>FR2 </a:t>
            </a:r>
            <a:r>
              <a:rPr lang="en-US" sz="1800" dirty="0" smtClean="0"/>
              <a:t>(</a:t>
            </a:r>
            <a:r>
              <a:rPr lang="en-US" sz="1800" dirty="0"/>
              <a:t>special slots</a:t>
            </a:r>
            <a:r>
              <a:rPr lang="en-US" sz="1800" dirty="0" smtClean="0"/>
              <a:t>): </a:t>
            </a:r>
            <a:r>
              <a:rPr lang="en-US" sz="1800" dirty="0"/>
              <a:t>Type A, Start symbol 1, Duration depends on configuration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DMRS </a:t>
            </a:r>
            <a:r>
              <a:rPr lang="en-US" sz="2000" dirty="0"/>
              <a:t>configuration for FR1 and FR2</a:t>
            </a:r>
          </a:p>
          <a:p>
            <a:pPr lvl="1"/>
            <a:r>
              <a:rPr lang="en-US" sz="1800" dirty="0" smtClean="0"/>
              <a:t>Type </a:t>
            </a:r>
            <a:r>
              <a:rPr lang="en-US" sz="1800" dirty="0"/>
              <a:t>1, 1 additional DMRS, Single symbol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PTRS configuration for FR2 </a:t>
            </a:r>
          </a:p>
          <a:p>
            <a:pPr lvl="1"/>
            <a:r>
              <a:rPr lang="en-US" sz="1800" dirty="0" smtClean="0"/>
              <a:t>Frequency </a:t>
            </a:r>
            <a:r>
              <a:rPr lang="en-US" sz="1800" dirty="0"/>
              <a:t>density 2, Time density 1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TRS configuration for FR1 and FR2</a:t>
            </a:r>
          </a:p>
          <a:p>
            <a:pPr lvl="1"/>
            <a:r>
              <a:rPr lang="en-US" sz="1800" dirty="0" smtClean="0"/>
              <a:t>20 </a:t>
            </a:r>
            <a:r>
              <a:rPr lang="en-US" sz="1800" dirty="0" err="1"/>
              <a:t>ms</a:t>
            </a:r>
            <a:r>
              <a:rPr lang="en-US" sz="1800" dirty="0"/>
              <a:t> periodicity, 2 slots, Offset 10 </a:t>
            </a:r>
            <a:r>
              <a:rPr lang="en-US" sz="1800" dirty="0" err="1"/>
              <a:t>ms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3835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FFS categorizing of CA capabilities</a:t>
            </a:r>
            <a:endParaRPr lang="en-US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</a:t>
            </a:r>
            <a:r>
              <a:rPr lang="en-US" sz="2000" dirty="0" smtClean="0"/>
              <a:t>on test </a:t>
            </a:r>
            <a:r>
              <a:rPr lang="en-US" sz="2000" dirty="0"/>
              <a:t>of different CA </a:t>
            </a:r>
            <a:r>
              <a:rPr lang="en-US" sz="2000" dirty="0" smtClean="0"/>
              <a:t>capabilities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on test applicability for different CA duplex mode </a:t>
            </a:r>
            <a:endParaRPr lang="en-US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FFS on selection of CA configuration(s) for test among </a:t>
            </a:r>
            <a:r>
              <a:rPr lang="en-US" sz="2000" dirty="0" smtClean="0"/>
              <a:t>supported CA configurations</a:t>
            </a:r>
            <a:endParaRPr lang="en-US" sz="2000" dirty="0" smtClean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FFS on selection CBW combination for test for selected CA configuration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4745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prioritization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Discuss the prioritization of the work regarding different test configurations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635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CA testing in FR2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For FR2 test, encourage TE vendors to provide analysis on the achievable SNR for </a:t>
            </a:r>
            <a:r>
              <a:rPr lang="en-US" sz="2000" dirty="0" smtClean="0"/>
              <a:t>larger </a:t>
            </a:r>
            <a:r>
              <a:rPr lang="en-US" sz="2000" dirty="0"/>
              <a:t>aggregated </a:t>
            </a:r>
            <a:r>
              <a:rPr lang="en-US" sz="2000" dirty="0" smtClean="0"/>
              <a:t>bandwidth</a:t>
            </a:r>
            <a:r>
              <a:rPr lang="en-US" sz="2000" dirty="0" smtClean="0">
                <a:solidFill>
                  <a:srgbClr val="7030A0"/>
                </a:solidFill>
              </a:rPr>
              <a:t>s</a:t>
            </a:r>
            <a:r>
              <a:rPr lang="en-US" sz="2000" dirty="0" smtClean="0"/>
              <a:t>.</a:t>
            </a:r>
            <a:endParaRPr lang="en-US" sz="2000" dirty="0"/>
          </a:p>
          <a:p>
            <a:pPr lvl="1"/>
            <a:r>
              <a:rPr lang="en-US" sz="1800" dirty="0"/>
              <a:t>Provide information </a:t>
            </a:r>
            <a:r>
              <a:rPr lang="en-US" sz="1800" dirty="0" smtClean="0"/>
              <a:t>for </a:t>
            </a:r>
            <a:r>
              <a:rPr lang="en-US" sz="1800" dirty="0"/>
              <a:t>29GHz and 39GHz carrier frequencies.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4586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19791</TotalTime>
  <Words>681</Words>
  <Application>Microsoft Office PowerPoint</Application>
  <PresentationFormat>On-screen Show (4:3)</PresentationFormat>
  <Paragraphs>95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Office Theme</vt:lpstr>
      <vt:lpstr>Way forward on PDSCH CA normal demodulation requirements</vt:lpstr>
      <vt:lpstr>General issues</vt:lpstr>
      <vt:lpstr>Scenarios</vt:lpstr>
      <vt:lpstr>Simulation assumptions</vt:lpstr>
      <vt:lpstr>Simulation assumptions</vt:lpstr>
      <vt:lpstr>Simulation assumptions</vt:lpstr>
      <vt:lpstr>Test applicability rule</vt:lpstr>
      <vt:lpstr>Work prioritization</vt:lpstr>
      <vt:lpstr>NR CA testing in FR2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</cp:lastModifiedBy>
  <cp:revision>1429</cp:revision>
  <dcterms:created xsi:type="dcterms:W3CDTF">2013-05-13T16:02:00Z</dcterms:created>
  <dcterms:modified xsi:type="dcterms:W3CDTF">2019-08-29T08:49:11Z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2019-08-29 08:49:11Z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