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87" r:id="rId3"/>
    <p:sldId id="290" r:id="rId4"/>
    <p:sldId id="285" r:id="rId5"/>
    <p:sldId id="284" r:id="rId6"/>
    <p:sldId id="283" r:id="rId7"/>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i Du" initials="LD" lastIdx="1" clrIdx="0">
    <p:extLst>
      <p:ext uri="{19B8F6BF-5375-455C-9EA6-DF929625EA0E}">
        <p15:presenceInfo xmlns:p15="http://schemas.microsoft.com/office/powerpoint/2012/main" userId="S-1-5-21-1593251271-2640304127-1825641215-5747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40" autoAdjust="0"/>
    <p:restoredTop sz="85667" autoAdjust="0"/>
  </p:normalViewPr>
  <p:slideViewPr>
    <p:cSldViewPr>
      <p:cViewPr varScale="1">
        <p:scale>
          <a:sx n="132" d="100"/>
          <a:sy n="132" d="100"/>
        </p:scale>
        <p:origin x="846"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A5BC2A-5A8C-43F5-92F3-EF9C73487C7E}" type="datetimeFigureOut">
              <a:rPr lang="ko-KR" altLang="en-US" smtClean="0"/>
              <a:pPr/>
              <a:t>2019-08-30</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6420FA-79F0-4C61-8ECC-4AAE780C7283}" type="slidenum">
              <a:rPr lang="ko-KR" altLang="en-US" smtClean="0"/>
              <a:pPr/>
              <a:t>‹#›</a:t>
            </a:fld>
            <a:endParaRPr lang="ko-KR" altLang="en-US"/>
          </a:p>
        </p:txBody>
      </p:sp>
    </p:spTree>
    <p:extLst>
      <p:ext uri="{BB962C8B-B14F-4D97-AF65-F5344CB8AC3E}">
        <p14:creationId xmlns:p14="http://schemas.microsoft.com/office/powerpoint/2010/main" val="123384426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ED6420FA-79F0-4C61-8ECC-4AAE780C7283}" type="slidenum">
              <a:rPr lang="ko-KR" altLang="en-US" smtClean="0"/>
              <a:pPr/>
              <a:t>2</a:t>
            </a:fld>
            <a:endParaRPr lang="ko-KR" altLang="en-US"/>
          </a:p>
        </p:txBody>
      </p:sp>
    </p:spTree>
    <p:extLst>
      <p:ext uri="{BB962C8B-B14F-4D97-AF65-F5344CB8AC3E}">
        <p14:creationId xmlns:p14="http://schemas.microsoft.com/office/powerpoint/2010/main" val="3916543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ED6420FA-79F0-4C61-8ECC-4AAE780C7283}" type="slidenum">
              <a:rPr lang="ko-KR" altLang="en-US" smtClean="0"/>
              <a:pPr/>
              <a:t>3</a:t>
            </a:fld>
            <a:endParaRPr lang="ko-KR" altLang="en-US"/>
          </a:p>
        </p:txBody>
      </p:sp>
    </p:spTree>
    <p:extLst>
      <p:ext uri="{BB962C8B-B14F-4D97-AF65-F5344CB8AC3E}">
        <p14:creationId xmlns:p14="http://schemas.microsoft.com/office/powerpoint/2010/main" val="3308986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597819"/>
            <a:ext cx="7772400" cy="1102519"/>
          </a:xfrm>
        </p:spPr>
        <p:txBody>
          <a:bodyPr/>
          <a:lstStyle/>
          <a:p>
            <a:r>
              <a:rPr lang="ko-KR" altLang="en-US"/>
              <a:t>마스터 제목 스타일 편집</a:t>
            </a:r>
          </a:p>
        </p:txBody>
      </p:sp>
      <p:sp>
        <p:nvSpPr>
          <p:cNvPr id="3" name="부제목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2708875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1796742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154781"/>
            <a:ext cx="2057400" cy="3290888"/>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457200" y="154781"/>
            <a:ext cx="6019800" cy="329088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4075023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1801455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3305176"/>
            <a:ext cx="7772400" cy="1021556"/>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79209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2436568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05979"/>
            <a:ext cx="8229600" cy="857250"/>
          </a:xfrm>
        </p:spPr>
        <p:txBody>
          <a:bodyPr/>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3226703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3557421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173918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1" y="204787"/>
            <a:ext cx="3008313" cy="871538"/>
          </a:xfrm>
        </p:spPr>
        <p:txBody>
          <a:bodyPr anchor="b"/>
          <a:lstStyle>
            <a:lvl1pPr algn="l">
              <a:defRPr sz="2000" b="1"/>
            </a:lvl1pPr>
          </a:lstStyle>
          <a:p>
            <a:r>
              <a:rPr lang="ko-KR" altLang="en-US"/>
              <a:t>마스터 제목 스타일 편집</a:t>
            </a:r>
          </a:p>
        </p:txBody>
      </p:sp>
      <p:sp>
        <p:nvSpPr>
          <p:cNvPr id="3" name="내용 개체 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3276804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3600450"/>
            <a:ext cx="5486400" cy="425054"/>
          </a:xfrm>
        </p:spPr>
        <p:txBody>
          <a:bodyPr anchor="b"/>
          <a:lstStyle>
            <a:lvl1pPr algn="l">
              <a:defRPr sz="2000" b="1"/>
            </a:lvl1pPr>
          </a:lstStyle>
          <a:p>
            <a:r>
              <a:rPr lang="ko-KR" altLang="en-US"/>
              <a:t>마스터 제목 스타일 편집</a:t>
            </a:r>
          </a:p>
        </p:txBody>
      </p:sp>
      <p:sp>
        <p:nvSpPr>
          <p:cNvPr id="3" name="그림 개체 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4C746A57-C53E-4161-8ABF-0DA989B7B623}" type="datetimeFigureOut">
              <a:rPr lang="ko-KR" altLang="en-US" smtClean="0"/>
              <a:pPr/>
              <a:t>2019-08-30</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1749472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C746A57-C53E-4161-8ABF-0DA989B7B623}" type="datetimeFigureOut">
              <a:rPr lang="ko-KR" altLang="en-US" smtClean="0"/>
              <a:pPr/>
              <a:t>2019-08-30</a:t>
            </a:fld>
            <a:endParaRPr lang="ko-KR" altLang="en-US"/>
          </a:p>
        </p:txBody>
      </p:sp>
      <p:sp>
        <p:nvSpPr>
          <p:cNvPr id="5" name="바닥글 개체 틀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3244CEC-F408-4F15-BCBE-4CEB112EB863}" type="slidenum">
              <a:rPr lang="ko-KR" altLang="en-US" smtClean="0"/>
              <a:pPr/>
              <a:t>‹#›</a:t>
            </a:fld>
            <a:endParaRPr lang="ko-KR" altLang="en-US"/>
          </a:p>
        </p:txBody>
      </p:sp>
    </p:spTree>
    <p:extLst>
      <p:ext uri="{BB962C8B-B14F-4D97-AF65-F5344CB8AC3E}">
        <p14:creationId xmlns:p14="http://schemas.microsoft.com/office/powerpoint/2010/main" val="2707163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635646"/>
            <a:ext cx="7772400" cy="1656184"/>
          </a:xfrm>
        </p:spPr>
        <p:txBody>
          <a:bodyPr>
            <a:noAutofit/>
          </a:bodyPr>
          <a:lstStyle/>
          <a:p>
            <a:r>
              <a:rPr lang="en-US" altLang="ko-KR" sz="2800" dirty="0" smtClean="0"/>
              <a:t>Way Forward </a:t>
            </a:r>
            <a:r>
              <a:rPr lang="en-US" altLang="ko-KR" sz="2800" dirty="0"/>
              <a:t>on CLI </a:t>
            </a:r>
            <a:r>
              <a:rPr lang="en-US" altLang="ko-KR" sz="2800" dirty="0" smtClean="0"/>
              <a:t>RRM </a:t>
            </a:r>
            <a:endParaRPr lang="ko-KR" altLang="en-US" sz="2800" dirty="0"/>
          </a:p>
        </p:txBody>
      </p:sp>
      <p:sp>
        <p:nvSpPr>
          <p:cNvPr id="4" name="正方形/長方形 6"/>
          <p:cNvSpPr>
            <a:spLocks noChangeArrowheads="1"/>
          </p:cNvSpPr>
          <p:nvPr/>
        </p:nvSpPr>
        <p:spPr bwMode="auto">
          <a:xfrm>
            <a:off x="179388" y="188913"/>
            <a:ext cx="60487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1260475" algn="l"/>
              </a:tabLst>
              <a:defRPr kumimoji="1">
                <a:solidFill>
                  <a:schemeClr val="tx1"/>
                </a:solidFill>
                <a:latin typeface="Arial" panose="020B0604020202020204" pitchFamily="34" charset="0"/>
                <a:ea typeface="MS PGothic" panose="020B0600070205080204" pitchFamily="34" charset="-128"/>
              </a:defRPr>
            </a:lvl1pPr>
            <a:lvl2pPr marL="742950" indent="-285750">
              <a:tabLst>
                <a:tab pos="1260475" algn="l"/>
              </a:tabLst>
              <a:defRPr kumimoji="1">
                <a:solidFill>
                  <a:schemeClr val="tx1"/>
                </a:solidFill>
                <a:latin typeface="Arial" panose="020B0604020202020204" pitchFamily="34" charset="0"/>
                <a:ea typeface="MS PGothic" panose="020B0600070205080204" pitchFamily="34" charset="-128"/>
              </a:defRPr>
            </a:lvl2pPr>
            <a:lvl3pPr marL="1143000" indent="-228600">
              <a:tabLst>
                <a:tab pos="1260475" algn="l"/>
              </a:tabLst>
              <a:defRPr kumimoji="1">
                <a:solidFill>
                  <a:schemeClr val="tx1"/>
                </a:solidFill>
                <a:latin typeface="Arial" panose="020B0604020202020204" pitchFamily="34" charset="0"/>
                <a:ea typeface="MS PGothic" panose="020B0600070205080204" pitchFamily="34" charset="-128"/>
              </a:defRPr>
            </a:lvl3pPr>
            <a:lvl4pPr marL="1600200" indent="-228600">
              <a:tabLst>
                <a:tab pos="1260475" algn="l"/>
              </a:tabLst>
              <a:defRPr kumimoji="1">
                <a:solidFill>
                  <a:schemeClr val="tx1"/>
                </a:solidFill>
                <a:latin typeface="Arial" panose="020B0604020202020204" pitchFamily="34" charset="0"/>
                <a:ea typeface="MS PGothic" panose="020B0600070205080204" pitchFamily="34" charset="-128"/>
              </a:defRPr>
            </a:lvl4pPr>
            <a:lvl5pPr marL="2057400" indent="-228600">
              <a:tabLst>
                <a:tab pos="1260475" algn="l"/>
              </a:tabLst>
              <a:defRPr kumimoji="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9pPr>
          </a:lstStyle>
          <a:p>
            <a:pPr>
              <a:buNone/>
            </a:pPr>
            <a:r>
              <a:rPr lang="en-US" altLang="zh-CN" b="1" dirty="0"/>
              <a:t>3GPP TSG-RAN WG4 Meeting #</a:t>
            </a:r>
            <a:r>
              <a:rPr lang="en-US" altLang="zh-CN" b="1" dirty="0" smtClean="0"/>
              <a:t>92</a:t>
            </a:r>
            <a:r>
              <a:rPr lang="en-US" altLang="zh-CN" b="1" dirty="0"/>
              <a:t/>
            </a:r>
            <a:br>
              <a:rPr lang="en-US" altLang="zh-CN" b="1" dirty="0"/>
            </a:br>
            <a:r>
              <a:rPr lang="en-US" altLang="zh-CN" b="1" dirty="0" smtClean="0"/>
              <a:t>Ljubljana</a:t>
            </a:r>
            <a:r>
              <a:rPr lang="en-GB" altLang="ko-KR" b="1" dirty="0" smtClean="0"/>
              <a:t>, Slovenia, 26 </a:t>
            </a:r>
            <a:r>
              <a:rPr lang="en-GB" altLang="ko-KR" b="1" dirty="0"/>
              <a:t>- </a:t>
            </a:r>
            <a:r>
              <a:rPr lang="en-GB" altLang="ko-KR" b="1" dirty="0" smtClean="0"/>
              <a:t>30 August </a:t>
            </a:r>
            <a:r>
              <a:rPr lang="en-GB" altLang="ko-KR" b="1" dirty="0"/>
              <a:t>2019</a:t>
            </a:r>
          </a:p>
          <a:p>
            <a:pPr>
              <a:spcBef>
                <a:spcPct val="0"/>
              </a:spcBef>
            </a:pPr>
            <a:r>
              <a:rPr lang="en-US" altLang="zh-CN" b="1" dirty="0"/>
              <a:t>Agenda Item: </a:t>
            </a:r>
            <a:r>
              <a:rPr lang="en-GB" altLang="zh-CN" b="1" dirty="0"/>
              <a:t>9</a:t>
            </a:r>
            <a:r>
              <a:rPr lang="en-GB" altLang="ko-KR" b="1" dirty="0" smtClean="0"/>
              <a:t>.2.3</a:t>
            </a:r>
            <a:endParaRPr lang="en-US" altLang="zh-CN" b="1" dirty="0">
              <a:solidFill>
                <a:srgbClr val="FF0000"/>
              </a:solidFill>
            </a:endParaRPr>
          </a:p>
        </p:txBody>
      </p:sp>
      <p:sp>
        <p:nvSpPr>
          <p:cNvPr id="5" name="正方形/長方形 5"/>
          <p:cNvSpPr/>
          <p:nvPr/>
        </p:nvSpPr>
        <p:spPr>
          <a:xfrm>
            <a:off x="7164288" y="276976"/>
            <a:ext cx="1512961" cy="369332"/>
          </a:xfrm>
          <a:prstGeom prst="rect">
            <a:avLst/>
          </a:prstGeom>
          <a:solidFill>
            <a:schemeClr val="bg1"/>
          </a:solidFill>
        </p:spPr>
        <p:txBody>
          <a:bodyPr wrap="square">
            <a:spAutoFit/>
          </a:bodyPr>
          <a:lstStyle/>
          <a:p>
            <a:pPr>
              <a:spcAft>
                <a:spcPts val="900"/>
              </a:spcAft>
              <a:tabLst>
                <a:tab pos="1260475" algn="l"/>
              </a:tabLst>
              <a:defRPr/>
            </a:pPr>
            <a:r>
              <a:rPr lang="en-US" altLang="zh-CN" dirty="0" smtClean="0">
                <a:latin typeface="Arial" charset="0"/>
                <a:ea typeface="ＭＳ Ｐゴシック" panose="020B0600070205080204" pitchFamily="34" charset="-128"/>
              </a:rPr>
              <a:t>R4-1909991</a:t>
            </a:r>
            <a:endParaRPr lang="en-GB" altLang="zh-CN" dirty="0">
              <a:ea typeface="Batang" pitchFamily="18" charset="-127"/>
              <a:cs typeface="Times New Roman" pitchFamily="18" charset="0"/>
            </a:endParaRPr>
          </a:p>
        </p:txBody>
      </p:sp>
      <p:sp>
        <p:nvSpPr>
          <p:cNvPr id="6" name="부제목 2"/>
          <p:cNvSpPr>
            <a:spLocks noGrp="1"/>
          </p:cNvSpPr>
          <p:nvPr>
            <p:ph type="subTitle" idx="1"/>
          </p:nvPr>
        </p:nvSpPr>
        <p:spPr>
          <a:xfrm>
            <a:off x="467544" y="4083918"/>
            <a:ext cx="8136904" cy="582910"/>
          </a:xfrm>
        </p:spPr>
        <p:txBody>
          <a:bodyPr>
            <a:normAutofit/>
          </a:bodyPr>
          <a:lstStyle/>
          <a:p>
            <a:r>
              <a:rPr lang="en-US" altLang="ko-KR" sz="2000" dirty="0">
                <a:solidFill>
                  <a:schemeClr val="tx1"/>
                </a:solidFill>
              </a:rPr>
              <a:t>LG Electronics</a:t>
            </a:r>
            <a:endParaRPr lang="ko-KR" altLang="en-US" sz="2000" dirty="0">
              <a:solidFill>
                <a:schemeClr val="tx1"/>
              </a:solidFill>
            </a:endParaRPr>
          </a:p>
        </p:txBody>
      </p:sp>
    </p:spTree>
    <p:extLst>
      <p:ext uri="{BB962C8B-B14F-4D97-AF65-F5344CB8AC3E}">
        <p14:creationId xmlns:p14="http://schemas.microsoft.com/office/powerpoint/2010/main" val="593120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05979"/>
            <a:ext cx="8229600" cy="421555"/>
          </a:xfrm>
        </p:spPr>
        <p:txBody>
          <a:bodyPr>
            <a:noAutofit/>
          </a:bodyPr>
          <a:lstStyle/>
          <a:p>
            <a:pPr algn="l"/>
            <a:r>
              <a:rPr lang="en-US" altLang="ko-KR" sz="2400" dirty="0" smtClean="0">
                <a:latin typeface="Arial" panose="020B0604020202020204" pitchFamily="34" charset="0"/>
                <a:cs typeface="Arial" panose="020B0604020202020204" pitchFamily="34" charset="0"/>
              </a:rPr>
              <a:t>CLI </a:t>
            </a:r>
            <a:r>
              <a:rPr lang="en-US" altLang="ko-KR" sz="2400" dirty="0">
                <a:latin typeface="Arial" panose="020B0604020202020204" pitchFamily="34" charset="0"/>
                <a:cs typeface="Arial" panose="020B0604020202020204" pitchFamily="34" charset="0"/>
              </a:rPr>
              <a:t>measurement requirement</a:t>
            </a:r>
            <a:endParaRPr lang="ko-KR" altLang="en-US" sz="2400" dirty="0">
              <a:latin typeface="Arial" panose="020B0604020202020204" pitchFamily="34" charset="0"/>
              <a:cs typeface="Arial" panose="020B0604020202020204" pitchFamily="34" charset="0"/>
            </a:endParaRPr>
          </a:p>
        </p:txBody>
      </p:sp>
      <p:sp>
        <p:nvSpPr>
          <p:cNvPr id="3" name="내용 개체 틀 2"/>
          <p:cNvSpPr>
            <a:spLocks noGrp="1"/>
          </p:cNvSpPr>
          <p:nvPr>
            <p:ph idx="1"/>
          </p:nvPr>
        </p:nvSpPr>
        <p:spPr>
          <a:xfrm>
            <a:off x="457200" y="771550"/>
            <a:ext cx="8229600" cy="4248472"/>
          </a:xfrm>
        </p:spPr>
        <p:txBody>
          <a:bodyPr>
            <a:normAutofit/>
          </a:bodyPr>
          <a:lstStyle/>
          <a:p>
            <a:pPr algn="just"/>
            <a:r>
              <a:rPr lang="en-US" altLang="ko-KR" sz="1800" dirty="0" smtClean="0">
                <a:latin typeface="Arial" panose="020B0604020202020204" pitchFamily="34" charset="0"/>
                <a:cs typeface="Arial" panose="020B0604020202020204" pitchFamily="34" charset="0"/>
              </a:rPr>
              <a:t>Definition for DL timing error (T</a:t>
            </a:r>
            <a:r>
              <a:rPr lang="en-US" altLang="ko-KR" sz="1800" baseline="-25000" dirty="0" smtClean="0">
                <a:latin typeface="Arial" panose="020B0604020202020204" pitchFamily="34" charset="0"/>
                <a:cs typeface="Arial" panose="020B0604020202020204" pitchFamily="34" charset="0"/>
              </a:rPr>
              <a:t>CLI</a:t>
            </a:r>
            <a:r>
              <a:rPr lang="en-US" altLang="ko-KR" sz="1800" dirty="0" smtClean="0">
                <a:latin typeface="Arial" panose="020B0604020202020204" pitchFamily="34" charset="0"/>
                <a:cs typeface="Arial" panose="020B0604020202020204" pitchFamily="34" charset="0"/>
              </a:rPr>
              <a:t>) </a:t>
            </a:r>
            <a:endParaRPr lang="en-US" altLang="ko-KR" sz="1800" dirty="0">
              <a:latin typeface="Arial" panose="020B0604020202020204" pitchFamily="34" charset="0"/>
              <a:cs typeface="Arial" panose="020B0604020202020204" pitchFamily="34" charset="0"/>
            </a:endParaRPr>
          </a:p>
          <a:p>
            <a:pPr lvl="1" algn="just"/>
            <a:r>
              <a:rPr lang="en-US" altLang="ko-KR" sz="1600" dirty="0" smtClean="0">
                <a:latin typeface="Arial" panose="020B0604020202020204" pitchFamily="34" charset="0"/>
                <a:cs typeface="Arial" panose="020B0604020202020204" pitchFamily="34" charset="0"/>
              </a:rPr>
              <a:t>DL timing </a:t>
            </a:r>
            <a:r>
              <a:rPr lang="en-US" altLang="ko-KR" sz="1600" dirty="0">
                <a:latin typeface="Arial" panose="020B0604020202020204" pitchFamily="34" charset="0"/>
                <a:cs typeface="Arial" panose="020B0604020202020204" pitchFamily="34" charset="0"/>
              </a:rPr>
              <a:t>error is the time difference between downlink reference timing in the serving cell and SRS </a:t>
            </a:r>
            <a:r>
              <a:rPr lang="en-US" altLang="ko-KR" sz="1600" dirty="0" smtClean="0">
                <a:latin typeface="Arial" panose="020B0604020202020204" pitchFamily="34" charset="0"/>
                <a:cs typeface="Arial" panose="020B0604020202020204" pitchFamily="34" charset="0"/>
              </a:rPr>
              <a:t>arrival time</a:t>
            </a:r>
            <a:r>
              <a:rPr lang="en-US" altLang="ko-KR" sz="1600" dirty="0">
                <a:latin typeface="Arial" panose="020B0604020202020204" pitchFamily="34" charset="0"/>
                <a:cs typeface="Arial" panose="020B0604020202020204" pitchFamily="34" charset="0"/>
              </a:rPr>
              <a:t>. </a:t>
            </a:r>
            <a:endParaRPr lang="en-US" altLang="ko-KR" sz="1600" dirty="0" smtClean="0">
              <a:latin typeface="Arial" panose="020B0604020202020204" pitchFamily="34" charset="0"/>
              <a:cs typeface="Arial" panose="020B0604020202020204" pitchFamily="34" charset="0"/>
            </a:endParaRPr>
          </a:p>
          <a:p>
            <a:pPr lvl="2" algn="just"/>
            <a:r>
              <a:rPr lang="en-US" altLang="ko-KR" sz="1600" dirty="0" smtClean="0">
                <a:latin typeface="Arial" panose="020B0604020202020204" pitchFamily="34" charset="0"/>
                <a:cs typeface="Arial" panose="020B0604020202020204" pitchFamily="34" charset="0"/>
              </a:rPr>
              <a:t>RAN4 </a:t>
            </a:r>
            <a:r>
              <a:rPr lang="en-US" altLang="ko-KR" sz="1600" dirty="0">
                <a:latin typeface="Arial" panose="020B0604020202020204" pitchFamily="34" charset="0"/>
                <a:cs typeface="Arial" panose="020B0604020202020204" pitchFamily="34" charset="0"/>
              </a:rPr>
              <a:t>will define the timing error as the side condition for SRS-RSRP</a:t>
            </a:r>
            <a:r>
              <a:rPr lang="en-US" altLang="ko-KR" sz="1600" dirty="0" smtClean="0">
                <a:latin typeface="Arial" panose="020B0604020202020204" pitchFamily="34" charset="0"/>
                <a:cs typeface="Arial" panose="020B0604020202020204" pitchFamily="34" charset="0"/>
              </a:rPr>
              <a:t>.</a:t>
            </a:r>
          </a:p>
          <a:p>
            <a:pPr lvl="3" algn="just"/>
            <a:r>
              <a:rPr lang="en-US" altLang="ko-KR" sz="1400" dirty="0">
                <a:latin typeface="Arial" panose="020B0604020202020204" pitchFamily="34" charset="0"/>
                <a:cs typeface="Arial" panose="020B0604020202020204" pitchFamily="34" charset="0"/>
              </a:rPr>
              <a:t>E.g., T</a:t>
            </a:r>
            <a:r>
              <a:rPr lang="en-US" altLang="ko-KR" sz="1400" baseline="-25000" dirty="0">
                <a:latin typeface="Arial" panose="020B0604020202020204" pitchFamily="34" charset="0"/>
                <a:cs typeface="Arial" panose="020B0604020202020204" pitchFamily="34" charset="0"/>
              </a:rPr>
              <a:t>CLI</a:t>
            </a:r>
            <a:r>
              <a:rPr lang="en-US" altLang="ko-KR" sz="1400" dirty="0">
                <a:latin typeface="Arial" panose="020B0604020202020204" pitchFamily="34" charset="0"/>
                <a:cs typeface="Arial" panose="020B0604020202020204" pitchFamily="34" charset="0"/>
              </a:rPr>
              <a:t> = N</a:t>
            </a:r>
            <a:r>
              <a:rPr lang="en-US" altLang="ko-KR" sz="1400" baseline="-25000" dirty="0">
                <a:latin typeface="Arial" panose="020B0604020202020204" pitchFamily="34" charset="0"/>
                <a:cs typeface="Arial" panose="020B0604020202020204" pitchFamily="34" charset="0"/>
              </a:rPr>
              <a:t>TA_offset</a:t>
            </a:r>
            <a:r>
              <a:rPr lang="en-US" altLang="ko-KR" sz="1400" dirty="0">
                <a:latin typeface="Arial" panose="020B0604020202020204" pitchFamily="34" charset="0"/>
                <a:cs typeface="Arial" panose="020B0604020202020204" pitchFamily="34" charset="0"/>
              </a:rPr>
              <a:t> + </a:t>
            </a:r>
            <a:r>
              <a:rPr lang="en-US" altLang="ko-KR" sz="1400" dirty="0" err="1">
                <a:latin typeface="Arial" panose="020B0604020202020204" pitchFamily="34" charset="0"/>
                <a:cs typeface="Arial" panose="020B0604020202020204" pitchFamily="34" charset="0"/>
              </a:rPr>
              <a:t>T</a:t>
            </a:r>
            <a:r>
              <a:rPr lang="en-US" altLang="ko-KR" sz="1400" baseline="-25000" dirty="0" err="1">
                <a:latin typeface="Arial" panose="020B0604020202020204" pitchFamily="34" charset="0"/>
                <a:cs typeface="Arial" panose="020B0604020202020204" pitchFamily="34" charset="0"/>
              </a:rPr>
              <a:t>other</a:t>
            </a:r>
            <a:endParaRPr lang="en-US" altLang="ko-KR" sz="1400" baseline="-25000" dirty="0">
              <a:latin typeface="Arial" panose="020B0604020202020204" pitchFamily="34" charset="0"/>
              <a:cs typeface="Arial" panose="020B0604020202020204" pitchFamily="34" charset="0"/>
            </a:endParaRPr>
          </a:p>
          <a:p>
            <a:pPr lvl="4" algn="just"/>
            <a:r>
              <a:rPr lang="en-US" altLang="ko-KR" sz="1400" dirty="0">
                <a:latin typeface="Arial" panose="020B0604020202020204" pitchFamily="34" charset="0"/>
                <a:cs typeface="Arial" panose="020B0604020202020204" pitchFamily="34" charset="0"/>
              </a:rPr>
              <a:t>N</a:t>
            </a:r>
            <a:r>
              <a:rPr lang="en-US" altLang="ko-KR" sz="1400" baseline="-25000" dirty="0">
                <a:latin typeface="Arial" panose="020B0604020202020204" pitchFamily="34" charset="0"/>
                <a:cs typeface="Arial" panose="020B0604020202020204" pitchFamily="34" charset="0"/>
              </a:rPr>
              <a:t>TA_offset</a:t>
            </a:r>
            <a:r>
              <a:rPr lang="en-US" altLang="ko-KR" sz="1400" dirty="0">
                <a:latin typeface="Arial" panose="020B0604020202020204" pitchFamily="34" charset="0"/>
                <a:cs typeface="Arial" panose="020B0604020202020204" pitchFamily="34" charset="0"/>
              </a:rPr>
              <a:t> 20usec for EN-DC(TDD), 13usec for FR1, 7usec for FR2</a:t>
            </a:r>
            <a:endParaRPr lang="en-US" altLang="ko-KR" sz="1400" dirty="0" smtClean="0">
              <a:latin typeface="Arial" panose="020B0604020202020204" pitchFamily="34" charset="0"/>
              <a:cs typeface="Arial" panose="020B0604020202020204" pitchFamily="34" charset="0"/>
            </a:endParaRPr>
          </a:p>
          <a:p>
            <a:pPr lvl="3" algn="just"/>
            <a:r>
              <a:rPr lang="en-US" altLang="ko-KR" sz="1400" dirty="0" smtClean="0">
                <a:latin typeface="Arial" panose="020B0604020202020204" pitchFamily="34" charset="0"/>
                <a:cs typeface="Arial" panose="020B0604020202020204" pitchFamily="34" charset="0"/>
              </a:rPr>
              <a:t>FFS on whether the cell phase synchronization error (3usec) is added for T</a:t>
            </a:r>
            <a:r>
              <a:rPr lang="en-US" altLang="ko-KR" sz="1400" baseline="-25000" dirty="0" smtClean="0">
                <a:latin typeface="Arial" panose="020B0604020202020204" pitchFamily="34" charset="0"/>
                <a:cs typeface="Arial" panose="020B0604020202020204" pitchFamily="34" charset="0"/>
              </a:rPr>
              <a:t>CLI</a:t>
            </a:r>
          </a:p>
          <a:p>
            <a:pPr lvl="4" algn="just"/>
            <a:r>
              <a:rPr lang="en-US" altLang="ko-KR" sz="1400" dirty="0">
                <a:latin typeface="Arial" panose="020B0604020202020204" pitchFamily="34" charset="0"/>
                <a:cs typeface="Arial" panose="020B0604020202020204" pitchFamily="34" charset="0"/>
              </a:rPr>
              <a:t>Decide whether side condition is needed or not in next meeting</a:t>
            </a:r>
          </a:p>
          <a:p>
            <a:pPr lvl="4" algn="just"/>
            <a:endParaRPr lang="en-US" altLang="ko-KR" sz="1600" dirty="0" smtClean="0">
              <a:latin typeface="Arial" panose="020B0604020202020204" pitchFamily="34" charset="0"/>
              <a:cs typeface="Arial" panose="020B0604020202020204" pitchFamily="34" charset="0"/>
            </a:endParaRPr>
          </a:p>
          <a:p>
            <a:pPr lvl="2" algn="just"/>
            <a:r>
              <a:rPr lang="en-US" altLang="ko-KR" sz="1600" dirty="0" smtClean="0">
                <a:latin typeface="Arial" panose="020B0604020202020204" pitchFamily="34" charset="0"/>
                <a:cs typeface="Arial" panose="020B0604020202020204" pitchFamily="34" charset="0"/>
              </a:rPr>
              <a:t>FFS on  whether the same side condition (T</a:t>
            </a:r>
            <a:r>
              <a:rPr lang="en-US" altLang="ko-KR" sz="1600" baseline="-25000" dirty="0" smtClean="0">
                <a:latin typeface="Arial" panose="020B0604020202020204" pitchFamily="34" charset="0"/>
                <a:cs typeface="Arial" panose="020B0604020202020204" pitchFamily="34" charset="0"/>
              </a:rPr>
              <a:t>CLI</a:t>
            </a:r>
            <a:r>
              <a:rPr lang="en-US" altLang="ko-KR" sz="1600" dirty="0" smtClean="0">
                <a:latin typeface="Arial" panose="020B0604020202020204" pitchFamily="34" charset="0"/>
                <a:cs typeface="Arial" panose="020B0604020202020204" pitchFamily="34" charset="0"/>
              </a:rPr>
              <a:t>) </a:t>
            </a:r>
            <a:r>
              <a:rPr lang="en-US" altLang="ko-KR" sz="1600" dirty="0">
                <a:latin typeface="Arial" panose="020B0604020202020204" pitchFamily="34" charset="0"/>
                <a:cs typeface="Arial" panose="020B0604020202020204" pitchFamily="34" charset="0"/>
              </a:rPr>
              <a:t>for sub-band </a:t>
            </a:r>
            <a:r>
              <a:rPr lang="en-US" altLang="ko-KR" sz="1600" dirty="0" smtClean="0">
                <a:latin typeface="Arial" panose="020B0604020202020204" pitchFamily="34" charset="0"/>
                <a:cs typeface="Arial" panose="020B0604020202020204" pitchFamily="34" charset="0"/>
              </a:rPr>
              <a:t>RSSI</a:t>
            </a:r>
          </a:p>
          <a:p>
            <a:pPr lvl="3" algn="just"/>
            <a:r>
              <a:rPr lang="en-US" altLang="ko-KR" sz="1400" dirty="0" smtClean="0">
                <a:latin typeface="Arial" panose="020B0604020202020204" pitchFamily="34" charset="0"/>
                <a:cs typeface="Arial" panose="020B0604020202020204" pitchFamily="34" charset="0"/>
              </a:rPr>
              <a:t>Decide whether side condition is needed or not in next meeting</a:t>
            </a:r>
          </a:p>
          <a:p>
            <a:pPr lvl="3" algn="just"/>
            <a:endParaRPr lang="en-US" altLang="ko-KR" sz="1200" dirty="0">
              <a:latin typeface="Arial" panose="020B0604020202020204" pitchFamily="34" charset="0"/>
              <a:cs typeface="Arial" panose="020B0604020202020204" pitchFamily="34" charset="0"/>
            </a:endParaRPr>
          </a:p>
          <a:p>
            <a:pPr lvl="1" algn="just"/>
            <a:endParaRPr lang="en-US" altLang="ko-KR" sz="1600" dirty="0">
              <a:latin typeface="Arial" panose="020B0604020202020204" pitchFamily="34" charset="0"/>
              <a:cs typeface="Arial" panose="020B0604020202020204" pitchFamily="34" charset="0"/>
            </a:endParaRPr>
          </a:p>
          <a:p>
            <a:pPr marL="457200" lvl="1" indent="0" algn="just">
              <a:buNone/>
            </a:pPr>
            <a:endParaRPr lang="en-US" altLang="ko-KR" sz="1600" dirty="0">
              <a:latin typeface="Arial" panose="020B0604020202020204" pitchFamily="34" charset="0"/>
              <a:cs typeface="Arial" panose="020B0604020202020204" pitchFamily="34" charset="0"/>
            </a:endParaRPr>
          </a:p>
          <a:p>
            <a:pPr lvl="1" algn="just"/>
            <a:endParaRPr lang="en-US" altLang="ko-K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2772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05979"/>
            <a:ext cx="8229600" cy="421555"/>
          </a:xfrm>
        </p:spPr>
        <p:txBody>
          <a:bodyPr>
            <a:noAutofit/>
          </a:bodyPr>
          <a:lstStyle/>
          <a:p>
            <a:pPr algn="l"/>
            <a:r>
              <a:rPr lang="en-US" altLang="ko-KR" sz="2400" dirty="0" smtClean="0">
                <a:latin typeface="Arial" panose="020B0604020202020204" pitchFamily="34" charset="0"/>
                <a:cs typeface="Arial" panose="020B0604020202020204" pitchFamily="34" charset="0"/>
              </a:rPr>
              <a:t>SRS-RSRP measurement </a:t>
            </a:r>
            <a:r>
              <a:rPr lang="en-US" altLang="ko-KR" sz="2400" dirty="0">
                <a:latin typeface="Arial" panose="020B0604020202020204" pitchFamily="34" charset="0"/>
                <a:cs typeface="Arial" panose="020B0604020202020204" pitchFamily="34" charset="0"/>
              </a:rPr>
              <a:t>requirement</a:t>
            </a:r>
            <a:endParaRPr lang="ko-KR" altLang="en-US" sz="2400" dirty="0">
              <a:latin typeface="Arial" panose="020B0604020202020204" pitchFamily="34" charset="0"/>
              <a:cs typeface="Arial" panose="020B0604020202020204" pitchFamily="34" charset="0"/>
            </a:endParaRPr>
          </a:p>
        </p:txBody>
      </p:sp>
      <p:sp>
        <p:nvSpPr>
          <p:cNvPr id="3" name="내용 개체 틀 2"/>
          <p:cNvSpPr>
            <a:spLocks noGrp="1"/>
          </p:cNvSpPr>
          <p:nvPr>
            <p:ph idx="1"/>
          </p:nvPr>
        </p:nvSpPr>
        <p:spPr>
          <a:xfrm>
            <a:off x="457200" y="771550"/>
            <a:ext cx="8229600" cy="4248472"/>
          </a:xfrm>
        </p:spPr>
        <p:txBody>
          <a:bodyPr>
            <a:normAutofit/>
          </a:bodyPr>
          <a:lstStyle/>
          <a:p>
            <a:pPr algn="just"/>
            <a:r>
              <a:rPr lang="en-US" altLang="ko-KR" sz="1800" dirty="0" smtClean="0">
                <a:latin typeface="Arial" panose="020B0604020202020204" pitchFamily="34" charset="0"/>
                <a:cs typeface="Arial" panose="020B0604020202020204" pitchFamily="34" charset="0"/>
              </a:rPr>
              <a:t>Reference SNR for SRS signal</a:t>
            </a:r>
          </a:p>
          <a:p>
            <a:pPr lvl="1" algn="just"/>
            <a:r>
              <a:rPr lang="en-US" altLang="ko-KR" sz="1600" dirty="0" smtClean="0">
                <a:latin typeface="Arial" panose="020B0604020202020204" pitchFamily="34" charset="0"/>
                <a:cs typeface="Arial" panose="020B0604020202020204" pitchFamily="34" charset="0"/>
              </a:rPr>
              <a:t>Option 1 : SNR with zero timing error</a:t>
            </a:r>
          </a:p>
          <a:p>
            <a:pPr lvl="1" algn="just"/>
            <a:r>
              <a:rPr lang="en-US" altLang="ko-KR" sz="1600" dirty="0" smtClean="0">
                <a:latin typeface="Arial" panose="020B0604020202020204" pitchFamily="34" charset="0"/>
                <a:cs typeface="Arial" panose="020B0604020202020204" pitchFamily="34" charset="0"/>
              </a:rPr>
              <a:t>Option 2 : SNR with timing error (T</a:t>
            </a:r>
            <a:r>
              <a:rPr lang="en-US" altLang="ko-KR" sz="1600" baseline="-25000" dirty="0" smtClean="0">
                <a:latin typeface="Arial" panose="020B0604020202020204" pitchFamily="34" charset="0"/>
                <a:cs typeface="Arial" panose="020B0604020202020204" pitchFamily="34" charset="0"/>
              </a:rPr>
              <a:t>CLI</a:t>
            </a:r>
            <a:r>
              <a:rPr lang="en-US" altLang="ko-KR" sz="1600" dirty="0" smtClean="0">
                <a:latin typeface="Arial" panose="020B0604020202020204" pitchFamily="34" charset="0"/>
                <a:cs typeface="Arial" panose="020B0604020202020204" pitchFamily="34" charset="0"/>
              </a:rPr>
              <a:t>)</a:t>
            </a:r>
          </a:p>
          <a:p>
            <a:pPr lvl="1" algn="just"/>
            <a:endParaRPr lang="en-US" altLang="ko-KR" sz="1600" dirty="0" smtClean="0">
              <a:latin typeface="Arial" panose="020B0604020202020204" pitchFamily="34" charset="0"/>
              <a:cs typeface="Arial" panose="020B0604020202020204" pitchFamily="34" charset="0"/>
            </a:endParaRPr>
          </a:p>
          <a:p>
            <a:pPr lvl="1" algn="just"/>
            <a:r>
              <a:rPr lang="en-US" altLang="ko-KR" sz="1600" dirty="0" smtClean="0">
                <a:latin typeface="Arial" panose="020B0604020202020204" pitchFamily="34" charset="0"/>
                <a:cs typeface="Arial" panose="020B0604020202020204" pitchFamily="34" charset="0"/>
              </a:rPr>
              <a:t>Decide one of the option in next </a:t>
            </a:r>
            <a:r>
              <a:rPr lang="en-US" altLang="ko-KR" sz="1600" dirty="0" smtClean="0">
                <a:latin typeface="Arial" panose="020B0604020202020204" pitchFamily="34" charset="0"/>
                <a:cs typeface="Arial" panose="020B0604020202020204" pitchFamily="34" charset="0"/>
              </a:rPr>
              <a:t>meeting</a:t>
            </a:r>
          </a:p>
          <a:p>
            <a:pPr lvl="1" algn="just"/>
            <a:endParaRPr lang="en-US" altLang="ko-KR" sz="1600" dirty="0" smtClean="0">
              <a:latin typeface="Arial" panose="020B0604020202020204" pitchFamily="34" charset="0"/>
              <a:cs typeface="Arial" panose="020B0604020202020204" pitchFamily="34" charset="0"/>
            </a:endParaRPr>
          </a:p>
          <a:p>
            <a:pPr algn="just"/>
            <a:r>
              <a:rPr lang="en-US" altLang="ko-KR" sz="1800" dirty="0">
                <a:latin typeface="Arial" panose="020B0604020202020204" pitchFamily="34" charset="0"/>
                <a:cs typeface="Arial" panose="020B0604020202020204" pitchFamily="34" charset="0"/>
              </a:rPr>
              <a:t>The number of RB for SRS resource</a:t>
            </a:r>
          </a:p>
          <a:p>
            <a:pPr lvl="1" algn="just"/>
            <a:r>
              <a:rPr lang="en-US" altLang="ko-KR" sz="1600" dirty="0" smtClean="0">
                <a:latin typeface="Arial" panose="020B0604020202020204" pitchFamily="34" charset="0"/>
                <a:cs typeface="Arial" panose="020B0604020202020204" pitchFamily="34" charset="0"/>
              </a:rPr>
              <a:t>48 </a:t>
            </a:r>
            <a:r>
              <a:rPr lang="en-US" altLang="ko-KR" sz="1600" dirty="0">
                <a:latin typeface="Arial" panose="020B0604020202020204" pitchFamily="34" charset="0"/>
                <a:cs typeface="Arial" panose="020B0604020202020204" pitchFamily="34" charset="0"/>
              </a:rPr>
              <a:t>RBs</a:t>
            </a:r>
          </a:p>
          <a:p>
            <a:pPr lvl="1" algn="just"/>
            <a:endParaRPr lang="en-US" altLang="ko-KR" sz="1400" dirty="0">
              <a:latin typeface="Arial" panose="020B0604020202020204" pitchFamily="34" charset="0"/>
              <a:cs typeface="Arial" panose="020B0604020202020204" pitchFamily="34" charset="0"/>
            </a:endParaRPr>
          </a:p>
          <a:p>
            <a:pPr algn="just"/>
            <a:r>
              <a:rPr lang="en-US" altLang="ko-KR" sz="1800" dirty="0">
                <a:latin typeface="Arial" panose="020B0604020202020204" pitchFamily="34" charset="0"/>
                <a:cs typeface="Arial" panose="020B0604020202020204" pitchFamily="34" charset="0"/>
              </a:rPr>
              <a:t>The number of sample for measurement accuracy</a:t>
            </a:r>
          </a:p>
          <a:p>
            <a:pPr lvl="1" algn="just"/>
            <a:r>
              <a:rPr lang="en-US" altLang="ko-KR" sz="1600" dirty="0" smtClean="0">
                <a:latin typeface="Arial" panose="020B0604020202020204" pitchFamily="34" charset="0"/>
                <a:cs typeface="Arial" panose="020B0604020202020204" pitchFamily="34" charset="0"/>
              </a:rPr>
              <a:t>3 </a:t>
            </a:r>
            <a:r>
              <a:rPr lang="en-US" altLang="ko-KR" sz="1600" dirty="0">
                <a:latin typeface="Arial" panose="020B0604020202020204" pitchFamily="34" charset="0"/>
                <a:cs typeface="Arial" panose="020B0604020202020204" pitchFamily="34" charset="0"/>
              </a:rPr>
              <a:t>samples</a:t>
            </a:r>
          </a:p>
          <a:p>
            <a:pPr algn="just"/>
            <a:endParaRPr lang="en-US" altLang="ko-KR" sz="2000" dirty="0">
              <a:latin typeface="Arial" panose="020B0604020202020204" pitchFamily="34" charset="0"/>
              <a:cs typeface="Arial" panose="020B0604020202020204" pitchFamily="34" charset="0"/>
            </a:endParaRPr>
          </a:p>
          <a:p>
            <a:pPr lvl="3" algn="just"/>
            <a:endParaRPr lang="en-US" altLang="ko-KR" sz="1200" dirty="0">
              <a:latin typeface="Arial" panose="020B0604020202020204" pitchFamily="34" charset="0"/>
              <a:cs typeface="Arial" panose="020B0604020202020204" pitchFamily="34" charset="0"/>
            </a:endParaRPr>
          </a:p>
          <a:p>
            <a:pPr lvl="1" algn="just"/>
            <a:endParaRPr lang="en-US" altLang="ko-KR" sz="1600" dirty="0">
              <a:latin typeface="Arial" panose="020B0604020202020204" pitchFamily="34" charset="0"/>
              <a:cs typeface="Arial" panose="020B0604020202020204" pitchFamily="34" charset="0"/>
            </a:endParaRPr>
          </a:p>
          <a:p>
            <a:pPr marL="457200" lvl="1" indent="0" algn="just">
              <a:buNone/>
            </a:pPr>
            <a:endParaRPr lang="en-US" altLang="ko-KR" sz="1600" dirty="0">
              <a:latin typeface="Arial" panose="020B0604020202020204" pitchFamily="34" charset="0"/>
              <a:cs typeface="Arial" panose="020B0604020202020204" pitchFamily="34" charset="0"/>
            </a:endParaRPr>
          </a:p>
          <a:p>
            <a:pPr lvl="1" algn="just"/>
            <a:endParaRPr lang="en-US" altLang="ko-K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0418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05979"/>
            <a:ext cx="8229600" cy="421555"/>
          </a:xfrm>
        </p:spPr>
        <p:txBody>
          <a:bodyPr>
            <a:noAutofit/>
          </a:bodyPr>
          <a:lstStyle/>
          <a:p>
            <a:pPr algn="l"/>
            <a:r>
              <a:rPr lang="en-US" altLang="ko-KR" sz="2400" dirty="0">
                <a:latin typeface="Arial" panose="020B0604020202020204" pitchFamily="34" charset="0"/>
                <a:cs typeface="Arial" panose="020B0604020202020204" pitchFamily="34" charset="0"/>
              </a:rPr>
              <a:t>SRS-RSRP measurement requirement</a:t>
            </a:r>
            <a:endParaRPr lang="ko-KR" altLang="en-US" sz="2400" dirty="0">
              <a:latin typeface="Arial" panose="020B0604020202020204" pitchFamily="34" charset="0"/>
              <a:cs typeface="Arial" panose="020B0604020202020204" pitchFamily="34" charset="0"/>
            </a:endParaRPr>
          </a:p>
        </p:txBody>
      </p:sp>
      <p:sp>
        <p:nvSpPr>
          <p:cNvPr id="3" name="내용 개체 틀 2"/>
          <p:cNvSpPr>
            <a:spLocks noGrp="1"/>
          </p:cNvSpPr>
          <p:nvPr>
            <p:ph idx="1"/>
          </p:nvPr>
        </p:nvSpPr>
        <p:spPr>
          <a:xfrm>
            <a:off x="457200" y="771550"/>
            <a:ext cx="8229600" cy="4248472"/>
          </a:xfrm>
        </p:spPr>
        <p:txBody>
          <a:bodyPr>
            <a:normAutofit/>
          </a:bodyPr>
          <a:lstStyle/>
          <a:p>
            <a:pPr algn="just"/>
            <a:r>
              <a:rPr lang="en-US" altLang="ko-KR" sz="1800" dirty="0" smtClean="0">
                <a:latin typeface="Arial" panose="020B0604020202020204" pitchFamily="34" charset="0"/>
                <a:cs typeface="Arial" panose="020B0604020202020204" pitchFamily="34" charset="0"/>
              </a:rPr>
              <a:t>Other condition for SRS-RSRP measurement accuracy</a:t>
            </a:r>
          </a:p>
          <a:p>
            <a:pPr lvl="1" algn="just"/>
            <a:r>
              <a:rPr lang="en-US" altLang="ko-KR" sz="1600" dirty="0" smtClean="0">
                <a:latin typeface="Arial" panose="020B0604020202020204" pitchFamily="34" charset="0"/>
                <a:cs typeface="Arial" panose="020B0604020202020204" pitchFamily="34" charset="0"/>
              </a:rPr>
              <a:t>Define </a:t>
            </a:r>
            <a:r>
              <a:rPr lang="en-US" altLang="ko-KR" sz="1600" dirty="0">
                <a:latin typeface="Arial" panose="020B0604020202020204" pitchFamily="34" charset="0"/>
                <a:cs typeface="Arial" panose="020B0604020202020204" pitchFamily="34" charset="0"/>
              </a:rPr>
              <a:t>minimum distance between cyclic shifts of two SRS as half the maximum number of cyclic shifts for the side condition, which applies the case where the two SRS resources are on the same symbol</a:t>
            </a:r>
            <a:r>
              <a:rPr lang="en-US" altLang="ko-KR" sz="1600" dirty="0" smtClean="0">
                <a:latin typeface="Arial" panose="020B0604020202020204" pitchFamily="34" charset="0"/>
                <a:cs typeface="Arial" panose="020B0604020202020204" pitchFamily="34" charset="0"/>
              </a:rPr>
              <a:t>.</a:t>
            </a:r>
          </a:p>
          <a:p>
            <a:pPr lvl="1" algn="just"/>
            <a:r>
              <a:rPr lang="en-US" altLang="ko-KR" sz="1600" dirty="0" smtClean="0">
                <a:latin typeface="Arial" panose="020B0604020202020204" pitchFamily="34" charset="0"/>
                <a:cs typeface="Arial" panose="020B0604020202020204" pitchFamily="34" charset="0"/>
              </a:rPr>
              <a:t>Measurement </a:t>
            </a:r>
            <a:r>
              <a:rPr lang="en-US" altLang="ko-KR" sz="1600" dirty="0">
                <a:latin typeface="Arial" panose="020B0604020202020204" pitchFamily="34" charset="0"/>
                <a:cs typeface="Arial" panose="020B0604020202020204" pitchFamily="34" charset="0"/>
              </a:rPr>
              <a:t>accuracy could be </a:t>
            </a:r>
            <a:r>
              <a:rPr lang="en-US" altLang="ko-KR" sz="1600" dirty="0" smtClean="0">
                <a:latin typeface="Arial" panose="020B0604020202020204" pitchFamily="34" charset="0"/>
                <a:cs typeface="Arial" panose="020B0604020202020204" pitchFamily="34" charset="0"/>
              </a:rPr>
              <a:t>worse due to cross-correlation </a:t>
            </a:r>
            <a:r>
              <a:rPr lang="en-US" altLang="ko-KR" sz="1600" dirty="0">
                <a:latin typeface="Arial" panose="020B0604020202020204" pitchFamily="34" charset="0"/>
                <a:cs typeface="Arial" panose="020B0604020202020204" pitchFamily="34" charset="0"/>
              </a:rPr>
              <a:t>from interfering root sequence when two SRS resource are on the same symbol and same comb </a:t>
            </a:r>
            <a:endParaRPr lang="en-US" altLang="ko-KR" sz="1600" dirty="0" smtClean="0">
              <a:latin typeface="Arial" panose="020B0604020202020204" pitchFamily="34" charset="0"/>
              <a:cs typeface="Arial" panose="020B0604020202020204" pitchFamily="34" charset="0"/>
            </a:endParaRPr>
          </a:p>
          <a:p>
            <a:pPr lvl="1" algn="just"/>
            <a:endParaRPr lang="en-US" altLang="ko-KR" sz="1600" dirty="0" smtClean="0">
              <a:latin typeface="Arial" panose="020B0604020202020204" pitchFamily="34" charset="0"/>
              <a:cs typeface="Arial" panose="020B0604020202020204" pitchFamily="34" charset="0"/>
            </a:endParaRPr>
          </a:p>
          <a:p>
            <a:pPr lvl="1" algn="just"/>
            <a:r>
              <a:rPr lang="en-US" altLang="ko-KR" sz="1600" dirty="0">
                <a:latin typeface="Arial" panose="020B0604020202020204" pitchFamily="34" charset="0"/>
                <a:cs typeface="Arial" panose="020B0604020202020204" pitchFamily="34" charset="0"/>
              </a:rPr>
              <a:t>Companies are encouraged to provide </a:t>
            </a:r>
            <a:r>
              <a:rPr lang="en-US" altLang="ko-KR" sz="1600" dirty="0" smtClean="0">
                <a:latin typeface="Arial" panose="020B0604020202020204" pitchFamily="34" charset="0"/>
                <a:cs typeface="Arial" panose="020B0604020202020204" pitchFamily="34" charset="0"/>
              </a:rPr>
              <a:t>how to capture these condition in the specification in next meeting</a:t>
            </a:r>
          </a:p>
          <a:p>
            <a:pPr lvl="1" algn="just"/>
            <a:endParaRPr lang="en-US" altLang="ko-KR" sz="1600" dirty="0">
              <a:latin typeface="Arial" panose="020B0604020202020204" pitchFamily="34" charset="0"/>
              <a:cs typeface="Arial" panose="020B0604020202020204" pitchFamily="34" charset="0"/>
            </a:endParaRPr>
          </a:p>
          <a:p>
            <a:pPr algn="just"/>
            <a:r>
              <a:rPr lang="en-US" altLang="ko-KR" sz="1800" dirty="0" smtClean="0">
                <a:latin typeface="Arial" panose="020B0604020202020204" pitchFamily="34" charset="0"/>
                <a:cs typeface="Arial" panose="020B0604020202020204" pitchFamily="34" charset="0"/>
              </a:rPr>
              <a:t>FFS for the measurement performance for single port measurement when multiple port SRS are transmitted</a:t>
            </a:r>
            <a:endParaRPr lang="en-US" altLang="ko-KR" sz="1800" dirty="0">
              <a:latin typeface="Arial" panose="020B0604020202020204" pitchFamily="34" charset="0"/>
              <a:cs typeface="Arial" panose="020B0604020202020204" pitchFamily="34" charset="0"/>
            </a:endParaRPr>
          </a:p>
          <a:p>
            <a:pPr algn="just"/>
            <a:endParaRPr lang="en-US" altLang="ko-KR"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5676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05979"/>
            <a:ext cx="8229600" cy="421555"/>
          </a:xfrm>
        </p:spPr>
        <p:txBody>
          <a:bodyPr>
            <a:noAutofit/>
          </a:bodyPr>
          <a:lstStyle/>
          <a:p>
            <a:pPr algn="l"/>
            <a:r>
              <a:rPr lang="en-US" altLang="ko-KR" sz="2400" dirty="0">
                <a:latin typeface="Arial" panose="020B0604020202020204" pitchFamily="34" charset="0"/>
                <a:cs typeface="Arial" panose="020B0604020202020204" pitchFamily="34" charset="0"/>
              </a:rPr>
              <a:t>UE behavior for CLI measurement</a:t>
            </a:r>
            <a:endParaRPr lang="ko-KR" altLang="en-US" sz="2400" dirty="0">
              <a:latin typeface="Arial" panose="020B0604020202020204" pitchFamily="34" charset="0"/>
              <a:cs typeface="Arial" panose="020B0604020202020204" pitchFamily="34" charset="0"/>
            </a:endParaRPr>
          </a:p>
        </p:txBody>
      </p:sp>
      <p:sp>
        <p:nvSpPr>
          <p:cNvPr id="3" name="내용 개체 틀 2"/>
          <p:cNvSpPr>
            <a:spLocks noGrp="1"/>
          </p:cNvSpPr>
          <p:nvPr>
            <p:ph idx="1"/>
          </p:nvPr>
        </p:nvSpPr>
        <p:spPr>
          <a:xfrm>
            <a:off x="457200" y="771550"/>
            <a:ext cx="8229600" cy="4248472"/>
          </a:xfrm>
        </p:spPr>
        <p:txBody>
          <a:bodyPr>
            <a:normAutofit/>
          </a:bodyPr>
          <a:lstStyle/>
          <a:p>
            <a:pPr algn="just"/>
            <a:r>
              <a:rPr lang="en-US" altLang="ko-KR" sz="1800" dirty="0">
                <a:latin typeface="Arial" panose="020B0604020202020204" pitchFamily="34" charset="0"/>
                <a:cs typeface="Arial" panose="020B0604020202020204" pitchFamily="34" charset="0"/>
              </a:rPr>
              <a:t>Scheduling restriction for CLI measurement</a:t>
            </a:r>
          </a:p>
          <a:p>
            <a:pPr lvl="1" algn="just"/>
            <a:r>
              <a:rPr lang="en-US" altLang="ko-KR" sz="1600" dirty="0">
                <a:latin typeface="Arial" panose="020B0604020202020204" pitchFamily="34" charset="0"/>
                <a:cs typeface="Arial" panose="020B0604020202020204" pitchFamily="34" charset="0"/>
              </a:rPr>
              <a:t>SRS-RSRP measurement</a:t>
            </a:r>
          </a:p>
          <a:p>
            <a:pPr lvl="2" algn="just"/>
            <a:r>
              <a:rPr lang="en-US" altLang="ko-KR" sz="1400" dirty="0">
                <a:latin typeface="Arial" panose="020B0604020202020204" pitchFamily="34" charset="0"/>
                <a:cs typeface="Arial" panose="020B0604020202020204" pitchFamily="34" charset="0"/>
              </a:rPr>
              <a:t>Depending on the UE capability, UE is not expected to receive PDCCH/PDSCH on SRS-RSRP measured OFDM symbols, and on </a:t>
            </a:r>
            <a:r>
              <a:rPr lang="en-US" altLang="ko-KR" sz="1400" dirty="0" smtClean="0">
                <a:latin typeface="Arial" panose="020B0604020202020204" pitchFamily="34" charset="0"/>
                <a:cs typeface="Arial" panose="020B0604020202020204" pitchFamily="34" charset="0"/>
              </a:rPr>
              <a:t>Y </a:t>
            </a:r>
            <a:r>
              <a:rPr lang="en-US" altLang="ko-KR" sz="1400" dirty="0">
                <a:latin typeface="Arial" panose="020B0604020202020204" pitchFamily="34" charset="0"/>
                <a:cs typeface="Arial" panose="020B0604020202020204" pitchFamily="34" charset="0"/>
              </a:rPr>
              <a:t>data symbol before SRS-RSRP measured symbol in intra-band CA.</a:t>
            </a:r>
          </a:p>
          <a:p>
            <a:pPr lvl="1" algn="just"/>
            <a:endParaRPr lang="en-US" altLang="ko-KR" sz="1600" dirty="0" smtClean="0">
              <a:latin typeface="Arial" panose="020B0604020202020204" pitchFamily="34" charset="0"/>
              <a:cs typeface="Arial" panose="020B0604020202020204" pitchFamily="34" charset="0"/>
            </a:endParaRPr>
          </a:p>
          <a:p>
            <a:pPr lvl="1" algn="just"/>
            <a:r>
              <a:rPr lang="en-US" altLang="ko-KR" sz="1600" dirty="0" smtClean="0">
                <a:latin typeface="Arial" panose="020B0604020202020204" pitchFamily="34" charset="0"/>
                <a:cs typeface="Arial" panose="020B0604020202020204" pitchFamily="34" charset="0"/>
              </a:rPr>
              <a:t>CLI-RSSI </a:t>
            </a:r>
            <a:r>
              <a:rPr lang="en-US" altLang="ko-KR" sz="1600" dirty="0">
                <a:latin typeface="Arial" panose="020B0604020202020204" pitchFamily="34" charset="0"/>
                <a:cs typeface="Arial" panose="020B0604020202020204" pitchFamily="34" charset="0"/>
              </a:rPr>
              <a:t>measurement</a:t>
            </a:r>
          </a:p>
          <a:p>
            <a:pPr lvl="2" algn="just"/>
            <a:r>
              <a:rPr lang="en-US" altLang="ko-KR" sz="1400" dirty="0">
                <a:latin typeface="Arial" panose="020B0604020202020204" pitchFamily="34" charset="0"/>
                <a:cs typeface="Arial" panose="020B0604020202020204" pitchFamily="34" charset="0"/>
              </a:rPr>
              <a:t>Depending on the UE capability, UE is not expected to receive PDCCH/PDSCH on CLI-RSSI measured OFDM symbols in intra-band CA. </a:t>
            </a:r>
          </a:p>
          <a:p>
            <a:pPr lvl="3" algn="just"/>
            <a:r>
              <a:rPr lang="en-US" altLang="ko-KR" sz="1200" dirty="0">
                <a:latin typeface="Arial" panose="020B0604020202020204" pitchFamily="34" charset="0"/>
                <a:cs typeface="Arial" panose="020B0604020202020204" pitchFamily="34" charset="0"/>
              </a:rPr>
              <a:t>FFS for scheduling restriction on X data symbol before CLI-RSSI measured </a:t>
            </a:r>
            <a:r>
              <a:rPr lang="en-US" altLang="ko-KR" sz="1200" dirty="0" smtClean="0">
                <a:latin typeface="Arial" panose="020B0604020202020204" pitchFamily="34" charset="0"/>
                <a:cs typeface="Arial" panose="020B0604020202020204" pitchFamily="34" charset="0"/>
              </a:rPr>
              <a:t>symbol</a:t>
            </a:r>
          </a:p>
          <a:p>
            <a:pPr lvl="1" algn="just"/>
            <a:endParaRPr lang="en-US" altLang="ko-KR" sz="1900" dirty="0">
              <a:latin typeface="Arial" panose="020B0604020202020204" pitchFamily="34" charset="0"/>
              <a:cs typeface="Arial" panose="020B0604020202020204" pitchFamily="34" charset="0"/>
            </a:endParaRPr>
          </a:p>
          <a:p>
            <a:pPr lvl="1" algn="just"/>
            <a:r>
              <a:rPr lang="en-US" altLang="ko-KR" sz="1600" dirty="0" smtClean="0">
                <a:latin typeface="Arial" panose="020B0604020202020204" pitchFamily="34" charset="0"/>
                <a:cs typeface="Arial" panose="020B0604020202020204" pitchFamily="34" charset="0"/>
              </a:rPr>
              <a:t>Y and X values depends on T</a:t>
            </a:r>
            <a:r>
              <a:rPr lang="en-US" altLang="ko-KR" sz="1600" baseline="-25000" dirty="0" smtClean="0">
                <a:latin typeface="Arial" panose="020B0604020202020204" pitchFamily="34" charset="0"/>
                <a:cs typeface="Arial" panose="020B0604020202020204" pitchFamily="34" charset="0"/>
              </a:rPr>
              <a:t>CLI</a:t>
            </a:r>
            <a:r>
              <a:rPr lang="en-US" altLang="ko-KR" sz="1600" dirty="0" smtClean="0">
                <a:latin typeface="Arial" panose="020B0604020202020204" pitchFamily="34" charset="0"/>
                <a:cs typeface="Arial" panose="020B0604020202020204" pitchFamily="34" charset="0"/>
              </a:rPr>
              <a:t>.</a:t>
            </a:r>
          </a:p>
          <a:p>
            <a:pPr lvl="2" algn="just"/>
            <a:endParaRPr lang="en-US" altLang="ko-KR" sz="1200" dirty="0">
              <a:latin typeface="Arial" panose="020B0604020202020204" pitchFamily="34" charset="0"/>
              <a:cs typeface="Arial" panose="020B0604020202020204" pitchFamily="34" charset="0"/>
            </a:endParaRPr>
          </a:p>
          <a:p>
            <a:pPr lvl="1" algn="just"/>
            <a:endParaRPr lang="en-US" altLang="ko-K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9250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205979"/>
            <a:ext cx="8229600" cy="421555"/>
          </a:xfrm>
        </p:spPr>
        <p:txBody>
          <a:bodyPr>
            <a:noAutofit/>
          </a:bodyPr>
          <a:lstStyle/>
          <a:p>
            <a:pPr algn="l"/>
            <a:r>
              <a:rPr lang="en-US" altLang="ko-KR" sz="2400" dirty="0">
                <a:latin typeface="Arial" panose="020B0604020202020204" pitchFamily="34" charset="0"/>
                <a:cs typeface="Arial" panose="020B0604020202020204" pitchFamily="34" charset="0"/>
              </a:rPr>
              <a:t>CLI measurement </a:t>
            </a:r>
            <a:r>
              <a:rPr lang="en-US" altLang="ko-KR" sz="2400" dirty="0" smtClean="0">
                <a:latin typeface="Arial" panose="020B0604020202020204" pitchFamily="34" charset="0"/>
                <a:cs typeface="Arial" panose="020B0604020202020204" pitchFamily="34" charset="0"/>
              </a:rPr>
              <a:t>reporting range	</a:t>
            </a:r>
            <a:endParaRPr lang="ko-KR" altLang="en-US" sz="2400" dirty="0">
              <a:latin typeface="Arial" panose="020B0604020202020204" pitchFamily="34" charset="0"/>
              <a:cs typeface="Arial" panose="020B0604020202020204" pitchFamily="34" charset="0"/>
            </a:endParaRPr>
          </a:p>
        </p:txBody>
      </p:sp>
      <p:sp>
        <p:nvSpPr>
          <p:cNvPr id="3" name="내용 개체 틀 2"/>
          <p:cNvSpPr>
            <a:spLocks noGrp="1"/>
          </p:cNvSpPr>
          <p:nvPr>
            <p:ph idx="1"/>
          </p:nvPr>
        </p:nvSpPr>
        <p:spPr>
          <a:xfrm>
            <a:off x="323528" y="627534"/>
            <a:ext cx="8229600" cy="4248472"/>
          </a:xfrm>
        </p:spPr>
        <p:txBody>
          <a:bodyPr>
            <a:normAutofit/>
          </a:bodyPr>
          <a:lstStyle/>
          <a:p>
            <a:pPr algn="just"/>
            <a:r>
              <a:rPr lang="en-US" altLang="ko-KR" sz="1600" dirty="0" smtClean="0">
                <a:latin typeface="Arial" panose="020B0604020202020204" pitchFamily="34" charset="0"/>
                <a:cs typeface="Arial" panose="020B0604020202020204" pitchFamily="34" charset="0"/>
              </a:rPr>
              <a:t>SRS-RSRP reporting </a:t>
            </a:r>
            <a:r>
              <a:rPr lang="en-US" altLang="ko-KR" sz="1600" dirty="0">
                <a:latin typeface="Arial" panose="020B0604020202020204" pitchFamily="34" charset="0"/>
                <a:cs typeface="Arial" panose="020B0604020202020204" pitchFamily="34" charset="0"/>
              </a:rPr>
              <a:t>range</a:t>
            </a:r>
          </a:p>
          <a:p>
            <a:pPr lvl="1" algn="just"/>
            <a:r>
              <a:rPr lang="en-US" altLang="ko-KR" sz="1200" dirty="0" smtClean="0">
                <a:latin typeface="Arial" panose="020B0604020202020204" pitchFamily="34" charset="0"/>
                <a:cs typeface="Arial" panose="020B0604020202020204" pitchFamily="34" charset="0"/>
              </a:rPr>
              <a:t>Option 1:  1dB step size</a:t>
            </a:r>
          </a:p>
          <a:p>
            <a:pPr lvl="1" algn="just"/>
            <a:endParaRPr lang="en-US" altLang="ko-KR" sz="1200" dirty="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2" algn="just"/>
            <a:endParaRPr lang="en-US" altLang="ko-KR" sz="800" dirty="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2" algn="just"/>
            <a:endParaRPr lang="en-US" altLang="ko-KR" sz="800" dirty="0" smtClean="0">
              <a:latin typeface="Arial" panose="020B0604020202020204" pitchFamily="34" charset="0"/>
              <a:cs typeface="Arial" panose="020B0604020202020204" pitchFamily="34" charset="0"/>
            </a:endParaRPr>
          </a:p>
          <a:p>
            <a:pPr lvl="1" algn="just"/>
            <a:endParaRPr lang="en-US" altLang="ko-KR" sz="1200" dirty="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algn="just"/>
            <a:r>
              <a:rPr lang="en-US" altLang="ko-KR" sz="1600" dirty="0" smtClean="0">
                <a:latin typeface="Arial" panose="020B0604020202020204" pitchFamily="34" charset="0"/>
                <a:cs typeface="Arial" panose="020B0604020202020204" pitchFamily="34" charset="0"/>
              </a:rPr>
              <a:t>CLI-RSSI reporting range</a:t>
            </a:r>
            <a:endParaRPr lang="en-US" altLang="ko-KR" sz="1100" dirty="0">
              <a:latin typeface="Arial" panose="020B0604020202020204" pitchFamily="34" charset="0"/>
              <a:cs typeface="Arial" panose="020B0604020202020204" pitchFamily="34" charset="0"/>
            </a:endParaRPr>
          </a:p>
          <a:p>
            <a:pPr algn="just"/>
            <a:endParaRPr lang="ko-KR" altLang="ko-KR" sz="2000" dirty="0">
              <a:latin typeface="Arial" panose="020B0604020202020204" pitchFamily="34" charset="0"/>
              <a:cs typeface="Arial" panose="020B0604020202020204" pitchFamily="34" charset="0"/>
            </a:endParaRPr>
          </a:p>
          <a:p>
            <a:pPr lvl="2" algn="just"/>
            <a:endParaRPr lang="en-US" altLang="ko-KR" sz="900" dirty="0">
              <a:latin typeface="Arial" panose="020B0604020202020204" pitchFamily="34" charset="0"/>
              <a:cs typeface="Arial" panose="020B0604020202020204" pitchFamily="34" charset="0"/>
            </a:endParaRPr>
          </a:p>
          <a:p>
            <a:pPr lvl="1" algn="just"/>
            <a:endParaRPr lang="en-US" altLang="ko-KR" sz="1200" dirty="0">
              <a:latin typeface="Arial" panose="020B0604020202020204" pitchFamily="34" charset="0"/>
              <a:cs typeface="Arial" panose="020B0604020202020204" pitchFamily="34" charset="0"/>
            </a:endParaRPr>
          </a:p>
        </p:txBody>
      </p:sp>
      <p:graphicFrame>
        <p:nvGraphicFramePr>
          <p:cNvPr id="5" name="표 4"/>
          <p:cNvGraphicFramePr>
            <a:graphicFrameLocks noGrp="1"/>
          </p:cNvGraphicFramePr>
          <p:nvPr>
            <p:extLst>
              <p:ext uri="{D42A27DB-BD31-4B8C-83A1-F6EECF244321}">
                <p14:modId xmlns:p14="http://schemas.microsoft.com/office/powerpoint/2010/main" val="764607215"/>
              </p:ext>
            </p:extLst>
          </p:nvPr>
        </p:nvGraphicFramePr>
        <p:xfrm>
          <a:off x="467544" y="1203598"/>
          <a:ext cx="4031186" cy="2179320"/>
        </p:xfrm>
        <a:graphic>
          <a:graphicData uri="http://schemas.openxmlformats.org/drawingml/2006/table">
            <a:tbl>
              <a:tblPr firstRow="1" firstCol="1" bandRow="1"/>
              <a:tblGrid>
                <a:gridCol w="1294882"/>
                <a:gridCol w="1872208"/>
                <a:gridCol w="864096"/>
              </a:tblGrid>
              <a:tr h="27305">
                <a:tc>
                  <a:txBody>
                    <a:bodyPr/>
                    <a:lstStyle/>
                    <a:p>
                      <a:pPr algn="ctr" hangingPunct="0">
                        <a:spcAft>
                          <a:spcPts val="0"/>
                        </a:spcAft>
                      </a:pPr>
                      <a:r>
                        <a:rPr lang="en-GB" sz="1100" b="1" dirty="0">
                          <a:effectLst/>
                          <a:latin typeface="Times New Roman" panose="02020603050405020304" pitchFamily="18" charset="0"/>
                          <a:ea typeface="SimSun" panose="02010600030101010101" pitchFamily="2" charset="-122"/>
                        </a:rPr>
                        <a:t>Reported value</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b="1">
                          <a:effectLst/>
                          <a:latin typeface="Times New Roman" panose="02020603050405020304" pitchFamily="18" charset="0"/>
                          <a:ea typeface="SimSun" panose="02010600030101010101" pitchFamily="2" charset="-122"/>
                        </a:rPr>
                        <a:t>Measured quantity value</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b="1">
                          <a:effectLst/>
                          <a:latin typeface="Times New Roman" panose="02020603050405020304" pitchFamily="18" charset="0"/>
                          <a:ea typeface="SimSun" panose="02010600030101010101" pitchFamily="2" charset="-122"/>
                        </a:rPr>
                        <a:t>Unit</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25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SRS_RSRP_0</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SRS-RSRP&lt;-140</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SRS_RSRP_1</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-140≤ SRS-RSRP&lt;-139</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SRS_RSRP_2</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-139≤ SRS-RSRP&lt;-138</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SRS_RSRP_3</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-138≤ SRS-RSRP&lt;-137</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SRS_RSRP_4</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-137≤ SRS-RSRP&lt;-136</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SRS_RSRP_95</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-46≤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&lt;-45</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SRS_RSRP_96</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-45≤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&lt;-44</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err="1">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SRS_RSRP_97</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-44≤ SRS-RSRP</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err="1">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US" altLang="ko-KR" sz="1100" kern="1200" dirty="0" smtClean="0">
                          <a:solidFill>
                            <a:schemeClr val="tx1"/>
                          </a:solidFill>
                          <a:effectLst/>
                          <a:latin typeface="Times New Roman" panose="02020603050405020304" pitchFamily="18" charset="0"/>
                          <a:ea typeface="SimSun" panose="02010600030101010101" pitchFamily="2" charset="-122"/>
                          <a:cs typeface="+mn-cs"/>
                        </a:rPr>
                        <a:t>SRS_RSRP_98</a:t>
                      </a:r>
                      <a:r>
                        <a:rPr lang="en-US" altLang="ko-KR" sz="1100" kern="1200" baseline="30000" dirty="0" smtClean="0">
                          <a:solidFill>
                            <a:schemeClr val="tx1"/>
                          </a:solidFill>
                          <a:effectLst/>
                          <a:latin typeface="Times New Roman" panose="02020603050405020304" pitchFamily="18" charset="0"/>
                          <a:ea typeface="SimSun" panose="02010600030101010101" pitchFamily="2" charset="-122"/>
                          <a:cs typeface="+mn-cs"/>
                        </a:rPr>
                        <a:t>Note1</a:t>
                      </a:r>
                      <a:endParaRPr lang="ko-KR" sz="1100" kern="1200" baseline="300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ko-KR" sz="1100" kern="1200" dirty="0" smtClean="0">
                          <a:solidFill>
                            <a:schemeClr val="tx1"/>
                          </a:solidFill>
                          <a:effectLst/>
                          <a:latin typeface="Times New Roman" panose="02020603050405020304" pitchFamily="18" charset="0"/>
                          <a:ea typeface="SimSun" panose="02010600030101010101" pitchFamily="2" charset="-122"/>
                          <a:cs typeface="+mn-cs"/>
                        </a:rPr>
                        <a:t>Infinity</a:t>
                      </a:r>
                      <a:endParaRPr lang="ko-KR" sz="11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ko-KR" sz="11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gridSpan="3">
                  <a:txBody>
                    <a:bodyPr/>
                    <a:lstStyle/>
                    <a:p>
                      <a:pPr hangingPunct="0">
                        <a:spcAft>
                          <a:spcPts val="0"/>
                        </a:spcAft>
                      </a:pPr>
                      <a:r>
                        <a:rPr lang="en-US" altLang="ko-KR" sz="1100" dirty="0" smtClean="0">
                          <a:effectLst/>
                          <a:latin typeface="Times New Roman" panose="02020603050405020304" pitchFamily="18" charset="0"/>
                          <a:ea typeface="SimSun" panose="02010600030101010101" pitchFamily="2" charset="-122"/>
                        </a:rPr>
                        <a:t>Note1 : ‘Infinity’ means that UE cannot detect SRS due to too strong signal to measure.</a:t>
                      </a:r>
                      <a:endParaRPr lang="ko-KR"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hangingPunct="0">
                        <a:spcAft>
                          <a:spcPts val="0"/>
                        </a:spcAft>
                      </a:pPr>
                      <a:endParaRPr lang="ko-KR"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hangingPunct="0">
                        <a:spcAft>
                          <a:spcPts val="0"/>
                        </a:spcAft>
                      </a:pPr>
                      <a:endParaRPr lang="ko-KR"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표 6"/>
          <p:cNvGraphicFramePr>
            <a:graphicFrameLocks noGrp="1"/>
          </p:cNvGraphicFramePr>
          <p:nvPr>
            <p:extLst>
              <p:ext uri="{D42A27DB-BD31-4B8C-83A1-F6EECF244321}">
                <p14:modId xmlns:p14="http://schemas.microsoft.com/office/powerpoint/2010/main" val="2089650986"/>
              </p:ext>
            </p:extLst>
          </p:nvPr>
        </p:nvGraphicFramePr>
        <p:xfrm>
          <a:off x="899592" y="3723878"/>
          <a:ext cx="5112568" cy="1392152"/>
        </p:xfrm>
        <a:graphic>
          <a:graphicData uri="http://schemas.openxmlformats.org/drawingml/2006/table">
            <a:tbl>
              <a:tblPr/>
              <a:tblGrid>
                <a:gridCol w="1699259"/>
                <a:gridCol w="2359362"/>
                <a:gridCol w="1053947"/>
              </a:tblGrid>
              <a:tr h="174019">
                <a:tc>
                  <a:txBody>
                    <a:bodyPr/>
                    <a:lstStyle/>
                    <a:p>
                      <a:pPr algn="ctr" hangingPunct="0">
                        <a:spcAft>
                          <a:spcPts val="0"/>
                        </a:spcAft>
                      </a:pPr>
                      <a:r>
                        <a:rPr lang="en-GB" sz="1100" b="1" dirty="0">
                          <a:effectLst/>
                          <a:latin typeface="Times New Roman" panose="02020603050405020304" pitchFamily="18" charset="0"/>
                          <a:ea typeface="SimSun" panose="02010600030101010101" pitchFamily="2" charset="-122"/>
                        </a:rPr>
                        <a:t>Reported value</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b="1">
                          <a:effectLst/>
                          <a:latin typeface="Times New Roman" panose="02020603050405020304" pitchFamily="18" charset="0"/>
                          <a:ea typeface="SimSun" panose="02010600030101010101" pitchFamily="2" charset="-122"/>
                        </a:rPr>
                        <a:t>Measured quantity value</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b="1">
                          <a:effectLst/>
                          <a:latin typeface="Times New Roman" panose="02020603050405020304" pitchFamily="18" charset="0"/>
                          <a:ea typeface="SimSun" panose="02010600030101010101" pitchFamily="2" charset="-122"/>
                        </a:rPr>
                        <a:t>Unit</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CLI_RSSI_00</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CLI-RSSI </a:t>
                      </a:r>
                      <a:r>
                        <a:rPr lang="en-GB" sz="1100">
                          <a:effectLst/>
                          <a:latin typeface="Times New Roman" panose="02020603050405020304" pitchFamily="18" charset="0"/>
                          <a:ea typeface="SimSun" panose="02010600030101010101" pitchFamily="2" charset="-122"/>
                          <a:sym typeface="Symbol" panose="05050102010706020507" pitchFamily="18" charset="2"/>
                        </a:rPr>
                        <a:t></a:t>
                      </a:r>
                      <a:r>
                        <a:rPr lang="en-GB" sz="1100">
                          <a:effectLst/>
                          <a:latin typeface="Times New Roman" panose="02020603050405020304" pitchFamily="18" charset="0"/>
                          <a:ea typeface="SimSun" panose="02010600030101010101" pitchFamily="2" charset="-122"/>
                        </a:rPr>
                        <a:t> -100</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dBm</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CLI_RSSI_01</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-100 </a:t>
                      </a:r>
                      <a:r>
                        <a:rPr lang="en-GB" sz="1100" dirty="0">
                          <a:effectLst/>
                          <a:latin typeface="Times New Roman" panose="02020603050405020304" pitchFamily="18" charset="0"/>
                          <a:ea typeface="SimSun" panose="02010600030101010101" pitchFamily="2" charset="-122"/>
                          <a:sym typeface="Symbol" panose="05050102010706020507" pitchFamily="18" charset="2"/>
                        </a:rPr>
                        <a:t></a:t>
                      </a:r>
                      <a:r>
                        <a:rPr lang="en-GB" sz="1100" dirty="0">
                          <a:effectLst/>
                          <a:latin typeface="Times New Roman" panose="02020603050405020304" pitchFamily="18" charset="0"/>
                          <a:ea typeface="SimSun" panose="02010600030101010101" pitchFamily="2" charset="-122"/>
                        </a:rPr>
                        <a:t> CLI-RSSI &lt; -99</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dBm</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CLI_RSSI_02</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-99 </a:t>
                      </a:r>
                      <a:r>
                        <a:rPr lang="en-GB" sz="1100" dirty="0">
                          <a:effectLst/>
                          <a:latin typeface="Times New Roman" panose="02020603050405020304" pitchFamily="18" charset="0"/>
                          <a:ea typeface="SimSun" panose="02010600030101010101" pitchFamily="2" charset="-122"/>
                          <a:sym typeface="Symbol" panose="05050102010706020507" pitchFamily="18" charset="2"/>
                        </a:rPr>
                        <a:t></a:t>
                      </a:r>
                      <a:r>
                        <a:rPr lang="en-GB" sz="1100" dirty="0">
                          <a:effectLst/>
                          <a:latin typeface="Times New Roman" panose="02020603050405020304" pitchFamily="18" charset="0"/>
                          <a:ea typeface="SimSun" panose="02010600030101010101" pitchFamily="2" charset="-122"/>
                        </a:rPr>
                        <a:t> CLI-RSSI &lt; -98</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dBm</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CLI_RSSI_74</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-27 </a:t>
                      </a:r>
                      <a:r>
                        <a:rPr lang="en-GB" sz="1100" dirty="0">
                          <a:effectLst/>
                          <a:latin typeface="Times New Roman" panose="02020603050405020304" pitchFamily="18" charset="0"/>
                          <a:ea typeface="SimSun" panose="02010600030101010101" pitchFamily="2" charset="-122"/>
                          <a:sym typeface="Symbol" panose="05050102010706020507" pitchFamily="18" charset="2"/>
                        </a:rPr>
                        <a:t></a:t>
                      </a:r>
                      <a:r>
                        <a:rPr lang="en-GB" sz="1100" dirty="0">
                          <a:effectLst/>
                          <a:latin typeface="Times New Roman" panose="02020603050405020304" pitchFamily="18" charset="0"/>
                          <a:ea typeface="SimSun" panose="02010600030101010101" pitchFamily="2" charset="-122"/>
                        </a:rPr>
                        <a:t> CLI-RSSI &lt; -26</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dBm</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CLI_RSSI_75</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-26 </a:t>
                      </a:r>
                      <a:r>
                        <a:rPr lang="en-GB" sz="1100" dirty="0">
                          <a:effectLst/>
                          <a:latin typeface="Times New Roman" panose="02020603050405020304" pitchFamily="18" charset="0"/>
                          <a:ea typeface="SimSun" panose="02010600030101010101" pitchFamily="2" charset="-122"/>
                          <a:sym typeface="Symbol" panose="05050102010706020507" pitchFamily="18" charset="2"/>
                        </a:rPr>
                        <a:t></a:t>
                      </a:r>
                      <a:r>
                        <a:rPr lang="en-GB" sz="1100" dirty="0">
                          <a:effectLst/>
                          <a:latin typeface="Times New Roman" panose="02020603050405020304" pitchFamily="18" charset="0"/>
                          <a:ea typeface="SimSun" panose="02010600030101010101" pitchFamily="2" charset="-122"/>
                        </a:rPr>
                        <a:t> CLI-RSSI &lt; -25</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dBm</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019">
                <a:tc>
                  <a:txBody>
                    <a:bodyPr/>
                    <a:lstStyle/>
                    <a:p>
                      <a:pPr algn="ctr" hangingPunct="0">
                        <a:spcAft>
                          <a:spcPts val="0"/>
                        </a:spcAft>
                      </a:pPr>
                      <a:r>
                        <a:rPr lang="en-GB" sz="1100">
                          <a:effectLst/>
                          <a:latin typeface="Times New Roman" panose="02020603050405020304" pitchFamily="18" charset="0"/>
                          <a:ea typeface="SimSun" panose="02010600030101010101" pitchFamily="2" charset="-122"/>
                        </a:rPr>
                        <a:t>CLI_RSSI_76</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a:effectLst/>
                          <a:latin typeface="Times New Roman" panose="02020603050405020304" pitchFamily="18" charset="0"/>
                          <a:ea typeface="SimSun" panose="02010600030101010101" pitchFamily="2" charset="-122"/>
                        </a:rPr>
                        <a:t>-25</a:t>
                      </a:r>
                      <a:r>
                        <a:rPr lang="en-GB" sz="1100" dirty="0">
                          <a:effectLst/>
                          <a:latin typeface="Times New Roman" panose="02020603050405020304" pitchFamily="18" charset="0"/>
                          <a:ea typeface="SimSun" panose="02010600030101010101" pitchFamily="2" charset="-122"/>
                          <a:sym typeface="Symbol" panose="05050102010706020507" pitchFamily="18" charset="2"/>
                        </a:rPr>
                        <a:t></a:t>
                      </a:r>
                      <a:r>
                        <a:rPr lang="en-GB" sz="1100" dirty="0">
                          <a:effectLst/>
                          <a:latin typeface="Times New Roman" panose="02020603050405020304" pitchFamily="18" charset="0"/>
                          <a:ea typeface="SimSun" panose="02010600030101010101" pitchFamily="2" charset="-122"/>
                        </a:rPr>
                        <a:t> CLI-RSSI</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dirty="0" err="1">
                          <a:effectLst/>
                          <a:latin typeface="Times New Roman" panose="02020603050405020304" pitchFamily="18" charset="0"/>
                          <a:ea typeface="SimSun" panose="02010600030101010101" pitchFamily="2" charset="-122"/>
                        </a:rPr>
                        <a:t>dBm</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내용 개체 틀 2"/>
          <p:cNvSpPr txBox="1">
            <a:spLocks/>
          </p:cNvSpPr>
          <p:nvPr/>
        </p:nvSpPr>
        <p:spPr>
          <a:xfrm>
            <a:off x="4499992" y="627534"/>
            <a:ext cx="4186808" cy="4248472"/>
          </a:xfrm>
          <a:prstGeom prst="rect">
            <a:avLst/>
          </a:prstGeom>
        </p:spPr>
        <p:txBody>
          <a:bodyPr vert="horz" lIns="91440" tIns="45720" rIns="91440" bIns="45720" rtlCol="0">
            <a:normAutofit/>
          </a:bodyPr>
          <a:lst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endParaRPr lang="en-US" altLang="ko-KR" sz="1600" dirty="0" smtClean="0">
              <a:latin typeface="Arial" panose="020B0604020202020204" pitchFamily="34" charset="0"/>
              <a:cs typeface="Arial" panose="020B0604020202020204" pitchFamily="34" charset="0"/>
            </a:endParaRPr>
          </a:p>
          <a:p>
            <a:pPr lvl="1" algn="just"/>
            <a:r>
              <a:rPr lang="en-US" altLang="ko-KR" sz="1200" dirty="0" smtClean="0">
                <a:latin typeface="Arial" panose="020B0604020202020204" pitchFamily="34" charset="0"/>
                <a:cs typeface="Arial" panose="020B0604020202020204" pitchFamily="34" charset="0"/>
              </a:rPr>
              <a:t>Option 2:  2dB step size</a:t>
            </a: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2" algn="just"/>
            <a:endParaRPr lang="en-US" altLang="ko-KR" sz="8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2" algn="just"/>
            <a:endParaRPr lang="en-US" altLang="ko-KR" sz="8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1" algn="just"/>
            <a:endParaRPr lang="en-US" altLang="ko-KR" sz="1200" dirty="0" smtClean="0">
              <a:latin typeface="Arial" panose="020B0604020202020204" pitchFamily="34" charset="0"/>
              <a:cs typeface="Arial" panose="020B0604020202020204" pitchFamily="34" charset="0"/>
            </a:endParaRPr>
          </a:p>
          <a:p>
            <a:pPr lvl="2" algn="just"/>
            <a:endParaRPr lang="en-US" altLang="ko-KR" sz="900" dirty="0" smtClean="0">
              <a:latin typeface="Arial" panose="020B0604020202020204" pitchFamily="34" charset="0"/>
              <a:cs typeface="Arial" panose="020B0604020202020204" pitchFamily="34" charset="0"/>
            </a:endParaRPr>
          </a:p>
          <a:p>
            <a:pPr lvl="1" algn="just"/>
            <a:endParaRPr lang="en-US" altLang="ko-KR" sz="1200" dirty="0">
              <a:latin typeface="Arial" panose="020B0604020202020204" pitchFamily="34" charset="0"/>
              <a:cs typeface="Arial" panose="020B0604020202020204" pitchFamily="34" charset="0"/>
            </a:endParaRPr>
          </a:p>
        </p:txBody>
      </p:sp>
      <p:graphicFrame>
        <p:nvGraphicFramePr>
          <p:cNvPr id="9" name="표 8"/>
          <p:cNvGraphicFramePr>
            <a:graphicFrameLocks noGrp="1"/>
          </p:cNvGraphicFramePr>
          <p:nvPr>
            <p:extLst>
              <p:ext uri="{D42A27DB-BD31-4B8C-83A1-F6EECF244321}">
                <p14:modId xmlns:p14="http://schemas.microsoft.com/office/powerpoint/2010/main" val="1857342836"/>
              </p:ext>
            </p:extLst>
          </p:nvPr>
        </p:nvGraphicFramePr>
        <p:xfrm>
          <a:off x="5004048" y="1203598"/>
          <a:ext cx="4031186" cy="2179320"/>
        </p:xfrm>
        <a:graphic>
          <a:graphicData uri="http://schemas.openxmlformats.org/drawingml/2006/table">
            <a:tbl>
              <a:tblPr firstRow="1" firstCol="1" bandRow="1"/>
              <a:tblGrid>
                <a:gridCol w="1294882"/>
                <a:gridCol w="1872208"/>
                <a:gridCol w="864096"/>
              </a:tblGrid>
              <a:tr h="27305">
                <a:tc>
                  <a:txBody>
                    <a:bodyPr/>
                    <a:lstStyle/>
                    <a:p>
                      <a:pPr algn="ctr" hangingPunct="0">
                        <a:spcAft>
                          <a:spcPts val="0"/>
                        </a:spcAft>
                      </a:pPr>
                      <a:r>
                        <a:rPr lang="en-GB" sz="1100" b="1" dirty="0">
                          <a:effectLst/>
                          <a:latin typeface="Times New Roman" panose="02020603050405020304" pitchFamily="18" charset="0"/>
                          <a:ea typeface="SimSun" panose="02010600030101010101" pitchFamily="2" charset="-122"/>
                        </a:rPr>
                        <a:t>Reported value</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b="1">
                          <a:effectLst/>
                          <a:latin typeface="Times New Roman" panose="02020603050405020304" pitchFamily="18" charset="0"/>
                          <a:ea typeface="SimSun" panose="02010600030101010101" pitchFamily="2" charset="-122"/>
                        </a:rPr>
                        <a:t>Measured quantity value</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b="1">
                          <a:effectLst/>
                          <a:latin typeface="Times New Roman" panose="02020603050405020304" pitchFamily="18" charset="0"/>
                          <a:ea typeface="SimSun" panose="02010600030101010101" pitchFamily="2" charset="-122"/>
                        </a:rPr>
                        <a:t>Unit</a:t>
                      </a:r>
                      <a:endParaRPr lang="ko-KR"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25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SRS_RSRP_0</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SRS-RSRP&lt;-140</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SRS_RSRP_1</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-140≤ </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SRS-RSRP&lt;-138</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SRS_RSRP_2</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138≤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SRS-RSRP&lt;-</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136</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SRS_RSRP_3</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136≤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SRS-RSRP&lt;-</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134</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SRS_RSRP_4</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134≤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SRS-RSRP&lt;-</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132</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a:solidFill>
                            <a:schemeClr val="tx1"/>
                          </a:solidFill>
                          <a:effectLst/>
                          <a:latin typeface="Times New Roman" panose="02020603050405020304" pitchFamily="18" charset="0"/>
                          <a:ea typeface="SimSun" panose="02010600030101010101" pitchFamily="2" charset="-122"/>
                          <a:cs typeface="+mn-cs"/>
                        </a:rPr>
                        <a:t>…</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SRS_RSRP_47</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-48≤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&lt;-46</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SRS_RSRP_48</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-46≤ </a:t>
                      </a:r>
                      <a:r>
                        <a:rPr lang="en-GB" sz="1100" kern="1200" dirty="0">
                          <a:solidFill>
                            <a:schemeClr val="tx1"/>
                          </a:solidFill>
                          <a:effectLst/>
                          <a:latin typeface="Times New Roman" panose="02020603050405020304" pitchFamily="18" charset="0"/>
                          <a:ea typeface="SimSun" panose="02010600030101010101" pitchFamily="2" charset="-122"/>
                          <a:cs typeface="+mn-cs"/>
                        </a:rPr>
                        <a:t>SRS-RSRP</a:t>
                      </a:r>
                      <a:r>
                        <a:rPr lang="en-GB" sz="1100" kern="1200" dirty="0" smtClean="0">
                          <a:solidFill>
                            <a:schemeClr val="tx1"/>
                          </a:solidFill>
                          <a:effectLst/>
                          <a:latin typeface="Times New Roman" panose="02020603050405020304" pitchFamily="18" charset="0"/>
                          <a:ea typeface="SimSun" panose="02010600030101010101" pitchFamily="2" charset="-122"/>
                          <a:cs typeface="+mn-cs"/>
                        </a:rPr>
                        <a:t>&lt;-44</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err="1">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SRS_RSRP_49</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smtClean="0">
                          <a:solidFill>
                            <a:schemeClr val="tx1"/>
                          </a:solidFill>
                          <a:effectLst/>
                          <a:latin typeface="Times New Roman" panose="02020603050405020304" pitchFamily="18" charset="0"/>
                          <a:ea typeface="SimSun" panose="02010600030101010101" pitchFamily="2" charset="-122"/>
                          <a:cs typeface="+mn-cs"/>
                        </a:rPr>
                        <a:t>-44≤ SRS-RSRP</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100" kern="1200" dirty="0" err="1">
                          <a:solidFill>
                            <a:schemeClr val="tx1"/>
                          </a:solidFill>
                          <a:effectLst/>
                          <a:latin typeface="Times New Roman" panose="02020603050405020304" pitchFamily="18" charset="0"/>
                          <a:ea typeface="SimSun" panose="02010600030101010101" pitchFamily="2" charset="-122"/>
                          <a:cs typeface="+mn-cs"/>
                        </a:rPr>
                        <a:t>dBm</a:t>
                      </a:r>
                      <a:endParaRPr lang="ko-KR" sz="1100" kern="12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a:txBody>
                    <a:bodyPr/>
                    <a:lstStyle/>
                    <a:p>
                      <a:pPr algn="ctr" hangingPunct="0">
                        <a:spcAft>
                          <a:spcPts val="0"/>
                        </a:spcAft>
                      </a:pPr>
                      <a:r>
                        <a:rPr lang="en-US" altLang="ko-KR" sz="1100" kern="1200" dirty="0" smtClean="0">
                          <a:solidFill>
                            <a:schemeClr val="tx1"/>
                          </a:solidFill>
                          <a:effectLst/>
                          <a:latin typeface="Times New Roman" panose="02020603050405020304" pitchFamily="18" charset="0"/>
                          <a:ea typeface="SimSun" panose="02010600030101010101" pitchFamily="2" charset="-122"/>
                          <a:cs typeface="+mn-cs"/>
                        </a:rPr>
                        <a:t>SRS_RSRP_50</a:t>
                      </a:r>
                      <a:r>
                        <a:rPr lang="en-US" altLang="ko-KR" sz="1100" kern="1200" baseline="30000" dirty="0" smtClean="0">
                          <a:solidFill>
                            <a:schemeClr val="tx1"/>
                          </a:solidFill>
                          <a:effectLst/>
                          <a:latin typeface="Times New Roman" panose="02020603050405020304" pitchFamily="18" charset="0"/>
                          <a:ea typeface="SimSun" panose="02010600030101010101" pitchFamily="2" charset="-122"/>
                          <a:cs typeface="+mn-cs"/>
                        </a:rPr>
                        <a:t>Note1</a:t>
                      </a:r>
                      <a:endParaRPr lang="ko-KR" sz="1100" kern="1200" baseline="3000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ko-KR" sz="1100" kern="1200" dirty="0" smtClean="0">
                          <a:solidFill>
                            <a:schemeClr val="tx1"/>
                          </a:solidFill>
                          <a:effectLst/>
                          <a:latin typeface="Times New Roman" panose="02020603050405020304" pitchFamily="18" charset="0"/>
                          <a:ea typeface="SimSun" panose="02010600030101010101" pitchFamily="2" charset="-122"/>
                          <a:cs typeface="+mn-cs"/>
                        </a:rPr>
                        <a:t>Infinity</a:t>
                      </a:r>
                      <a:endParaRPr lang="ko-KR" sz="11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endParaRPr lang="ko-KR" sz="11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
                <a:tc gridSpan="3">
                  <a:txBody>
                    <a:bodyPr/>
                    <a:lstStyle/>
                    <a:p>
                      <a:pPr hangingPunct="0">
                        <a:spcAft>
                          <a:spcPts val="0"/>
                        </a:spcAft>
                      </a:pPr>
                      <a:r>
                        <a:rPr lang="en-US" altLang="ko-KR" sz="1100" dirty="0" smtClean="0">
                          <a:effectLst/>
                          <a:latin typeface="Times New Roman" panose="02020603050405020304" pitchFamily="18" charset="0"/>
                          <a:ea typeface="SimSun" panose="02010600030101010101" pitchFamily="2" charset="-122"/>
                        </a:rPr>
                        <a:t>Note1 : ‘Infinity’ means that UE cannot detect SRS due to too strong signal to measure.</a:t>
                      </a:r>
                      <a:endParaRPr lang="ko-KR"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hangingPunct="0">
                        <a:spcAft>
                          <a:spcPts val="0"/>
                        </a:spcAft>
                      </a:pPr>
                      <a:endParaRPr lang="ko-KR"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hangingPunct="0">
                        <a:spcAft>
                          <a:spcPts val="0"/>
                        </a:spcAft>
                      </a:pPr>
                      <a:endParaRPr lang="ko-KR"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3710837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14592</TotalTime>
  <Words>627</Words>
  <Application>Microsoft Office PowerPoint</Application>
  <PresentationFormat>화면 슬라이드 쇼(16:9)</PresentationFormat>
  <Paragraphs>172</Paragraphs>
  <Slides>6</Slides>
  <Notes>2</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6</vt:i4>
      </vt:variant>
    </vt:vector>
  </HeadingPairs>
  <TitlesOfParts>
    <vt:vector size="15" baseType="lpstr">
      <vt:lpstr>MS PGothic</vt:lpstr>
      <vt:lpstr>MS PGothic</vt:lpstr>
      <vt:lpstr>SimSun</vt:lpstr>
      <vt:lpstr>맑은 고딕</vt:lpstr>
      <vt:lpstr>바탕</vt:lpstr>
      <vt:lpstr>Arial</vt:lpstr>
      <vt:lpstr>Symbol</vt:lpstr>
      <vt:lpstr>Times New Roman</vt:lpstr>
      <vt:lpstr>Office 테마</vt:lpstr>
      <vt:lpstr>Way Forward on CLI RRM </vt:lpstr>
      <vt:lpstr>CLI measurement requirement</vt:lpstr>
      <vt:lpstr>SRS-RSRP measurement requirement</vt:lpstr>
      <vt:lpstr>SRS-RSRP measurement requirement</vt:lpstr>
      <vt:lpstr>UE behavior for CLI measurement</vt:lpstr>
      <vt:lpstr>CLI measurement reporting range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Enhanced SU-MIMO Performance Requirements for LTE</dc:title>
  <dc:creator>admin</dc:creator>
  <cp:keywords>CTPClassification=CTP_PUBLIC:VisualMarkings=</cp:keywords>
  <cp:lastModifiedBy>JY Hwang1</cp:lastModifiedBy>
  <cp:revision>304</cp:revision>
  <dcterms:created xsi:type="dcterms:W3CDTF">2016-09-05T04:21:23Z</dcterms:created>
  <dcterms:modified xsi:type="dcterms:W3CDTF">2019-08-30T05:54:20Z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c0012d4b-87de-43b4-af9d-04619323207b</vt:lpwstr>
  </property>
  <property fmtid="{D5CDD505-2E9C-101B-9397-08002B2CF9AE}" pid="3" name="CTP_TimeStamp">
    <vt:lpwstr>2016-10-11 22:06:47Z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NewReviewCycle">
    <vt:lpwstr/>
  </property>
  <property fmtid="{D5CDD505-2E9C-101B-9397-08002B2CF9AE}" pid="9" name="_2015_ms_pID_725343">
    <vt:lpwstr>(3)j1nM0MHuVj6SHGkqNyFEp3UG/h3/d6cDjN/nUv3O/9/rF9r407dxeqS9FKPXMNqbiPcO+kco
KBUJ7ud0lOI7cVA3naevqtDtQBECLM9+DnMshQFV8GyIw2rFt8N18r5LBYxy3ZuW91yWbFcn
fiIry8HUEEqqHnJl2s3QEgmFtaot4N+NAtyg97kM8x7m4tsrMSRfUTf8uJutlWGpUVEpwUF/
D9VsA/Th+YmxcfJBkc</vt:lpwstr>
  </property>
  <property fmtid="{D5CDD505-2E9C-101B-9397-08002B2CF9AE}" pid="10" name="_2015_ms_pID_7253431">
    <vt:lpwstr>PUblIJccweg/peQfKe9eOMlWJPYzOKQlqAP007e+pAMiLj1akiysFF
FGfRulGMopSts1Ce4Oekcr+DWfuaZlOKf3bVPQ8xdXSdB3NqLytNwzPVLzoMUHFPpHfOJMo3
NIKdyYXCGVeEOxPJzN4e1oZYDZ/nhvBTrdON/LpEM5t0Y9DTg2bsNeQmbBvbCGVC/rqr8O8x
eYGXf5lV6xGK44zvhP3x/PDSRUQkkNjlw36o</vt:lpwstr>
  </property>
  <property fmtid="{D5CDD505-2E9C-101B-9397-08002B2CF9AE}" pid="11" name="_2015_ms_pID_7253432">
    <vt:lpwstr>3hUr1mgicBHWwJr3NqUGfU4=</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1557764400</vt:lpwstr>
  </property>
</Properties>
</file>