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305" r:id="rId3"/>
    <p:sldId id="306" r:id="rId4"/>
    <p:sldId id="283" r:id="rId5"/>
    <p:sldId id="285" r:id="rId6"/>
    <p:sldId id="288" r:id="rId7"/>
    <p:sldId id="289" r:id="rId8"/>
    <p:sldId id="308" r:id="rId9"/>
    <p:sldId id="290" r:id="rId10"/>
    <p:sldId id="307" r:id="rId11"/>
    <p:sldId id="291" r:id="rId12"/>
    <p:sldId id="315" r:id="rId13"/>
    <p:sldId id="304" r:id="rId14"/>
    <p:sldId id="311" r:id="rId15"/>
    <p:sldId id="292" r:id="rId16"/>
    <p:sldId id="293" r:id="rId17"/>
    <p:sldId id="294" r:id="rId18"/>
    <p:sldId id="314" r:id="rId19"/>
    <p:sldId id="295" r:id="rId20"/>
    <p:sldId id="309" r:id="rId21"/>
    <p:sldId id="310" r:id="rId22"/>
    <p:sldId id="312" r:id="rId23"/>
    <p:sldId id="317" r:id="rId24"/>
    <p:sldId id="318" r:id="rId25"/>
    <p:sldId id="319" r:id="rId26"/>
    <p:sldId id="296" r:id="rId27"/>
    <p:sldId id="297" r:id="rId28"/>
    <p:sldId id="298" r:id="rId29"/>
    <p:sldId id="299" r:id="rId30"/>
    <p:sldId id="300" r:id="rId31"/>
    <p:sldId id="313" r:id="rId32"/>
    <p:sldId id="301" r:id="rId33"/>
    <p:sldId id="302" r:id="rId34"/>
    <p:sldId id="28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99" autoAdjust="0"/>
    <p:restoredTop sz="94660"/>
  </p:normalViewPr>
  <p:slideViewPr>
    <p:cSldViewPr snapToGrid="0">
      <p:cViewPr varScale="1">
        <p:scale>
          <a:sx n="65" d="100"/>
          <a:sy n="65" d="100"/>
        </p:scale>
        <p:origin x="648"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8/29/2019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8/29/2019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8/29/2019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8/29/2019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8/29/2019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8/29/2019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8/29/2019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8/29/2019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8/29/2019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RRM Requirements for NR-U</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#92	                                                                                                                        R4-1909988</a:t>
            </a:r>
            <a:endParaRPr lang="en-GB" b="1" dirty="0">
              <a:solidFill>
                <a:srgbClr val="FF0000"/>
              </a:solidFill>
            </a:endParaRPr>
          </a:p>
          <a:p>
            <a:pPr hangingPunct="0"/>
            <a:r>
              <a:rPr lang="en-GB" b="1" dirty="0"/>
              <a:t>Ljubljana, Slovenia, 26th – 30th August 2019</a:t>
            </a:r>
            <a:endParaRPr lang="sv-SE" dirty="0"/>
          </a:p>
          <a:p>
            <a:pPr hangingPunct="0"/>
            <a:r>
              <a:rPr lang="en-GB" b="1" dirty="0"/>
              <a:t>Agenda Item: 9.1.5</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Re-Establishment (cont.)</a:t>
            </a:r>
            <a:endParaRPr lang="en-GB" strike="sngStrike" dirty="0"/>
          </a:p>
        </p:txBody>
      </p:sp>
      <p:sp>
        <p:nvSpPr>
          <p:cNvPr id="3" name="Content Placeholder 2"/>
          <p:cNvSpPr>
            <a:spLocks noGrp="1"/>
          </p:cNvSpPr>
          <p:nvPr>
            <p:ph idx="1"/>
          </p:nvPr>
        </p:nvSpPr>
        <p:spPr>
          <a:xfrm>
            <a:off x="118280" y="1449990"/>
            <a:ext cx="12073720" cy="5243041"/>
          </a:xfrm>
        </p:spPr>
        <p:txBody>
          <a:bodyPr>
            <a:normAutofit fontScale="85000" lnSpcReduction="20000"/>
          </a:bodyPr>
          <a:lstStyle/>
          <a:p>
            <a:pPr lvl="0"/>
            <a:r>
              <a:rPr lang="en-US" sz="2400" dirty="0" err="1"/>
              <a:t>T</a:t>
            </a:r>
            <a:r>
              <a:rPr lang="en-US" sz="2400" baseline="-25000" dirty="0" err="1"/>
              <a:t>identify_intra_NR</a:t>
            </a:r>
            <a:r>
              <a:rPr lang="en-US" sz="2400" dirty="0"/>
              <a:t> is as follows:</a:t>
            </a:r>
          </a:p>
          <a:p>
            <a:pPr lvl="0"/>
            <a:endParaRPr lang="en-US" sz="2400" dirty="0"/>
          </a:p>
          <a:p>
            <a:pPr lvl="0"/>
            <a:endParaRPr lang="en-US" sz="2400" dirty="0"/>
          </a:p>
          <a:p>
            <a:pPr lvl="0"/>
            <a:endParaRPr lang="en-US" sz="2400" dirty="0"/>
          </a:p>
          <a:p>
            <a:pPr lvl="0"/>
            <a:endParaRPr lang="en-US" sz="2400" dirty="0"/>
          </a:p>
          <a:p>
            <a:r>
              <a:rPr lang="en-US" sz="2400" dirty="0"/>
              <a:t>Maximum allowed value of K</a:t>
            </a:r>
            <a:r>
              <a:rPr lang="en-US" sz="2400" baseline="-25000" dirty="0"/>
              <a:t>1</a:t>
            </a:r>
            <a:r>
              <a:rPr lang="en-US" sz="2400" dirty="0"/>
              <a:t> is TBD. K</a:t>
            </a:r>
            <a:r>
              <a:rPr lang="en-US" sz="2400" baseline="-25000" dirty="0"/>
              <a:t>1</a:t>
            </a:r>
            <a:r>
              <a:rPr lang="en-US" sz="2400" dirty="0"/>
              <a:t> is the number of DMTC cycles not available at the UE </a:t>
            </a:r>
          </a:p>
          <a:p>
            <a:r>
              <a:rPr lang="en-US" sz="2400" dirty="0"/>
              <a:t>NOTE: The requirement above is per target cell</a:t>
            </a:r>
          </a:p>
          <a:p>
            <a:endParaRPr lang="en-US" sz="2400" dirty="0"/>
          </a:p>
          <a:p>
            <a:r>
              <a:rPr lang="en-US" sz="2400" dirty="0" err="1"/>
              <a:t>T</a:t>
            </a:r>
            <a:r>
              <a:rPr lang="en-US" sz="2400" baseline="-25000" dirty="0" err="1"/>
              <a:t>identify_inter_NR</a:t>
            </a:r>
            <a:r>
              <a:rPr lang="en-US" sz="2400" baseline="-25000" dirty="0"/>
              <a:t>, i</a:t>
            </a:r>
            <a:r>
              <a:rPr lang="en-US" sz="2400" dirty="0"/>
              <a:t> is as follows:</a:t>
            </a:r>
            <a:endParaRPr lang="sv-SE" sz="2400" dirty="0"/>
          </a:p>
          <a:p>
            <a:endParaRPr lang="sv-SE" sz="2400" dirty="0"/>
          </a:p>
          <a:p>
            <a:pPr lvl="0"/>
            <a:endParaRPr lang="en-US" sz="2400" dirty="0"/>
          </a:p>
          <a:p>
            <a:pPr lvl="0"/>
            <a:endParaRPr lang="sv-SE" dirty="0"/>
          </a:p>
          <a:p>
            <a:pPr lvl="0"/>
            <a:endParaRPr lang="en-US" sz="2400" dirty="0"/>
          </a:p>
          <a:p>
            <a:pPr lvl="0"/>
            <a:r>
              <a:rPr lang="en-US" sz="2400" dirty="0"/>
              <a:t>Maximum allowed value of K</a:t>
            </a:r>
            <a:r>
              <a:rPr lang="en-US" sz="2400" baseline="-25000" dirty="0"/>
              <a:t>2,i</a:t>
            </a:r>
            <a:r>
              <a:rPr lang="en-US" sz="2400" dirty="0"/>
              <a:t> is TBD. K</a:t>
            </a:r>
            <a:r>
              <a:rPr lang="en-US" sz="2400" baseline="-25000" dirty="0"/>
              <a:t>2,i</a:t>
            </a:r>
            <a:r>
              <a:rPr lang="en-US" sz="2400" dirty="0"/>
              <a:t> is the number of DMTC cycles not available at the UE </a:t>
            </a:r>
          </a:p>
          <a:p>
            <a:r>
              <a:rPr lang="en-US" sz="2400" dirty="0">
                <a:solidFill>
                  <a:srgbClr val="FF0000"/>
                </a:solidFill>
              </a:rPr>
              <a:t>NOTE: The requirement above is per target cell</a:t>
            </a:r>
          </a:p>
          <a:p>
            <a:pPr marL="0" lvl="0" indent="0">
              <a:buNone/>
            </a:pPr>
            <a:endParaRPr lang="sv-SE" sz="2400" dirty="0"/>
          </a:p>
        </p:txBody>
      </p:sp>
      <p:graphicFrame>
        <p:nvGraphicFramePr>
          <p:cNvPr id="4" name="Table 3">
            <a:extLst>
              <a:ext uri="{FF2B5EF4-FFF2-40B4-BE49-F238E27FC236}">
                <a16:creationId xmlns:a16="http://schemas.microsoft.com/office/drawing/2014/main" id="{62B4A6F2-771F-4D09-8022-0E09560B6078}"/>
              </a:ext>
            </a:extLst>
          </p:cNvPr>
          <p:cNvGraphicFramePr>
            <a:graphicFrameLocks noGrp="1"/>
          </p:cNvGraphicFramePr>
          <p:nvPr>
            <p:extLst>
              <p:ext uri="{D42A27DB-BD31-4B8C-83A1-F6EECF244321}">
                <p14:modId xmlns:p14="http://schemas.microsoft.com/office/powerpoint/2010/main" val="1780788888"/>
              </p:ext>
            </p:extLst>
          </p:nvPr>
        </p:nvGraphicFramePr>
        <p:xfrm>
          <a:off x="431803" y="1990870"/>
          <a:ext cx="11255605" cy="1066800"/>
        </p:xfrm>
        <a:graphic>
          <a:graphicData uri="http://schemas.openxmlformats.org/drawingml/2006/table">
            <a:tbl>
              <a:tblPr firstRow="1" firstCol="1" bandRow="1">
                <a:tableStyleId>{5C22544A-7EE6-4342-B048-85BDC9FD1C3A}</a:tableStyleId>
              </a:tblPr>
              <a:tblGrid>
                <a:gridCol w="2242314">
                  <a:extLst>
                    <a:ext uri="{9D8B030D-6E8A-4147-A177-3AD203B41FA5}">
                      <a16:colId xmlns:a16="http://schemas.microsoft.com/office/drawing/2014/main" val="4235140124"/>
                    </a:ext>
                  </a:extLst>
                </a:gridCol>
                <a:gridCol w="2339379">
                  <a:extLst>
                    <a:ext uri="{9D8B030D-6E8A-4147-A177-3AD203B41FA5}">
                      <a16:colId xmlns:a16="http://schemas.microsoft.com/office/drawing/2014/main" val="955770322"/>
                    </a:ext>
                  </a:extLst>
                </a:gridCol>
                <a:gridCol w="3440518">
                  <a:extLst>
                    <a:ext uri="{9D8B030D-6E8A-4147-A177-3AD203B41FA5}">
                      <a16:colId xmlns:a16="http://schemas.microsoft.com/office/drawing/2014/main" val="1875218598"/>
                    </a:ext>
                  </a:extLst>
                </a:gridCol>
                <a:gridCol w="3233394">
                  <a:extLst>
                    <a:ext uri="{9D8B030D-6E8A-4147-A177-3AD203B41FA5}">
                      <a16:colId xmlns:a16="http://schemas.microsoft.com/office/drawing/2014/main" val="2675595608"/>
                    </a:ext>
                  </a:extLst>
                </a:gridCol>
              </a:tblGrid>
              <a:tr h="0">
                <a:tc rowSpan="2">
                  <a:txBody>
                    <a:bodyPr/>
                    <a:lstStyle/>
                    <a:p>
                      <a:pPr algn="ctr">
                        <a:spcAft>
                          <a:spcPts val="0"/>
                        </a:spcAft>
                      </a:pPr>
                      <a:r>
                        <a:rPr lang="en-US" sz="1400" dirty="0">
                          <a:effectLst/>
                        </a:rPr>
                        <a:t>Serving cell SSB </a:t>
                      </a:r>
                      <a:r>
                        <a:rPr lang="en-US" sz="1400" dirty="0" err="1">
                          <a:effectLst/>
                        </a:rPr>
                        <a:t>Ês</a:t>
                      </a:r>
                      <a:r>
                        <a:rPr lang="en-US" sz="1400" dirty="0">
                          <a:effectLst/>
                        </a:rPr>
                        <a:t>/</a:t>
                      </a:r>
                      <a:r>
                        <a:rPr lang="en-US" sz="1400" dirty="0" err="1">
                          <a:effectLst/>
                        </a:rPr>
                        <a:t>Iot</a:t>
                      </a:r>
                      <a:r>
                        <a:rPr lang="en-US" sz="1400" dirty="0">
                          <a:effectLst/>
                        </a:rPr>
                        <a:t> (dB)</a:t>
                      </a:r>
                      <a:endParaRPr lang="sv-SE" sz="14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spcAft>
                          <a:spcPts val="0"/>
                        </a:spcAft>
                      </a:pPr>
                      <a:r>
                        <a:rPr lang="en-US" sz="1400">
                          <a:effectLst/>
                        </a:rPr>
                        <a:t>Frequency range (FR) of target NR cell</a:t>
                      </a:r>
                      <a:endParaRPr lang="sv-SE" sz="1400">
                        <a:effectLst/>
                        <a:latin typeface="Times New Roman" panose="02020603050405020304" pitchFamily="18" charset="0"/>
                        <a:ea typeface="SimSun" panose="02010600030101010101" pitchFamily="2" charset="-122"/>
                      </a:endParaRPr>
                    </a:p>
                  </a:txBody>
                  <a:tcPr marL="68580" marR="68580" marT="0" marB="0"/>
                </a:tc>
                <a:tc gridSpan="2">
                  <a:txBody>
                    <a:bodyPr/>
                    <a:lstStyle/>
                    <a:p>
                      <a:pPr algn="ctr">
                        <a:spcAft>
                          <a:spcPts val="0"/>
                        </a:spcAft>
                      </a:pPr>
                      <a:r>
                        <a:rPr lang="en-US" sz="1400">
                          <a:effectLst/>
                        </a:rPr>
                        <a:t>T</a:t>
                      </a:r>
                      <a:r>
                        <a:rPr lang="en-US" sz="1400" baseline="-25000">
                          <a:effectLst/>
                        </a:rPr>
                        <a:t>identify_intra_NR </a:t>
                      </a:r>
                      <a:r>
                        <a:rPr lang="en-US" sz="1400">
                          <a:effectLst/>
                        </a:rPr>
                        <a:t>[ms]</a:t>
                      </a:r>
                      <a:endParaRPr lang="sv-SE" sz="140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959380550"/>
                  </a:ext>
                </a:extLst>
              </a:tr>
              <a:tr h="0">
                <a:tc vMerge="1">
                  <a:txBody>
                    <a:bodyPr/>
                    <a:lstStyle/>
                    <a:p>
                      <a:endParaRPr lang="sv-SE"/>
                    </a:p>
                  </a:txBody>
                  <a:tcPr/>
                </a:tc>
                <a:tc vMerge="1">
                  <a:txBody>
                    <a:bodyPr/>
                    <a:lstStyle/>
                    <a:p>
                      <a:endParaRPr lang="sv-SE"/>
                    </a:p>
                  </a:txBody>
                  <a:tcPr/>
                </a:tc>
                <a:tc>
                  <a:txBody>
                    <a:bodyPr/>
                    <a:lstStyle/>
                    <a:p>
                      <a:pPr algn="ctr">
                        <a:spcAft>
                          <a:spcPts val="0"/>
                        </a:spcAft>
                      </a:pPr>
                      <a:r>
                        <a:rPr lang="en-US" sz="1400">
                          <a:effectLst/>
                        </a:rPr>
                        <a:t>Known NR cell</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Unknown NR cell</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110576118"/>
                  </a:ext>
                </a:extLst>
              </a:tr>
              <a:tr h="0">
                <a:tc>
                  <a:txBody>
                    <a:bodyPr/>
                    <a:lstStyle/>
                    <a:p>
                      <a:pPr>
                        <a:spcAft>
                          <a:spcPts val="0"/>
                        </a:spcAft>
                      </a:pPr>
                      <a:r>
                        <a:rPr lang="ko-KR" sz="1400">
                          <a:effectLst/>
                        </a:rPr>
                        <a:t>≥ </a:t>
                      </a: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400">
                          <a:effectLst/>
                        </a:rPr>
                        <a:t>FR1</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 (200 ms, ([5]+K</a:t>
                      </a:r>
                      <a:r>
                        <a:rPr lang="en-US" sz="1400" baseline="-25000">
                          <a:effectLst/>
                        </a:rPr>
                        <a:t>1</a:t>
                      </a:r>
                      <a:r>
                        <a:rPr lang="en-US" sz="1400">
                          <a:effectLst/>
                        </a:rPr>
                        <a:t>) xT</a:t>
                      </a:r>
                      <a:r>
                        <a:rPr lang="en-US" sz="1400" baseline="-25000">
                          <a:effectLst/>
                        </a:rPr>
                        <a:t>DMTC</a:t>
                      </a:r>
                      <a:r>
                        <a:rPr lang="en-US"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 (800 ms, ([10]+K</a:t>
                      </a:r>
                      <a:r>
                        <a:rPr lang="en-US" sz="1400" baseline="-25000">
                          <a:effectLst/>
                        </a:rPr>
                        <a:t>1</a:t>
                      </a:r>
                      <a:r>
                        <a:rPr lang="en-US" sz="1400">
                          <a:effectLst/>
                        </a:rPr>
                        <a:t>) x T</a:t>
                      </a:r>
                      <a:r>
                        <a:rPr lang="en-US" sz="1400" baseline="-25000">
                          <a:effectLst/>
                        </a:rPr>
                        <a:t>DMTC</a:t>
                      </a:r>
                      <a:r>
                        <a:rPr lang="en-US"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68965619"/>
                  </a:ext>
                </a:extLst>
              </a:tr>
              <a:tr h="0">
                <a:tc>
                  <a:txBody>
                    <a:bodyPr/>
                    <a:lstStyle/>
                    <a:p>
                      <a:pPr>
                        <a:spcAft>
                          <a:spcPts val="0"/>
                        </a:spcAft>
                      </a:pPr>
                      <a:r>
                        <a:rPr lang="en-US" sz="1400">
                          <a:effectLst/>
                        </a:rPr>
                        <a:t>&lt; [-8]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400">
                          <a:effectLst/>
                        </a:rPr>
                        <a:t>FR1</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N/A</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(800+TBD*K</a:t>
                      </a:r>
                      <a:r>
                        <a:rPr lang="en-US" sz="1400" baseline="-25000">
                          <a:effectLst/>
                        </a:rPr>
                        <a:t>1</a:t>
                      </a:r>
                      <a:r>
                        <a:rPr lang="en-US" sz="1400">
                          <a:effectLst/>
                        </a:rPr>
                        <a:t>)</a:t>
                      </a:r>
                      <a:r>
                        <a:rPr lang="en-US" sz="1400" baseline="30000">
                          <a:effectLst/>
                        </a:rPr>
                        <a:t>Note1</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62696495"/>
                  </a:ext>
                </a:extLst>
              </a:tr>
              <a:tr h="0">
                <a:tc gridSpan="4">
                  <a:txBody>
                    <a:bodyPr/>
                    <a:lstStyle/>
                    <a:p>
                      <a:pPr>
                        <a:spcAft>
                          <a:spcPts val="0"/>
                        </a:spcAft>
                      </a:pPr>
                      <a:r>
                        <a:rPr lang="en-US" sz="1400" dirty="0">
                          <a:effectLst/>
                        </a:rPr>
                        <a:t>Note 1:	The UE is not required to successfully identify a cell on any NR frequency layer when T</a:t>
                      </a:r>
                      <a:r>
                        <a:rPr lang="en-US" sz="1400" baseline="-25000" dirty="0">
                          <a:effectLst/>
                        </a:rPr>
                        <a:t>DMTC</a:t>
                      </a:r>
                      <a:r>
                        <a:rPr lang="en-US" sz="1400" dirty="0">
                          <a:effectLst/>
                        </a:rPr>
                        <a:t> &gt; TBD ms and serving cell SSB </a:t>
                      </a:r>
                      <a:r>
                        <a:rPr lang="en-US" sz="1400" dirty="0" err="1">
                          <a:effectLst/>
                        </a:rPr>
                        <a:t>Ês</a:t>
                      </a:r>
                      <a:r>
                        <a:rPr lang="en-US" sz="1400" dirty="0">
                          <a:effectLst/>
                        </a:rPr>
                        <a:t>/</a:t>
                      </a:r>
                      <a:r>
                        <a:rPr lang="en-US" sz="1400" dirty="0" err="1">
                          <a:effectLst/>
                        </a:rPr>
                        <a:t>Iot</a:t>
                      </a:r>
                      <a:r>
                        <a:rPr lang="en-US" sz="1400" dirty="0">
                          <a:effectLst/>
                        </a:rPr>
                        <a:t> &lt; [-8] </a:t>
                      </a:r>
                      <a:r>
                        <a:rPr lang="en-US" sz="1400" dirty="0" err="1">
                          <a:effectLst/>
                        </a:rPr>
                        <a:t>dB.</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134761835"/>
                  </a:ext>
                </a:extLst>
              </a:tr>
            </a:tbl>
          </a:graphicData>
        </a:graphic>
      </p:graphicFrame>
      <p:graphicFrame>
        <p:nvGraphicFramePr>
          <p:cNvPr id="5" name="Table 4">
            <a:extLst>
              <a:ext uri="{FF2B5EF4-FFF2-40B4-BE49-F238E27FC236}">
                <a16:creationId xmlns:a16="http://schemas.microsoft.com/office/drawing/2014/main" id="{EA9D6061-FA77-4D82-9ABE-FCA8AB94407B}"/>
              </a:ext>
            </a:extLst>
          </p:cNvPr>
          <p:cNvGraphicFramePr>
            <a:graphicFrameLocks noGrp="1"/>
          </p:cNvGraphicFramePr>
          <p:nvPr>
            <p:extLst>
              <p:ext uri="{D42A27DB-BD31-4B8C-83A1-F6EECF244321}">
                <p14:modId xmlns:p14="http://schemas.microsoft.com/office/powerpoint/2010/main" val="503023064"/>
              </p:ext>
            </p:extLst>
          </p:nvPr>
        </p:nvGraphicFramePr>
        <p:xfrm>
          <a:off x="431803" y="4674367"/>
          <a:ext cx="11255605" cy="1066800"/>
        </p:xfrm>
        <a:graphic>
          <a:graphicData uri="http://schemas.openxmlformats.org/drawingml/2006/table">
            <a:tbl>
              <a:tblPr firstRow="1" firstCol="1" bandRow="1">
                <a:tableStyleId>{5C22544A-7EE6-4342-B048-85BDC9FD1C3A}</a:tableStyleId>
              </a:tblPr>
              <a:tblGrid>
                <a:gridCol w="2161461">
                  <a:extLst>
                    <a:ext uri="{9D8B030D-6E8A-4147-A177-3AD203B41FA5}">
                      <a16:colId xmlns:a16="http://schemas.microsoft.com/office/drawing/2014/main" val="3631367825"/>
                    </a:ext>
                  </a:extLst>
                </a:gridCol>
                <a:gridCol w="2392928">
                  <a:extLst>
                    <a:ext uri="{9D8B030D-6E8A-4147-A177-3AD203B41FA5}">
                      <a16:colId xmlns:a16="http://schemas.microsoft.com/office/drawing/2014/main" val="3322687617"/>
                    </a:ext>
                  </a:extLst>
                </a:gridCol>
                <a:gridCol w="3218965">
                  <a:extLst>
                    <a:ext uri="{9D8B030D-6E8A-4147-A177-3AD203B41FA5}">
                      <a16:colId xmlns:a16="http://schemas.microsoft.com/office/drawing/2014/main" val="996184366"/>
                    </a:ext>
                  </a:extLst>
                </a:gridCol>
                <a:gridCol w="3482251">
                  <a:extLst>
                    <a:ext uri="{9D8B030D-6E8A-4147-A177-3AD203B41FA5}">
                      <a16:colId xmlns:a16="http://schemas.microsoft.com/office/drawing/2014/main" val="3492152615"/>
                    </a:ext>
                  </a:extLst>
                </a:gridCol>
              </a:tblGrid>
              <a:tr h="0">
                <a:tc rowSpan="2">
                  <a:txBody>
                    <a:bodyPr/>
                    <a:lstStyle/>
                    <a:p>
                      <a:pPr algn="ctr">
                        <a:spcAft>
                          <a:spcPts val="0"/>
                        </a:spcAft>
                      </a:pPr>
                      <a:r>
                        <a:rPr lang="en-US" sz="1400" dirty="0">
                          <a:effectLst/>
                        </a:rPr>
                        <a:t>Serving cell SSB </a:t>
                      </a:r>
                      <a:r>
                        <a:rPr lang="en-US" sz="1400" dirty="0" err="1">
                          <a:effectLst/>
                        </a:rPr>
                        <a:t>Ês</a:t>
                      </a:r>
                      <a:r>
                        <a:rPr lang="en-US" sz="1400" dirty="0">
                          <a:effectLst/>
                        </a:rPr>
                        <a:t>/</a:t>
                      </a:r>
                      <a:r>
                        <a:rPr lang="en-US" sz="1400" dirty="0" err="1">
                          <a:effectLst/>
                        </a:rPr>
                        <a:t>Iot</a:t>
                      </a:r>
                      <a:r>
                        <a:rPr lang="en-US" sz="1400" dirty="0">
                          <a:effectLst/>
                        </a:rPr>
                        <a:t> (dB)</a:t>
                      </a:r>
                      <a:endParaRPr lang="sv-SE" sz="1400" dirty="0">
                        <a:effectLst/>
                        <a:latin typeface="Times New Roman" panose="02020603050405020304" pitchFamily="18" charset="0"/>
                        <a:ea typeface="SimSun" panose="02010600030101010101" pitchFamily="2" charset="-122"/>
                      </a:endParaRPr>
                    </a:p>
                  </a:txBody>
                  <a:tcPr marL="68580" marR="68580" marT="0" marB="0"/>
                </a:tc>
                <a:tc rowSpan="2">
                  <a:txBody>
                    <a:bodyPr/>
                    <a:lstStyle/>
                    <a:p>
                      <a:pPr algn="ctr">
                        <a:spcAft>
                          <a:spcPts val="0"/>
                        </a:spcAft>
                      </a:pPr>
                      <a:r>
                        <a:rPr lang="en-US" sz="1400">
                          <a:effectLst/>
                        </a:rPr>
                        <a:t>Frequency range (FR) of target NR cell</a:t>
                      </a:r>
                      <a:endParaRPr lang="sv-SE" sz="1400">
                        <a:effectLst/>
                        <a:latin typeface="Times New Roman" panose="02020603050405020304" pitchFamily="18" charset="0"/>
                        <a:ea typeface="SimSun" panose="02010600030101010101" pitchFamily="2" charset="-122"/>
                      </a:endParaRPr>
                    </a:p>
                  </a:txBody>
                  <a:tcPr marL="68580" marR="68580" marT="0" marB="0"/>
                </a:tc>
                <a:tc gridSpan="2">
                  <a:txBody>
                    <a:bodyPr/>
                    <a:lstStyle/>
                    <a:p>
                      <a:pPr algn="ctr">
                        <a:spcAft>
                          <a:spcPts val="0"/>
                        </a:spcAft>
                      </a:pPr>
                      <a:r>
                        <a:rPr lang="en-US" sz="1400" dirty="0" err="1">
                          <a:effectLst/>
                        </a:rPr>
                        <a:t>T</a:t>
                      </a:r>
                      <a:r>
                        <a:rPr lang="en-US" sz="1400" baseline="-25000" dirty="0" err="1">
                          <a:effectLst/>
                        </a:rPr>
                        <a:t>identify_inter_NR</a:t>
                      </a:r>
                      <a:r>
                        <a:rPr lang="en-US" sz="1400" baseline="-25000" dirty="0">
                          <a:effectLst/>
                        </a:rPr>
                        <a:t>, i </a:t>
                      </a:r>
                      <a:r>
                        <a:rPr lang="en-US" sz="1400" dirty="0">
                          <a:effectLst/>
                        </a:rPr>
                        <a:t>[ms]</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2254328166"/>
                  </a:ext>
                </a:extLst>
              </a:tr>
              <a:tr h="0">
                <a:tc vMerge="1">
                  <a:txBody>
                    <a:bodyPr/>
                    <a:lstStyle/>
                    <a:p>
                      <a:endParaRPr lang="sv-SE"/>
                    </a:p>
                  </a:txBody>
                  <a:tcPr/>
                </a:tc>
                <a:tc vMerge="1">
                  <a:txBody>
                    <a:bodyPr/>
                    <a:lstStyle/>
                    <a:p>
                      <a:endParaRPr lang="sv-SE"/>
                    </a:p>
                  </a:txBody>
                  <a:tcPr/>
                </a:tc>
                <a:tc>
                  <a:txBody>
                    <a:bodyPr/>
                    <a:lstStyle/>
                    <a:p>
                      <a:pPr algn="ctr">
                        <a:spcAft>
                          <a:spcPts val="0"/>
                        </a:spcAft>
                      </a:pPr>
                      <a:r>
                        <a:rPr lang="en-US" sz="1400" dirty="0">
                          <a:effectLst/>
                        </a:rPr>
                        <a:t>Known NR cell</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Unknown NR cell</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00820770"/>
                  </a:ext>
                </a:extLst>
              </a:tr>
              <a:tr h="0">
                <a:tc>
                  <a:txBody>
                    <a:bodyPr/>
                    <a:lstStyle/>
                    <a:p>
                      <a:pPr>
                        <a:spcAft>
                          <a:spcPts val="0"/>
                        </a:spcAft>
                      </a:pPr>
                      <a:r>
                        <a:rPr lang="ko-KR" sz="1400">
                          <a:effectLst/>
                        </a:rPr>
                        <a:t>≥ </a:t>
                      </a:r>
                      <a:r>
                        <a:rPr lang="en-US" sz="1400">
                          <a:effectLst/>
                        </a:rPr>
                        <a:t>[-8]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400">
                          <a:effectLst/>
                        </a:rPr>
                        <a:t>FR1</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MAX (200 ms, ([6]+K</a:t>
                      </a:r>
                      <a:r>
                        <a:rPr lang="sv-SE" sz="1400" baseline="-25000">
                          <a:effectLst/>
                        </a:rPr>
                        <a:t>2,i</a:t>
                      </a:r>
                      <a:r>
                        <a:rPr lang="sv-SE" sz="1400">
                          <a:effectLst/>
                        </a:rPr>
                        <a:t>)xT</a:t>
                      </a:r>
                      <a:r>
                        <a:rPr lang="sv-SE" sz="1400" baseline="-25000">
                          <a:effectLst/>
                        </a:rPr>
                        <a:t>DMTC, i</a:t>
                      </a:r>
                      <a:r>
                        <a:rPr lang="sv-SE"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MAX (800 ms, ([13]+K</a:t>
                      </a:r>
                      <a:r>
                        <a:rPr lang="sv-SE" sz="1400" baseline="-25000">
                          <a:effectLst/>
                        </a:rPr>
                        <a:t>2,i</a:t>
                      </a:r>
                      <a:r>
                        <a:rPr lang="sv-SE" sz="1400">
                          <a:effectLst/>
                        </a:rPr>
                        <a:t>) x T</a:t>
                      </a:r>
                      <a:r>
                        <a:rPr lang="sv-SE" sz="1400" baseline="-25000">
                          <a:effectLst/>
                        </a:rPr>
                        <a:t>DMTC, i</a:t>
                      </a:r>
                      <a:r>
                        <a:rPr lang="sv-SE"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401247078"/>
                  </a:ext>
                </a:extLst>
              </a:tr>
              <a:tr h="0">
                <a:tc>
                  <a:txBody>
                    <a:bodyPr/>
                    <a:lstStyle/>
                    <a:p>
                      <a:pPr>
                        <a:spcAft>
                          <a:spcPts val="0"/>
                        </a:spcAft>
                      </a:pPr>
                      <a:r>
                        <a:rPr lang="en-US" sz="1400">
                          <a:effectLst/>
                        </a:rPr>
                        <a:t>&lt; [-8]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400">
                          <a:effectLst/>
                        </a:rPr>
                        <a:t>FR1</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N/A</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(800 + TBD*K</a:t>
                      </a:r>
                      <a:r>
                        <a:rPr lang="en-US" sz="1400" baseline="-25000">
                          <a:effectLst/>
                        </a:rPr>
                        <a:t>2,i</a:t>
                      </a:r>
                      <a:r>
                        <a:rPr lang="en-US" sz="1400">
                          <a:effectLst/>
                        </a:rPr>
                        <a:t>)</a:t>
                      </a:r>
                      <a:r>
                        <a:rPr lang="en-US" sz="1400" baseline="30000">
                          <a:effectLst/>
                        </a:rPr>
                        <a:t>Note1</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990038435"/>
                  </a:ext>
                </a:extLst>
              </a:tr>
              <a:tr h="0">
                <a:tc gridSpan="4">
                  <a:txBody>
                    <a:bodyPr/>
                    <a:lstStyle/>
                    <a:p>
                      <a:pPr algn="just">
                        <a:spcAft>
                          <a:spcPts val="0"/>
                        </a:spcAft>
                      </a:pPr>
                      <a:r>
                        <a:rPr lang="en-US" sz="1400" dirty="0">
                          <a:effectLst/>
                        </a:rPr>
                        <a:t>Note 1:	The UE is not required to successfully identify a cell on any NR frequency layer when </a:t>
                      </a:r>
                      <a:r>
                        <a:rPr lang="en-US" sz="1400" dirty="0" err="1">
                          <a:effectLst/>
                        </a:rPr>
                        <a:t>T</a:t>
                      </a:r>
                      <a:r>
                        <a:rPr lang="en-US" sz="1400" baseline="-25000" dirty="0" err="1">
                          <a:effectLst/>
                        </a:rPr>
                        <a:t>DMTC,i</a:t>
                      </a:r>
                      <a:r>
                        <a:rPr lang="en-US" sz="1400" dirty="0">
                          <a:effectLst/>
                        </a:rPr>
                        <a:t> &gt; TBD ms and serving cell SSB </a:t>
                      </a:r>
                      <a:r>
                        <a:rPr lang="en-US" sz="1400" dirty="0" err="1">
                          <a:effectLst/>
                        </a:rPr>
                        <a:t>Ês</a:t>
                      </a:r>
                      <a:r>
                        <a:rPr lang="en-US" sz="1400" dirty="0">
                          <a:effectLst/>
                        </a:rPr>
                        <a:t>/</a:t>
                      </a:r>
                      <a:r>
                        <a:rPr lang="en-US" sz="1400" dirty="0" err="1">
                          <a:effectLst/>
                        </a:rPr>
                        <a:t>Iot</a:t>
                      </a:r>
                      <a:r>
                        <a:rPr lang="en-US" sz="1400" dirty="0">
                          <a:effectLst/>
                        </a:rPr>
                        <a:t> &lt; [-8] </a:t>
                      </a:r>
                      <a:r>
                        <a:rPr lang="en-US" sz="1400" dirty="0" err="1">
                          <a:effectLst/>
                        </a:rPr>
                        <a:t>dB.</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780666711"/>
                  </a:ext>
                </a:extLst>
              </a:tr>
            </a:tbl>
          </a:graphicData>
        </a:graphic>
      </p:graphicFrame>
    </p:spTree>
    <p:extLst>
      <p:ext uri="{BB962C8B-B14F-4D97-AF65-F5344CB8AC3E}">
        <p14:creationId xmlns:p14="http://schemas.microsoft.com/office/powerpoint/2010/main" val="56465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Beam Management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Evaluation time for BFD is as follows, where the maximum value for L</a:t>
            </a:r>
            <a:r>
              <a:rPr lang="en-US" baseline="-25000" dirty="0"/>
              <a:t>BFD</a:t>
            </a:r>
            <a:r>
              <a:rPr lang="en-US" dirty="0"/>
              <a:t> is TBD:</a:t>
            </a:r>
            <a:endParaRPr lang="sv-SE" sz="2400" dirty="0"/>
          </a:p>
          <a:p>
            <a:endParaRPr lang="sv-SE" sz="2400" dirty="0"/>
          </a:p>
          <a:p>
            <a:endParaRPr lang="sv-SE" sz="2400" dirty="0"/>
          </a:p>
          <a:p>
            <a:endParaRPr lang="sv-SE" sz="2400" dirty="0"/>
          </a:p>
          <a:p>
            <a:endParaRPr lang="sv-SE" sz="2400" dirty="0"/>
          </a:p>
          <a:p>
            <a:endParaRPr lang="en-US" dirty="0"/>
          </a:p>
          <a:p>
            <a:r>
              <a:rPr lang="en-US" dirty="0"/>
              <a:t>Evaluation time for CBD is as follows, where the maximum value for L</a:t>
            </a:r>
            <a:r>
              <a:rPr lang="en-US" baseline="-25000" dirty="0"/>
              <a:t>CBD</a:t>
            </a:r>
            <a:r>
              <a:rPr lang="en-US" dirty="0"/>
              <a:t> is TBD:</a:t>
            </a:r>
            <a:endParaRPr lang="sv-SE" sz="2400" dirty="0"/>
          </a:p>
        </p:txBody>
      </p:sp>
      <p:graphicFrame>
        <p:nvGraphicFramePr>
          <p:cNvPr id="7" name="Table 6">
            <a:extLst>
              <a:ext uri="{FF2B5EF4-FFF2-40B4-BE49-F238E27FC236}">
                <a16:creationId xmlns:a16="http://schemas.microsoft.com/office/drawing/2014/main" id="{5ED8B2F8-98F1-458A-828F-AF5DFFB6C2D1}"/>
              </a:ext>
            </a:extLst>
          </p:cNvPr>
          <p:cNvGraphicFramePr>
            <a:graphicFrameLocks noGrp="1"/>
          </p:cNvGraphicFramePr>
          <p:nvPr>
            <p:extLst>
              <p:ext uri="{D42A27DB-BD31-4B8C-83A1-F6EECF244321}">
                <p14:modId xmlns:p14="http://schemas.microsoft.com/office/powerpoint/2010/main" val="1639917641"/>
              </p:ext>
            </p:extLst>
          </p:nvPr>
        </p:nvGraphicFramePr>
        <p:xfrm>
          <a:off x="2340078" y="2323497"/>
          <a:ext cx="7094414" cy="1671484"/>
        </p:xfrm>
        <a:graphic>
          <a:graphicData uri="http://schemas.openxmlformats.org/drawingml/2006/table">
            <a:tbl>
              <a:tblPr firstRow="1" firstCol="1" bandRow="1">
                <a:tableStyleId>{5C22544A-7EE6-4342-B048-85BDC9FD1C3A}</a:tableStyleId>
              </a:tblPr>
              <a:tblGrid>
                <a:gridCol w="1520819">
                  <a:extLst>
                    <a:ext uri="{9D8B030D-6E8A-4147-A177-3AD203B41FA5}">
                      <a16:colId xmlns:a16="http://schemas.microsoft.com/office/drawing/2014/main" val="3640754619"/>
                    </a:ext>
                  </a:extLst>
                </a:gridCol>
                <a:gridCol w="5573595">
                  <a:extLst>
                    <a:ext uri="{9D8B030D-6E8A-4147-A177-3AD203B41FA5}">
                      <a16:colId xmlns:a16="http://schemas.microsoft.com/office/drawing/2014/main" val="850873443"/>
                    </a:ext>
                  </a:extLst>
                </a:gridCol>
              </a:tblGrid>
              <a:tr h="254972">
                <a:tc>
                  <a:txBody>
                    <a:bodyPr/>
                    <a:lstStyle/>
                    <a:p>
                      <a:pPr algn="ctr" hangingPunct="0">
                        <a:spcAft>
                          <a:spcPts val="0"/>
                        </a:spcAft>
                      </a:pPr>
                      <a:r>
                        <a:rPr lang="en-GB" sz="1400">
                          <a:effectLst/>
                        </a:rPr>
                        <a:t>Configuration</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T</a:t>
                      </a:r>
                      <a:r>
                        <a:rPr lang="en-GB" sz="1400" baseline="-25000">
                          <a:effectLst/>
                        </a:rPr>
                        <a:t>Evaluate_BFD_SSB</a:t>
                      </a:r>
                      <a:r>
                        <a:rPr lang="en-GB" sz="1400">
                          <a:effectLst/>
                        </a:rPr>
                        <a:t> (ms) </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23565274"/>
                  </a:ext>
                </a:extLst>
              </a:tr>
              <a:tr h="254972">
                <a:tc>
                  <a:txBody>
                    <a:bodyPr/>
                    <a:lstStyle/>
                    <a:p>
                      <a:pPr algn="ctr" hangingPunct="0">
                        <a:spcAft>
                          <a:spcPts val="0"/>
                        </a:spcAft>
                      </a:pPr>
                      <a:r>
                        <a:rPr lang="en-GB"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max([50], ceil((5+L</a:t>
                      </a:r>
                      <a:r>
                        <a:rPr lang="en-GB" sz="1400" baseline="-25000">
                          <a:effectLst/>
                        </a:rPr>
                        <a:t>BFD</a:t>
                      </a:r>
                      <a:r>
                        <a:rPr lang="en-GB" sz="1400">
                          <a:effectLst/>
                        </a:rPr>
                        <a:t>)*P)*T</a:t>
                      </a:r>
                      <a:r>
                        <a:rPr lang="en-GB" sz="1400" baseline="-25000">
                          <a:effectLst/>
                        </a:rPr>
                        <a:t>DRS</a:t>
                      </a:r>
                      <a:r>
                        <a:rPr lang="en-GB"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57738119"/>
                  </a:ext>
                </a:extLst>
              </a:tr>
              <a:tr h="254972">
                <a:tc>
                  <a:txBody>
                    <a:bodyPr/>
                    <a:lstStyle/>
                    <a:p>
                      <a:pPr algn="ctr" hangingPunct="0">
                        <a:spcAft>
                          <a:spcPts val="0"/>
                        </a:spcAft>
                      </a:pPr>
                      <a:r>
                        <a:rPr lang="en-GB" sz="1400" dirty="0">
                          <a:effectLst/>
                        </a:rPr>
                        <a:t>DRX cycle </a:t>
                      </a:r>
                      <a:r>
                        <a:rPr lang="ko-KR" sz="1400" dirty="0">
                          <a:effectLst/>
                        </a:rPr>
                        <a:t>≤ </a:t>
                      </a:r>
                      <a:r>
                        <a:rPr lang="en-GB" sz="1400" dirty="0">
                          <a:effectLst/>
                        </a:rPr>
                        <a: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max([50], ceil((7.5+L</a:t>
                      </a:r>
                      <a:r>
                        <a:rPr lang="en-GB" sz="1400" baseline="-25000">
                          <a:effectLst/>
                        </a:rPr>
                        <a:t>BFD</a:t>
                      </a:r>
                      <a:r>
                        <a:rPr lang="en-GB" sz="1400">
                          <a:effectLst/>
                        </a:rPr>
                        <a:t>)*P)*max(T</a:t>
                      </a:r>
                      <a:r>
                        <a:rPr lang="en-GB" sz="1400" baseline="-25000">
                          <a:effectLst/>
                        </a:rPr>
                        <a:t>DRX</a:t>
                      </a:r>
                      <a:r>
                        <a:rPr lang="en-GB" sz="1400">
                          <a:effectLst/>
                        </a:rPr>
                        <a:t>,T</a:t>
                      </a:r>
                      <a:r>
                        <a:rPr lang="en-GB" sz="1400" baseline="-25000">
                          <a:effectLst/>
                        </a:rPr>
                        <a:t>DRS</a:t>
                      </a:r>
                      <a:r>
                        <a:rPr lang="en-GB" sz="1400">
                          <a:effectLst/>
                        </a:rPr>
                        <a:t>))</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08505571"/>
                  </a:ext>
                </a:extLst>
              </a:tr>
              <a:tr h="254972">
                <a:tc>
                  <a:txBody>
                    <a:bodyPr/>
                    <a:lstStyle/>
                    <a:p>
                      <a:pPr algn="ctr" hangingPunct="0">
                        <a:spcAft>
                          <a:spcPts val="0"/>
                        </a:spcAft>
                      </a:pPr>
                      <a:r>
                        <a:rPr lang="en-GB"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ceil((5+L</a:t>
                      </a:r>
                      <a:r>
                        <a:rPr lang="en-GB" sz="1400" baseline="-25000">
                          <a:effectLst/>
                        </a:rPr>
                        <a:t>BFD</a:t>
                      </a:r>
                      <a:r>
                        <a:rPr lang="en-GB" sz="1400">
                          <a:effectLst/>
                        </a:rPr>
                        <a:t>)*P)*T</a:t>
                      </a:r>
                      <a:r>
                        <a:rPr lang="en-GB" sz="1400" baseline="-25000">
                          <a:effectLst/>
                        </a:rPr>
                        <a:t>DRX</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80006982"/>
                  </a:ext>
                </a:extLst>
              </a:tr>
              <a:tr h="651596">
                <a:tc gridSpan="2">
                  <a:txBody>
                    <a:bodyPr/>
                    <a:lstStyle/>
                    <a:p>
                      <a:pPr hangingPunct="0">
                        <a:spcAft>
                          <a:spcPts val="0"/>
                        </a:spcAft>
                      </a:pPr>
                      <a:r>
                        <a:rPr lang="en-GB" sz="1400" dirty="0">
                          <a:effectLst/>
                        </a:rPr>
                        <a:t>NOTE 1:	T</a:t>
                      </a:r>
                      <a:r>
                        <a:rPr lang="en-GB" sz="1400" baseline="-25000" dirty="0">
                          <a:effectLst/>
                        </a:rPr>
                        <a:t>DRS</a:t>
                      </a:r>
                      <a:r>
                        <a:rPr lang="en-GB" sz="1400" dirty="0">
                          <a:effectLst/>
                        </a:rPr>
                        <a:t> is the periodicity of DRS in the set     . T</a:t>
                      </a:r>
                      <a:r>
                        <a:rPr lang="en-GB" sz="1400" baseline="-25000" dirty="0">
                          <a:effectLst/>
                        </a:rPr>
                        <a:t>DRX</a:t>
                      </a:r>
                      <a:r>
                        <a:rPr lang="en-GB" sz="1400" dirty="0">
                          <a:effectLst/>
                        </a:rPr>
                        <a:t> is the DRX cycle length.</a:t>
                      </a:r>
                      <a:endParaRPr lang="sv-SE" sz="1400" dirty="0">
                        <a:effectLst/>
                      </a:endParaRPr>
                    </a:p>
                    <a:p>
                      <a:pPr marL="540385" indent="-540385" hangingPunct="0">
                        <a:spcAft>
                          <a:spcPts val="0"/>
                        </a:spcAft>
                      </a:pPr>
                      <a:r>
                        <a:rPr lang="en-GB" sz="1400" dirty="0">
                          <a:effectLst/>
                        </a:rPr>
                        <a:t>NOTE 2:        L</a:t>
                      </a:r>
                      <a:r>
                        <a:rPr lang="en-GB" sz="1400" baseline="-25000" dirty="0">
                          <a:effectLst/>
                        </a:rPr>
                        <a:t>BFD</a:t>
                      </a:r>
                      <a:r>
                        <a:rPr lang="en-GB" sz="1400" dirty="0">
                          <a:effectLst/>
                        </a:rPr>
                        <a:t> is the total number of missed DRS occasions due to LBT.</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1155489405"/>
                  </a:ext>
                </a:extLst>
              </a:tr>
            </a:tbl>
          </a:graphicData>
        </a:graphic>
      </p:graphicFrame>
      <p:pic>
        <p:nvPicPr>
          <p:cNvPr id="16385" name="Picture 4">
            <a:extLst>
              <a:ext uri="{FF2B5EF4-FFF2-40B4-BE49-F238E27FC236}">
                <a16:creationId xmlns:a16="http://schemas.microsoft.com/office/drawing/2014/main" id="{5253C10F-0419-40F7-999B-99DB99FCCE6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0074" y="3366728"/>
            <a:ext cx="152400" cy="2032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Table 7">
            <a:extLst>
              <a:ext uri="{FF2B5EF4-FFF2-40B4-BE49-F238E27FC236}">
                <a16:creationId xmlns:a16="http://schemas.microsoft.com/office/drawing/2014/main" id="{91792C62-B297-4D00-A28D-FD09B77F152C}"/>
              </a:ext>
            </a:extLst>
          </p:cNvPr>
          <p:cNvGraphicFramePr>
            <a:graphicFrameLocks noGrp="1"/>
          </p:cNvGraphicFramePr>
          <p:nvPr>
            <p:extLst>
              <p:ext uri="{D42A27DB-BD31-4B8C-83A1-F6EECF244321}">
                <p14:modId xmlns:p14="http://schemas.microsoft.com/office/powerpoint/2010/main" val="3858630312"/>
              </p:ext>
            </p:extLst>
          </p:nvPr>
        </p:nvGraphicFramePr>
        <p:xfrm>
          <a:off x="2340078" y="5020293"/>
          <a:ext cx="7094414" cy="1629619"/>
        </p:xfrm>
        <a:graphic>
          <a:graphicData uri="http://schemas.openxmlformats.org/drawingml/2006/table">
            <a:tbl>
              <a:tblPr firstRow="1" firstCol="1" bandRow="1">
                <a:tableStyleId>{5C22544A-7EE6-4342-B048-85BDC9FD1C3A}</a:tableStyleId>
              </a:tblPr>
              <a:tblGrid>
                <a:gridCol w="1567720">
                  <a:extLst>
                    <a:ext uri="{9D8B030D-6E8A-4147-A177-3AD203B41FA5}">
                      <a16:colId xmlns:a16="http://schemas.microsoft.com/office/drawing/2014/main" val="2641255086"/>
                    </a:ext>
                  </a:extLst>
                </a:gridCol>
                <a:gridCol w="5526694">
                  <a:extLst>
                    <a:ext uri="{9D8B030D-6E8A-4147-A177-3AD203B41FA5}">
                      <a16:colId xmlns:a16="http://schemas.microsoft.com/office/drawing/2014/main" val="784266847"/>
                    </a:ext>
                  </a:extLst>
                </a:gridCol>
              </a:tblGrid>
              <a:tr h="279294">
                <a:tc>
                  <a:txBody>
                    <a:bodyPr/>
                    <a:lstStyle/>
                    <a:p>
                      <a:pPr algn="ctr" hangingPunct="0">
                        <a:spcAft>
                          <a:spcPts val="0"/>
                        </a:spcAft>
                      </a:pPr>
                      <a:r>
                        <a:rPr lang="en-GB" sz="1400">
                          <a:effectLst/>
                        </a:rPr>
                        <a:t>Configuration</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dirty="0" err="1">
                          <a:effectLst/>
                        </a:rPr>
                        <a:t>T</a:t>
                      </a:r>
                      <a:r>
                        <a:rPr lang="en-GB" sz="1400" baseline="-25000" dirty="0" err="1">
                          <a:effectLst/>
                        </a:rPr>
                        <a:t>Evaluate_CBD_SSB</a:t>
                      </a:r>
                      <a:r>
                        <a:rPr lang="en-GB" sz="1400" dirty="0">
                          <a:effectLst/>
                        </a:rPr>
                        <a:t> (ms)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2720530"/>
                  </a:ext>
                </a:extLst>
              </a:tr>
              <a:tr h="460411">
                <a:tc>
                  <a:txBody>
                    <a:bodyPr/>
                    <a:lstStyle/>
                    <a:p>
                      <a:pPr algn="ctr" hangingPunct="0">
                        <a:spcAft>
                          <a:spcPts val="0"/>
                        </a:spcAft>
                      </a:pPr>
                      <a:r>
                        <a:rPr lang="en-GB" sz="1400" dirty="0">
                          <a:effectLst/>
                        </a:rPr>
                        <a:t>non-DRX, DRX cycle </a:t>
                      </a:r>
                      <a:r>
                        <a:rPr lang="ko-KR" sz="1400" dirty="0">
                          <a:effectLst/>
                        </a:rPr>
                        <a:t>≤ </a:t>
                      </a:r>
                      <a:r>
                        <a:rPr lang="en-GB" sz="1400" dirty="0">
                          <a:effectLst/>
                        </a:rPr>
                        <a: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dirty="0">
                          <a:effectLst/>
                        </a:rPr>
                        <a:t>ceil(([3]+L</a:t>
                      </a:r>
                      <a:r>
                        <a:rPr lang="en-GB" sz="1400" baseline="-25000" dirty="0">
                          <a:effectLst/>
                        </a:rPr>
                        <a:t>CBD</a:t>
                      </a:r>
                      <a:r>
                        <a:rPr lang="en-GB" sz="1400" dirty="0">
                          <a:effectLst/>
                        </a:rPr>
                        <a:t>)*P) * T</a:t>
                      </a:r>
                      <a:r>
                        <a:rPr lang="en-GB" sz="1400" baseline="-25000" dirty="0">
                          <a:effectLst/>
                        </a:rPr>
                        <a:t>DRS</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15799840"/>
                  </a:ext>
                </a:extLst>
              </a:tr>
              <a:tr h="230205">
                <a:tc>
                  <a:txBody>
                    <a:bodyPr/>
                    <a:lstStyle/>
                    <a:p>
                      <a:pPr algn="ctr" hangingPunct="0">
                        <a:spcAft>
                          <a:spcPts val="0"/>
                        </a:spcAft>
                      </a:pPr>
                      <a:r>
                        <a:rPr lang="en-GB"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hangingPunct="0">
                        <a:spcAft>
                          <a:spcPts val="0"/>
                        </a:spcAft>
                      </a:pPr>
                      <a:r>
                        <a:rPr lang="en-GB" sz="1400">
                          <a:effectLst/>
                        </a:rPr>
                        <a:t>ceil(([3]+L</a:t>
                      </a:r>
                      <a:r>
                        <a:rPr lang="en-GB" sz="1400" baseline="-25000">
                          <a:effectLst/>
                        </a:rPr>
                        <a:t>CBD</a:t>
                      </a:r>
                      <a:r>
                        <a:rPr lang="en-GB" sz="1400">
                          <a:effectLst/>
                        </a:rPr>
                        <a:t>)*P) * T</a:t>
                      </a:r>
                      <a:r>
                        <a:rPr lang="en-GB" sz="1400" baseline="-25000">
                          <a:effectLst/>
                        </a:rPr>
                        <a:t>DRX</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993494105"/>
                  </a:ext>
                </a:extLst>
              </a:tr>
              <a:tr h="659709">
                <a:tc gridSpan="2">
                  <a:txBody>
                    <a:bodyPr/>
                    <a:lstStyle/>
                    <a:p>
                      <a:pPr hangingPunct="0">
                        <a:spcAft>
                          <a:spcPts val="0"/>
                        </a:spcAft>
                      </a:pPr>
                      <a:r>
                        <a:rPr lang="en-GB" sz="1400" dirty="0">
                          <a:effectLst/>
                        </a:rPr>
                        <a:t>NOTE 1:	T</a:t>
                      </a:r>
                      <a:r>
                        <a:rPr lang="en-GB" sz="1400" baseline="-25000" dirty="0">
                          <a:effectLst/>
                        </a:rPr>
                        <a:t>DRS</a:t>
                      </a:r>
                      <a:r>
                        <a:rPr lang="en-GB" sz="1400" dirty="0">
                          <a:effectLst/>
                        </a:rPr>
                        <a:t> is the periodicity of DRS in the set     . T</a:t>
                      </a:r>
                      <a:r>
                        <a:rPr lang="en-GB" sz="1400" baseline="-25000" dirty="0">
                          <a:effectLst/>
                        </a:rPr>
                        <a:t>DRX</a:t>
                      </a:r>
                      <a:r>
                        <a:rPr lang="en-GB" sz="1400" dirty="0">
                          <a:effectLst/>
                        </a:rPr>
                        <a:t> is the DRX cycle length.</a:t>
                      </a:r>
                      <a:endParaRPr lang="sv-SE" sz="1400" dirty="0">
                        <a:effectLst/>
                      </a:endParaRPr>
                    </a:p>
                    <a:p>
                      <a:pPr marL="540385" indent="-540385" hangingPunct="0">
                        <a:spcAft>
                          <a:spcPts val="0"/>
                        </a:spcAft>
                      </a:pPr>
                      <a:r>
                        <a:rPr lang="en-GB" sz="1400" dirty="0">
                          <a:effectLst/>
                        </a:rPr>
                        <a:t>NOTE 2:  L</a:t>
                      </a:r>
                      <a:r>
                        <a:rPr lang="en-GB" sz="1400" baseline="-25000" dirty="0">
                          <a:effectLst/>
                        </a:rPr>
                        <a:t>BFD</a:t>
                      </a:r>
                      <a:r>
                        <a:rPr lang="en-GB" sz="1400" dirty="0">
                          <a:effectLst/>
                        </a:rPr>
                        <a:t> is the total number of missed DRS occasions due to LBT.</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149219054"/>
                  </a:ext>
                </a:extLst>
              </a:tr>
            </a:tbl>
          </a:graphicData>
        </a:graphic>
      </p:graphicFrame>
      <p:pic>
        <p:nvPicPr>
          <p:cNvPr id="11" name="Picture 10">
            <a:extLst>
              <a:ext uri="{FF2B5EF4-FFF2-40B4-BE49-F238E27FC236}">
                <a16:creationId xmlns:a16="http://schemas.microsoft.com/office/drawing/2014/main" id="{724D57E4-291E-4206-9F96-B0BC19E0343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6947" y="5973863"/>
            <a:ext cx="133350" cy="200025"/>
          </a:xfrm>
          <a:prstGeom prst="rect">
            <a:avLst/>
          </a:prstGeom>
          <a:noFill/>
          <a:ln>
            <a:noFill/>
          </a:ln>
        </p:spPr>
      </p:pic>
    </p:spTree>
    <p:extLst>
      <p:ext uri="{BB962C8B-B14F-4D97-AF65-F5344CB8AC3E}">
        <p14:creationId xmlns:p14="http://schemas.microsoft.com/office/powerpoint/2010/main" val="2865375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Beam Management (cont.)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dirty="0"/>
              <a:t> </a:t>
            </a:r>
            <a:r>
              <a:rPr lang="en-US" dirty="0"/>
              <a:t>The same frameworks as for NR beam management requirements (e.g., L1-RSRP and BFD) can be used as the start point in RAN4 RRM study until RAN1&amp;2 updates</a:t>
            </a:r>
            <a:endParaRPr lang="sv-SE" sz="2400" dirty="0"/>
          </a:p>
        </p:txBody>
      </p:sp>
    </p:spTree>
    <p:extLst>
      <p:ext uri="{BB962C8B-B14F-4D97-AF65-F5344CB8AC3E}">
        <p14:creationId xmlns:p14="http://schemas.microsoft.com/office/powerpoint/2010/main" val="3279052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L1-RSRP measurements</a:t>
            </a:r>
            <a:endParaRPr lang="en-GB" strike="sngStrike" dirty="0"/>
          </a:p>
        </p:txBody>
      </p:sp>
      <p:sp>
        <p:nvSpPr>
          <p:cNvPr id="3" name="Content Placeholder 2"/>
          <p:cNvSpPr>
            <a:spLocks noGrp="1"/>
          </p:cNvSpPr>
          <p:nvPr>
            <p:ph idx="1"/>
          </p:nvPr>
        </p:nvSpPr>
        <p:spPr>
          <a:xfrm>
            <a:off x="118280" y="1395167"/>
            <a:ext cx="12073720" cy="5344998"/>
          </a:xfrm>
        </p:spPr>
        <p:txBody>
          <a:bodyPr>
            <a:normAutofit fontScale="92500" lnSpcReduction="10000"/>
          </a:bodyPr>
          <a:lstStyle/>
          <a:p>
            <a:pPr lvl="0"/>
            <a:r>
              <a:rPr lang="sv-SE" dirty="0"/>
              <a:t>Measurement period for SSB-based L1-RSRP:</a:t>
            </a:r>
          </a:p>
          <a:p>
            <a:pPr lvl="0"/>
            <a:endParaRPr lang="sv-SE" dirty="0"/>
          </a:p>
          <a:p>
            <a:pPr lvl="0"/>
            <a:endParaRPr lang="sv-SE" dirty="0"/>
          </a:p>
          <a:p>
            <a:pPr lvl="0"/>
            <a:endParaRPr lang="sv-SE" dirty="0"/>
          </a:p>
          <a:p>
            <a:pPr lvl="0"/>
            <a:endParaRPr lang="sv-SE" dirty="0"/>
          </a:p>
          <a:p>
            <a:r>
              <a:rPr lang="sv-SE" dirty="0"/>
              <a:t>Measurement period for CSI-RS based L1-RSRP:</a:t>
            </a:r>
          </a:p>
          <a:p>
            <a:pPr lvl="0"/>
            <a:endParaRPr lang="sv-SE" dirty="0"/>
          </a:p>
          <a:p>
            <a:pPr lvl="0"/>
            <a:endParaRPr lang="sv-SE" dirty="0"/>
          </a:p>
          <a:p>
            <a:pPr lvl="0"/>
            <a:endParaRPr lang="sv-SE" dirty="0"/>
          </a:p>
          <a:p>
            <a:pPr lvl="0"/>
            <a:endParaRPr lang="sv-SE" dirty="0"/>
          </a:p>
          <a:p>
            <a:pPr lvl="0"/>
            <a:endParaRPr lang="sv-SE" dirty="0"/>
          </a:p>
          <a:p>
            <a:pPr lvl="0"/>
            <a:r>
              <a:rPr lang="en-US" dirty="0"/>
              <a:t>Note: the above can be revisited when RAN1 design is finalized</a:t>
            </a:r>
            <a:endParaRPr lang="sv-SE" dirty="0"/>
          </a:p>
        </p:txBody>
      </p:sp>
      <p:graphicFrame>
        <p:nvGraphicFramePr>
          <p:cNvPr id="6" name="Table 5">
            <a:extLst>
              <a:ext uri="{FF2B5EF4-FFF2-40B4-BE49-F238E27FC236}">
                <a16:creationId xmlns:a16="http://schemas.microsoft.com/office/drawing/2014/main" id="{FD4A1244-6382-4A6F-AA57-92A2BC14291D}"/>
              </a:ext>
            </a:extLst>
          </p:cNvPr>
          <p:cNvGraphicFramePr>
            <a:graphicFrameLocks noGrp="1"/>
          </p:cNvGraphicFramePr>
          <p:nvPr>
            <p:extLst>
              <p:ext uri="{D42A27DB-BD31-4B8C-83A1-F6EECF244321}">
                <p14:modId xmlns:p14="http://schemas.microsoft.com/office/powerpoint/2010/main" val="322745790"/>
              </p:ext>
            </p:extLst>
          </p:nvPr>
        </p:nvGraphicFramePr>
        <p:xfrm>
          <a:off x="3129698" y="1893366"/>
          <a:ext cx="6434085" cy="1452198"/>
        </p:xfrm>
        <a:graphic>
          <a:graphicData uri="http://schemas.openxmlformats.org/drawingml/2006/table">
            <a:tbl>
              <a:tblPr firstRow="1" firstCol="1" bandRow="1">
                <a:tableStyleId>{5C22544A-7EE6-4342-B048-85BDC9FD1C3A}</a:tableStyleId>
              </a:tblPr>
              <a:tblGrid>
                <a:gridCol w="1978746">
                  <a:extLst>
                    <a:ext uri="{9D8B030D-6E8A-4147-A177-3AD203B41FA5}">
                      <a16:colId xmlns:a16="http://schemas.microsoft.com/office/drawing/2014/main" val="2912940537"/>
                    </a:ext>
                  </a:extLst>
                </a:gridCol>
                <a:gridCol w="4455339">
                  <a:extLst>
                    <a:ext uri="{9D8B030D-6E8A-4147-A177-3AD203B41FA5}">
                      <a16:colId xmlns:a16="http://schemas.microsoft.com/office/drawing/2014/main" val="4177700508"/>
                    </a:ext>
                  </a:extLst>
                </a:gridCol>
              </a:tblGrid>
              <a:tr h="242033">
                <a:tc>
                  <a:txBody>
                    <a:bodyPr/>
                    <a:lstStyle/>
                    <a:p>
                      <a:pPr algn="ctr">
                        <a:spcAft>
                          <a:spcPts val="0"/>
                        </a:spcAft>
                      </a:pPr>
                      <a:r>
                        <a:rPr lang="en-US" sz="1400">
                          <a:effectLst/>
                        </a:rPr>
                        <a:t>Configuration</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T</a:t>
                      </a:r>
                      <a:r>
                        <a:rPr lang="en-US" sz="1400" baseline="-25000" dirty="0">
                          <a:effectLst/>
                        </a:rPr>
                        <a:t>L1-RSRP_Measurement_Period_SSB</a:t>
                      </a:r>
                      <a:r>
                        <a:rPr lang="en-US" sz="1400" dirty="0">
                          <a:effectLst/>
                        </a:rPr>
                        <a:t> (ms)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40416120"/>
                  </a:ext>
                </a:extLst>
              </a:tr>
              <a:tr h="242033">
                <a:tc>
                  <a:txBody>
                    <a:bodyPr/>
                    <a:lstStyle/>
                    <a:p>
                      <a:pPr algn="ctr">
                        <a:spcAft>
                          <a:spcPts val="0"/>
                        </a:spcAft>
                      </a:pPr>
                      <a:r>
                        <a:rPr lang="en-US" sz="1400">
                          <a:effectLst/>
                        </a:rPr>
                        <a:t>non-DRX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max(</a:t>
                      </a:r>
                      <a:r>
                        <a:rPr lang="en-US" sz="1400" dirty="0" err="1">
                          <a:effectLst/>
                        </a:rPr>
                        <a:t>T</a:t>
                      </a:r>
                      <a:r>
                        <a:rPr lang="en-US" sz="1400" baseline="-25000" dirty="0" err="1">
                          <a:effectLst/>
                        </a:rPr>
                        <a:t>Report</a:t>
                      </a:r>
                      <a:r>
                        <a:rPr lang="en-US" sz="1400" u="none" dirty="0">
                          <a:effectLst/>
                        </a:rPr>
                        <a:t>, ceil((M+L</a:t>
                      </a:r>
                      <a:r>
                        <a:rPr lang="en-US" sz="1400" u="none" dirty="0">
                          <a:solidFill>
                            <a:srgbClr val="FF0000"/>
                          </a:solidFill>
                          <a:effectLst/>
                        </a:rPr>
                        <a:t>1</a:t>
                      </a:r>
                      <a:r>
                        <a:rPr lang="en-US" sz="1400" u="none" dirty="0">
                          <a:effectLst/>
                        </a:rPr>
                        <a:t>)*P)*T</a:t>
                      </a:r>
                      <a:r>
                        <a:rPr lang="en-US" sz="1400" u="none" baseline="-25000" dirty="0">
                          <a:effectLst/>
                        </a:rPr>
                        <a:t>SSB</a:t>
                      </a:r>
                      <a:r>
                        <a:rPr lang="en-US" sz="1400" u="none" dirty="0">
                          <a:effectLst/>
                        </a:rPr>
                        <a:t>)</a:t>
                      </a:r>
                      <a:endParaRPr lang="sv-SE" sz="1400" u="none"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13430623"/>
                  </a:ext>
                </a:extLst>
              </a:tr>
              <a:tr h="242033">
                <a:tc>
                  <a:txBody>
                    <a:bodyPr/>
                    <a:lstStyle/>
                    <a:p>
                      <a:pPr algn="ctr">
                        <a:spcAft>
                          <a:spcPts val="0"/>
                        </a:spcAft>
                      </a:pPr>
                      <a:r>
                        <a:rPr lang="en-US" sz="1400">
                          <a:effectLst/>
                        </a:rPr>
                        <a:t>DRX cycle ≤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max(</a:t>
                      </a:r>
                      <a:r>
                        <a:rPr lang="en-US" sz="1400" dirty="0" err="1">
                          <a:effectLst/>
                        </a:rPr>
                        <a:t>T</a:t>
                      </a:r>
                      <a:r>
                        <a:rPr lang="en-US" sz="1400" baseline="-25000" dirty="0" err="1">
                          <a:effectLst/>
                        </a:rPr>
                        <a:t>Report</a:t>
                      </a:r>
                      <a:r>
                        <a:rPr lang="en-US" sz="1400" dirty="0">
                          <a:effectLst/>
                        </a:rPr>
                        <a:t>, ceil(1.</a:t>
                      </a:r>
                      <a:r>
                        <a:rPr lang="en-US" sz="1400" u="none" dirty="0">
                          <a:effectLst/>
                        </a:rPr>
                        <a:t>5*(M+L</a:t>
                      </a:r>
                      <a:r>
                        <a:rPr lang="en-US" sz="1400" u="none" dirty="0">
                          <a:solidFill>
                            <a:srgbClr val="FF0000"/>
                          </a:solidFill>
                          <a:effectLst/>
                        </a:rPr>
                        <a:t>1</a:t>
                      </a:r>
                      <a:r>
                        <a:rPr lang="en-US" sz="1400" u="none" dirty="0">
                          <a:effectLst/>
                        </a:rPr>
                        <a:t>)*P)*max(T</a:t>
                      </a:r>
                      <a:r>
                        <a:rPr lang="en-US" sz="1400" u="none" baseline="-25000" dirty="0">
                          <a:effectLst/>
                        </a:rPr>
                        <a:t>DRX</a:t>
                      </a:r>
                      <a:r>
                        <a:rPr lang="en-US" sz="1400" u="none" dirty="0">
                          <a:effectLst/>
                        </a:rPr>
                        <a:t>,T</a:t>
                      </a:r>
                      <a:r>
                        <a:rPr lang="en-US" sz="1400" u="none" baseline="-25000" dirty="0">
                          <a:effectLst/>
                        </a:rPr>
                        <a:t>SSB</a:t>
                      </a:r>
                      <a:r>
                        <a:rPr lang="en-US" sz="1400" u="none" dirty="0">
                          <a:effectLst/>
                        </a:rPr>
                        <a:t>))</a:t>
                      </a:r>
                      <a:endParaRPr lang="sv-SE" sz="1400" u="none"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246508673"/>
                  </a:ext>
                </a:extLst>
              </a:tr>
              <a:tr h="242033">
                <a:tc>
                  <a:txBody>
                    <a:bodyPr/>
                    <a:lstStyle/>
                    <a:p>
                      <a:pPr algn="ctr">
                        <a:spcAft>
                          <a:spcPts val="0"/>
                        </a:spcAft>
                      </a:pPr>
                      <a:r>
                        <a:rPr lang="en-US"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none" dirty="0">
                          <a:effectLst/>
                        </a:rPr>
                        <a:t>ceil((M+L</a:t>
                      </a:r>
                      <a:r>
                        <a:rPr lang="en-US" sz="1400" u="none" dirty="0">
                          <a:solidFill>
                            <a:srgbClr val="FF0000"/>
                          </a:solidFill>
                          <a:effectLst/>
                        </a:rPr>
                        <a:t>1</a:t>
                      </a:r>
                      <a:r>
                        <a:rPr lang="en-US" sz="1400" u="none" dirty="0">
                          <a:effectLst/>
                        </a:rPr>
                        <a:t>)*P</a:t>
                      </a:r>
                      <a:r>
                        <a:rPr lang="en-US" sz="1400" dirty="0">
                          <a:effectLst/>
                        </a:rPr>
                        <a:t>)*T</a:t>
                      </a:r>
                      <a:r>
                        <a:rPr lang="en-US" sz="1400" baseline="-25000" dirty="0">
                          <a:effectLst/>
                        </a:rPr>
                        <a:t>DRX</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89995997"/>
                  </a:ext>
                </a:extLst>
              </a:tr>
              <a:tr h="484066">
                <a:tc gridSpan="2">
                  <a:txBody>
                    <a:bodyPr/>
                    <a:lstStyle/>
                    <a:p>
                      <a:pPr marL="540385" indent="-540385">
                        <a:spcAft>
                          <a:spcPts val="0"/>
                        </a:spcAft>
                      </a:pPr>
                      <a:r>
                        <a:rPr lang="en-US" sz="1400" dirty="0">
                          <a:effectLst/>
                        </a:rPr>
                        <a:t>Note:	T</a:t>
                      </a:r>
                      <a:r>
                        <a:rPr lang="en-US" sz="1400" baseline="-25000" dirty="0">
                          <a:effectLst/>
                        </a:rPr>
                        <a:t>SSB</a:t>
                      </a:r>
                      <a:r>
                        <a:rPr lang="en-US" sz="1400" dirty="0">
                          <a:effectLst/>
                        </a:rPr>
                        <a:t> is the periodicity of the SSB-Index configured for L1-RSRP measurement. T</a:t>
                      </a:r>
                      <a:r>
                        <a:rPr lang="en-US" sz="1400" baseline="-25000" dirty="0">
                          <a:effectLst/>
                        </a:rPr>
                        <a:t>DRX</a:t>
                      </a:r>
                      <a:r>
                        <a:rPr lang="en-US" sz="1400" dirty="0">
                          <a:effectLst/>
                        </a:rPr>
                        <a:t> is the DRX cycle length. </a:t>
                      </a:r>
                      <a:r>
                        <a:rPr lang="en-US" sz="1400" dirty="0" err="1">
                          <a:effectLst/>
                        </a:rPr>
                        <a:t>T</a:t>
                      </a:r>
                      <a:r>
                        <a:rPr lang="en-US" sz="1400" baseline="-25000" dirty="0" err="1">
                          <a:effectLst/>
                        </a:rPr>
                        <a:t>Report</a:t>
                      </a:r>
                      <a:r>
                        <a:rPr lang="en-US" sz="1400" dirty="0">
                          <a:effectLst/>
                        </a:rPr>
                        <a:t> is configured periodicity for reporting.</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3005981945"/>
                  </a:ext>
                </a:extLst>
              </a:tr>
            </a:tbl>
          </a:graphicData>
        </a:graphic>
      </p:graphicFrame>
      <p:graphicFrame>
        <p:nvGraphicFramePr>
          <p:cNvPr id="7" name="Table 6">
            <a:extLst>
              <a:ext uri="{FF2B5EF4-FFF2-40B4-BE49-F238E27FC236}">
                <a16:creationId xmlns:a16="http://schemas.microsoft.com/office/drawing/2014/main" id="{D475B5A1-9F64-4396-98BD-8E6736839F0E}"/>
              </a:ext>
            </a:extLst>
          </p:cNvPr>
          <p:cNvGraphicFramePr>
            <a:graphicFrameLocks noGrp="1"/>
          </p:cNvGraphicFramePr>
          <p:nvPr>
            <p:extLst>
              <p:ext uri="{D42A27DB-BD31-4B8C-83A1-F6EECF244321}">
                <p14:modId xmlns:p14="http://schemas.microsoft.com/office/powerpoint/2010/main" val="2605114866"/>
              </p:ext>
            </p:extLst>
          </p:nvPr>
        </p:nvGraphicFramePr>
        <p:xfrm>
          <a:off x="3129698" y="4238535"/>
          <a:ext cx="6434085" cy="1706880"/>
        </p:xfrm>
        <a:graphic>
          <a:graphicData uri="http://schemas.openxmlformats.org/drawingml/2006/table">
            <a:tbl>
              <a:tblPr firstRow="1" firstCol="1" bandRow="1">
                <a:tableStyleId>{5C22544A-7EE6-4342-B048-85BDC9FD1C3A}</a:tableStyleId>
              </a:tblPr>
              <a:tblGrid>
                <a:gridCol w="1943213">
                  <a:extLst>
                    <a:ext uri="{9D8B030D-6E8A-4147-A177-3AD203B41FA5}">
                      <a16:colId xmlns:a16="http://schemas.microsoft.com/office/drawing/2014/main" val="3141263073"/>
                    </a:ext>
                  </a:extLst>
                </a:gridCol>
                <a:gridCol w="4490872">
                  <a:extLst>
                    <a:ext uri="{9D8B030D-6E8A-4147-A177-3AD203B41FA5}">
                      <a16:colId xmlns:a16="http://schemas.microsoft.com/office/drawing/2014/main" val="4125029718"/>
                    </a:ext>
                  </a:extLst>
                </a:gridCol>
              </a:tblGrid>
              <a:tr h="0">
                <a:tc>
                  <a:txBody>
                    <a:bodyPr/>
                    <a:lstStyle/>
                    <a:p>
                      <a:pPr algn="ctr">
                        <a:spcAft>
                          <a:spcPts val="0"/>
                        </a:spcAft>
                      </a:pPr>
                      <a:r>
                        <a:rPr lang="en-US" sz="1400">
                          <a:effectLst/>
                        </a:rPr>
                        <a:t>Configuration</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L1-RSRP_Measurement_Period_CSI-RS</a:t>
                      </a:r>
                      <a:r>
                        <a:rPr lang="en-US" sz="1400">
                          <a:effectLst/>
                        </a:rPr>
                        <a:t> (ms) </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64971902"/>
                  </a:ext>
                </a:extLst>
              </a:tr>
              <a:tr h="0">
                <a:tc>
                  <a:txBody>
                    <a:bodyPr/>
                    <a:lstStyle/>
                    <a:p>
                      <a:pPr algn="ctr">
                        <a:spcAft>
                          <a:spcPts val="0"/>
                        </a:spcAft>
                      </a:pPr>
                      <a:r>
                        <a:rPr lang="en-US" sz="1400">
                          <a:effectLst/>
                        </a:rPr>
                        <a:t>non-DRX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none" dirty="0">
                          <a:effectLst/>
                        </a:rPr>
                        <a:t>max(</a:t>
                      </a:r>
                      <a:r>
                        <a:rPr lang="en-US" sz="1400" u="none" dirty="0" err="1">
                          <a:effectLst/>
                        </a:rPr>
                        <a:t>T</a:t>
                      </a:r>
                      <a:r>
                        <a:rPr lang="en-US" sz="1400" u="none" baseline="-25000" dirty="0" err="1">
                          <a:effectLst/>
                        </a:rPr>
                        <a:t>Report</a:t>
                      </a:r>
                      <a:r>
                        <a:rPr lang="en-US" sz="1400" u="none" dirty="0">
                          <a:effectLst/>
                        </a:rPr>
                        <a:t>, ceil((M+L</a:t>
                      </a:r>
                      <a:r>
                        <a:rPr lang="en-US" sz="1400" u="none" dirty="0">
                          <a:solidFill>
                            <a:srgbClr val="FF0000"/>
                          </a:solidFill>
                          <a:effectLst/>
                        </a:rPr>
                        <a:t>2</a:t>
                      </a:r>
                      <a:r>
                        <a:rPr lang="en-US" sz="1400" u="none" dirty="0">
                          <a:effectLst/>
                        </a:rPr>
                        <a:t>)*P)*T</a:t>
                      </a:r>
                      <a:r>
                        <a:rPr lang="en-US" sz="1400" u="none" baseline="-25000" dirty="0">
                          <a:effectLst/>
                        </a:rPr>
                        <a:t>CSI-RS</a:t>
                      </a:r>
                      <a:r>
                        <a:rPr lang="en-US" sz="1400" u="none" dirty="0">
                          <a:effectLst/>
                        </a:rPr>
                        <a:t>)</a:t>
                      </a:r>
                      <a:endParaRPr lang="sv-SE" sz="1400" u="none"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7224407"/>
                  </a:ext>
                </a:extLst>
              </a:tr>
              <a:tr h="0">
                <a:tc>
                  <a:txBody>
                    <a:bodyPr/>
                    <a:lstStyle/>
                    <a:p>
                      <a:pPr algn="ctr">
                        <a:spcAft>
                          <a:spcPts val="0"/>
                        </a:spcAft>
                      </a:pPr>
                      <a:r>
                        <a:rPr lang="en-US" sz="1400">
                          <a:effectLst/>
                        </a:rPr>
                        <a:t>DRX cycle ≤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none" dirty="0">
                          <a:effectLst/>
                        </a:rPr>
                        <a:t>max(</a:t>
                      </a:r>
                      <a:r>
                        <a:rPr lang="en-US" sz="1400" u="none" dirty="0" err="1">
                          <a:effectLst/>
                        </a:rPr>
                        <a:t>T</a:t>
                      </a:r>
                      <a:r>
                        <a:rPr lang="en-US" sz="1400" u="none" baseline="-25000" dirty="0" err="1">
                          <a:effectLst/>
                        </a:rPr>
                        <a:t>Report</a:t>
                      </a:r>
                      <a:r>
                        <a:rPr lang="en-US" sz="1400" u="none" dirty="0">
                          <a:effectLst/>
                        </a:rPr>
                        <a:t>, ceil(1.5*(M+L</a:t>
                      </a:r>
                      <a:r>
                        <a:rPr lang="en-US" sz="1400" u="none" dirty="0">
                          <a:solidFill>
                            <a:srgbClr val="FF0000"/>
                          </a:solidFill>
                          <a:effectLst/>
                        </a:rPr>
                        <a:t>2</a:t>
                      </a:r>
                      <a:r>
                        <a:rPr lang="en-US" sz="1400" u="none" dirty="0">
                          <a:effectLst/>
                        </a:rPr>
                        <a:t>)*P)*max(T</a:t>
                      </a:r>
                      <a:r>
                        <a:rPr lang="en-US" sz="1400" u="none" baseline="-25000" dirty="0">
                          <a:effectLst/>
                        </a:rPr>
                        <a:t>DRX</a:t>
                      </a:r>
                      <a:r>
                        <a:rPr lang="en-US" sz="1400" u="none" dirty="0">
                          <a:effectLst/>
                        </a:rPr>
                        <a:t>,T</a:t>
                      </a:r>
                      <a:r>
                        <a:rPr lang="en-US" sz="1400" u="none" baseline="-25000" dirty="0">
                          <a:effectLst/>
                        </a:rPr>
                        <a:t>CSI-RS</a:t>
                      </a:r>
                      <a:r>
                        <a:rPr lang="en-US" sz="1400" u="none" dirty="0">
                          <a:effectLst/>
                        </a:rPr>
                        <a:t>))</a:t>
                      </a:r>
                      <a:endParaRPr lang="sv-SE" sz="1400" u="none"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75508484"/>
                  </a:ext>
                </a:extLst>
              </a:tr>
              <a:tr h="0">
                <a:tc>
                  <a:txBody>
                    <a:bodyPr/>
                    <a:lstStyle/>
                    <a:p>
                      <a:pPr algn="ctr">
                        <a:spcAft>
                          <a:spcPts val="0"/>
                        </a:spcAft>
                      </a:pPr>
                      <a:r>
                        <a:rPr lang="en-US"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none" dirty="0">
                          <a:effectLst/>
                        </a:rPr>
                        <a:t>ceil((M+L</a:t>
                      </a:r>
                      <a:r>
                        <a:rPr lang="en-US" sz="1400" u="none" dirty="0">
                          <a:solidFill>
                            <a:srgbClr val="FF0000"/>
                          </a:solidFill>
                          <a:effectLst/>
                        </a:rPr>
                        <a:t>2</a:t>
                      </a:r>
                      <a:r>
                        <a:rPr lang="en-US" sz="1400" u="none" dirty="0">
                          <a:effectLst/>
                        </a:rPr>
                        <a:t>)*P)*T</a:t>
                      </a:r>
                      <a:r>
                        <a:rPr lang="en-US" sz="1400" u="none" baseline="-25000" dirty="0">
                          <a:effectLst/>
                        </a:rPr>
                        <a:t>DRX</a:t>
                      </a:r>
                      <a:endParaRPr lang="sv-SE" sz="1400" u="none"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14443052"/>
                  </a:ext>
                </a:extLst>
              </a:tr>
              <a:tr h="0">
                <a:tc gridSpan="2">
                  <a:txBody>
                    <a:bodyPr/>
                    <a:lstStyle/>
                    <a:p>
                      <a:pPr marL="540385" indent="-540385">
                        <a:spcAft>
                          <a:spcPts val="0"/>
                        </a:spcAft>
                      </a:pPr>
                      <a:r>
                        <a:rPr lang="en-US" sz="1400" dirty="0">
                          <a:effectLst/>
                        </a:rPr>
                        <a:t>Note 1:	T</a:t>
                      </a:r>
                      <a:r>
                        <a:rPr lang="en-US" sz="1400" baseline="-25000" dirty="0">
                          <a:effectLst/>
                        </a:rPr>
                        <a:t>CSI-RS</a:t>
                      </a:r>
                      <a:r>
                        <a:rPr lang="en-US" sz="1400" dirty="0">
                          <a:effectLst/>
                        </a:rPr>
                        <a:t> is the periodicity of CSI-RS configured for L1-RSRP measurement.</a:t>
                      </a:r>
                    </a:p>
                    <a:p>
                      <a:pPr marL="540385" indent="-540385">
                        <a:spcAft>
                          <a:spcPts val="0"/>
                        </a:spcAft>
                      </a:pPr>
                      <a:r>
                        <a:rPr lang="en-US" sz="1400" dirty="0">
                          <a:effectLst/>
                        </a:rPr>
                        <a:t>                       T</a:t>
                      </a:r>
                      <a:r>
                        <a:rPr lang="en-US" sz="1400" baseline="-25000" dirty="0">
                          <a:effectLst/>
                        </a:rPr>
                        <a:t>DRX</a:t>
                      </a:r>
                      <a:r>
                        <a:rPr lang="en-US" sz="1400" dirty="0">
                          <a:effectLst/>
                        </a:rPr>
                        <a:t> is the DRX cycle length. </a:t>
                      </a:r>
                      <a:r>
                        <a:rPr lang="en-US" sz="1400" dirty="0" err="1">
                          <a:effectLst/>
                        </a:rPr>
                        <a:t>T</a:t>
                      </a:r>
                      <a:r>
                        <a:rPr lang="en-US" sz="1400" baseline="-25000" dirty="0" err="1">
                          <a:effectLst/>
                        </a:rPr>
                        <a:t>Report</a:t>
                      </a:r>
                      <a:r>
                        <a:rPr lang="en-US" sz="1400" dirty="0">
                          <a:effectLst/>
                        </a:rPr>
                        <a:t> is configured periodicity for reporting.</a:t>
                      </a:r>
                      <a:endParaRPr lang="sv-SE" sz="1400" dirty="0">
                        <a:effectLst/>
                      </a:endParaRPr>
                    </a:p>
                    <a:p>
                      <a:pPr marL="540385" indent="-540385">
                        <a:spcAft>
                          <a:spcPts val="0"/>
                        </a:spcAft>
                      </a:pPr>
                      <a:r>
                        <a:rPr lang="en-US" sz="1400" dirty="0">
                          <a:effectLst/>
                        </a:rPr>
                        <a:t>Note 2:	the requirements are applicable provided that the CSI-RS resource   </a:t>
                      </a:r>
                    </a:p>
                    <a:p>
                      <a:pPr marL="540385" indent="-540385">
                        <a:spcAft>
                          <a:spcPts val="0"/>
                        </a:spcAft>
                      </a:pPr>
                      <a:r>
                        <a:rPr lang="en-US" sz="1400" dirty="0">
                          <a:effectLst/>
                        </a:rPr>
                        <a:t>                       configured for L1-RSRP measurement is transmitted with Density = 3.</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1245221961"/>
                  </a:ext>
                </a:extLst>
              </a:tr>
            </a:tbl>
          </a:graphicData>
        </a:graphic>
      </p:graphicFrame>
    </p:spTree>
    <p:extLst>
      <p:ext uri="{BB962C8B-B14F-4D97-AF65-F5344CB8AC3E}">
        <p14:creationId xmlns:p14="http://schemas.microsoft.com/office/powerpoint/2010/main" val="3275010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L1-RSRP measurements (cont.)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fontAlgn="base" hangingPunct="0"/>
            <a:r>
              <a:rPr lang="en-US" dirty="0"/>
              <a:t>Define maximum values for L</a:t>
            </a:r>
            <a:r>
              <a:rPr lang="en-US" dirty="0">
                <a:solidFill>
                  <a:srgbClr val="FF0000"/>
                </a:solidFill>
              </a:rPr>
              <a:t>1 and L2</a:t>
            </a:r>
          </a:p>
          <a:p>
            <a:endParaRPr lang="en-US" dirty="0"/>
          </a:p>
          <a:p>
            <a:r>
              <a:rPr lang="en-US" dirty="0"/>
              <a:t>SSB based L1-RSRP measurement reporting is performed only when UE receives M</a:t>
            </a:r>
            <a:r>
              <a:rPr lang="en-US" baseline="-25000" dirty="0"/>
              <a:t>SSB</a:t>
            </a:r>
            <a:r>
              <a:rPr lang="en-US" dirty="0"/>
              <a:t> SSB samples during the measurement period</a:t>
            </a:r>
          </a:p>
          <a:p>
            <a:r>
              <a:rPr lang="en-US" dirty="0"/>
              <a:t>CSI-RS based L1-RSRP measurement reporting is performed only when UE receives </a:t>
            </a:r>
            <a:r>
              <a:rPr lang="en-US" dirty="0" err="1"/>
              <a:t>M</a:t>
            </a:r>
            <a:r>
              <a:rPr lang="en-US" baseline="-25000" dirty="0" err="1"/>
              <a:t>CSi</a:t>
            </a:r>
            <a:r>
              <a:rPr lang="en-US" baseline="-25000" dirty="0"/>
              <a:t>-RS</a:t>
            </a:r>
            <a:r>
              <a:rPr lang="en-US" dirty="0"/>
              <a:t> CSI-RS samples during the measurement period</a:t>
            </a:r>
            <a:endParaRPr lang="sv-SE" dirty="0"/>
          </a:p>
          <a:p>
            <a:r>
              <a:rPr lang="en-US" dirty="0"/>
              <a:t>If the UE cannot skip the L1-RSRP reporting, but the UE does not receive a certain number of SSB and/or CSI-RS samples within the measurement period, the UE indicates ‘not valid’ (how to signal “not valid” is FFS)</a:t>
            </a:r>
            <a:endParaRPr lang="sv-SE" dirty="0"/>
          </a:p>
          <a:p>
            <a:pPr fontAlgn="base" hangingPunct="0"/>
            <a:endParaRPr lang="sv-SE" dirty="0"/>
          </a:p>
          <a:p>
            <a:pPr lvl="0"/>
            <a:endParaRPr lang="sv-SE" dirty="0"/>
          </a:p>
        </p:txBody>
      </p:sp>
    </p:spTree>
    <p:extLst>
      <p:ext uri="{BB962C8B-B14F-4D97-AF65-F5344CB8AC3E}">
        <p14:creationId xmlns:p14="http://schemas.microsoft.com/office/powerpoint/2010/main" val="25789376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Measurement Gaps: Applicability</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endParaRPr lang="sv-SE" dirty="0"/>
          </a:p>
          <a:p>
            <a:endParaRPr lang="sv-SE" dirty="0"/>
          </a:p>
          <a:p>
            <a:pPr lvl="0"/>
            <a:endParaRPr lang="sv-SE" dirty="0"/>
          </a:p>
          <a:p>
            <a:pPr lvl="0" hangingPunct="0"/>
            <a:endParaRPr lang="sv-SE" dirty="0"/>
          </a:p>
          <a:p>
            <a:pPr lvl="0"/>
            <a:endParaRPr lang="sv-SE" dirty="0"/>
          </a:p>
        </p:txBody>
      </p:sp>
      <p:sp>
        <p:nvSpPr>
          <p:cNvPr id="4" name="Content Placeholder 2">
            <a:extLst>
              <a:ext uri="{FF2B5EF4-FFF2-40B4-BE49-F238E27FC236}">
                <a16:creationId xmlns:a16="http://schemas.microsoft.com/office/drawing/2014/main" id="{CAEE916D-2DEF-42B2-B48B-72993794C7A2}"/>
              </a:ext>
            </a:extLst>
          </p:cNvPr>
          <p:cNvSpPr txBox="1">
            <a:spLocks/>
          </p:cNvSpPr>
          <p:nvPr/>
        </p:nvSpPr>
        <p:spPr>
          <a:xfrm>
            <a:off x="270680" y="1706087"/>
            <a:ext cx="12073720" cy="5047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hangingPunct="0"/>
            <a:r>
              <a:rPr lang="en-US" dirty="0"/>
              <a:t>Gap patterns with MGL=6ms are suitable for measurements based on DRS</a:t>
            </a:r>
          </a:p>
          <a:p>
            <a:pPr lvl="0" hangingPunct="0"/>
            <a:r>
              <a:rPr lang="en-US" dirty="0"/>
              <a:t>MG patterns #0 and #1 for measurements based on DRS are mandatory</a:t>
            </a:r>
            <a:endParaRPr lang="sv-SE" dirty="0"/>
          </a:p>
          <a:p>
            <a:pPr lvl="0" hangingPunct="0"/>
            <a:r>
              <a:rPr lang="en-US" dirty="0"/>
              <a:t>The requirements with MG pattern #5 will be specified</a:t>
            </a:r>
            <a:endParaRPr lang="sv-SE" dirty="0"/>
          </a:p>
          <a:p>
            <a:pPr lvl="0" hangingPunct="0"/>
            <a:r>
              <a:rPr lang="en-US" dirty="0"/>
              <a:t>FFS on MG pattern #4 depending on the DMTC periodicity and #5</a:t>
            </a:r>
            <a:endParaRPr lang="sv-SE" dirty="0"/>
          </a:p>
          <a:p>
            <a:pPr fontAlgn="base" hangingPunct="0"/>
            <a:r>
              <a:rPr lang="en-US" dirty="0"/>
              <a:t>No new MG pattern needs to be introduced for DRS based measurements</a:t>
            </a:r>
          </a:p>
          <a:p>
            <a:pPr fontAlgn="base" hangingPunct="0"/>
            <a:endParaRPr lang="sv-SE" dirty="0"/>
          </a:p>
        </p:txBody>
      </p:sp>
    </p:spTree>
    <p:extLst>
      <p:ext uri="{BB962C8B-B14F-4D97-AF65-F5344CB8AC3E}">
        <p14:creationId xmlns:p14="http://schemas.microsoft.com/office/powerpoint/2010/main" val="495806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Measurement Gaps: Scaling Factor</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endParaRPr lang="en-US" dirty="0"/>
          </a:p>
          <a:p>
            <a:endParaRPr lang="sv-SE" dirty="0"/>
          </a:p>
          <a:p>
            <a:endParaRPr lang="sv-SE" dirty="0"/>
          </a:p>
          <a:p>
            <a:pPr lvl="0"/>
            <a:endParaRPr lang="sv-SE" dirty="0"/>
          </a:p>
          <a:p>
            <a:pPr lvl="0" hangingPunct="0"/>
            <a:endParaRPr lang="sv-SE" dirty="0"/>
          </a:p>
          <a:p>
            <a:pPr lvl="0"/>
            <a:endParaRPr lang="sv-SE" dirty="0"/>
          </a:p>
        </p:txBody>
      </p:sp>
      <p:sp>
        <p:nvSpPr>
          <p:cNvPr id="4" name="Content Placeholder 2">
            <a:extLst>
              <a:ext uri="{FF2B5EF4-FFF2-40B4-BE49-F238E27FC236}">
                <a16:creationId xmlns:a16="http://schemas.microsoft.com/office/drawing/2014/main" id="{E9FEC15F-B88F-4F64-808B-337FD7BFFE08}"/>
              </a:ext>
            </a:extLst>
          </p:cNvPr>
          <p:cNvSpPr txBox="1">
            <a:spLocks/>
          </p:cNvSpPr>
          <p:nvPr/>
        </p:nvSpPr>
        <p:spPr>
          <a:xfrm>
            <a:off x="270680" y="1706087"/>
            <a:ext cx="12073720" cy="5047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hangingPunct="0"/>
            <a:r>
              <a:rPr lang="en-US" dirty="0"/>
              <a:t>Interested companies are invited to provide their analysis in RAN4#92-Bis on the feasibility of a capability to measure NR-U bands with an independent gap pattern</a:t>
            </a:r>
          </a:p>
          <a:p>
            <a:pPr fontAlgn="base" hangingPunct="0"/>
            <a:r>
              <a:rPr lang="en-US" dirty="0" err="1"/>
              <a:t>CSSF</a:t>
            </a:r>
            <a:r>
              <a:rPr lang="en-US" baseline="-25000" dirty="0" err="1"/>
              <a:t>within_gap,i</a:t>
            </a:r>
            <a:r>
              <a:rPr lang="en-US" dirty="0"/>
              <a:t> definition can be reused, both for DRS gap based measurements, and to account for the impact of DRS gap based measurements to other measurements. DMTC period in the definition is to be used instead of SMTC period.</a:t>
            </a:r>
            <a:endParaRPr lang="sv-SE" dirty="0"/>
          </a:p>
          <a:p>
            <a:endParaRPr lang="sv-SE" dirty="0"/>
          </a:p>
        </p:txBody>
      </p:sp>
    </p:spTree>
    <p:extLst>
      <p:ext uri="{BB962C8B-B14F-4D97-AF65-F5344CB8AC3E}">
        <p14:creationId xmlns:p14="http://schemas.microsoft.com/office/powerpoint/2010/main" val="341164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Interruptions</a:t>
            </a:r>
            <a:endParaRPr lang="en-GB" strike="sngStrike" dirty="0"/>
          </a:p>
        </p:txBody>
      </p:sp>
      <p:sp>
        <p:nvSpPr>
          <p:cNvPr id="3" name="Content Placeholder 2"/>
          <p:cNvSpPr>
            <a:spLocks noGrp="1"/>
          </p:cNvSpPr>
          <p:nvPr>
            <p:ph idx="1"/>
          </p:nvPr>
        </p:nvSpPr>
        <p:spPr>
          <a:xfrm>
            <a:off x="118280" y="1553687"/>
            <a:ext cx="12073720" cy="4493152"/>
          </a:xfrm>
        </p:spPr>
        <p:txBody>
          <a:bodyPr>
            <a:normAutofit fontScale="92500"/>
          </a:bodyPr>
          <a:lstStyle/>
          <a:p>
            <a:pPr hangingPunct="0"/>
            <a:r>
              <a:rPr lang="en-US" dirty="0"/>
              <a:t>The interruption due to transitions between active and non-active during DRX applies in scenario B</a:t>
            </a:r>
            <a:endParaRPr lang="sv-SE" dirty="0"/>
          </a:p>
          <a:p>
            <a:pPr lvl="1" hangingPunct="0"/>
            <a:r>
              <a:rPr lang="en-US" dirty="0"/>
              <a:t>The EN-DC interruption due to transitions between active and non-active during DRX is reused in scenario B</a:t>
            </a:r>
          </a:p>
          <a:p>
            <a:pPr hangingPunct="0"/>
            <a:r>
              <a:rPr lang="en-US" dirty="0"/>
              <a:t>The interruption due to </a:t>
            </a:r>
            <a:r>
              <a:rPr lang="en-US" dirty="0" err="1"/>
              <a:t>PCell</a:t>
            </a:r>
            <a:r>
              <a:rPr lang="en-US" dirty="0"/>
              <a:t> transitions from non-DRX to DRX applies in scenario B</a:t>
            </a:r>
            <a:endParaRPr lang="sv-SE" dirty="0"/>
          </a:p>
          <a:p>
            <a:pPr lvl="1"/>
            <a:r>
              <a:rPr lang="en-GB" dirty="0"/>
              <a:t>The EN-DC interruption due to </a:t>
            </a:r>
            <a:r>
              <a:rPr lang="en-GB" dirty="0" err="1"/>
              <a:t>PCell</a:t>
            </a:r>
            <a:r>
              <a:rPr lang="en-GB" dirty="0"/>
              <a:t> transitions from non-DRX to DRX is reused in scenario B</a:t>
            </a:r>
          </a:p>
          <a:p>
            <a:pPr hangingPunct="0"/>
            <a:r>
              <a:rPr lang="en-US" dirty="0"/>
              <a:t>The interruption due to </a:t>
            </a:r>
            <a:r>
              <a:rPr lang="en-US" dirty="0" err="1"/>
              <a:t>Scell</a:t>
            </a:r>
            <a:r>
              <a:rPr lang="en-US" dirty="0"/>
              <a:t> addition or release applies in all scenarios A-C</a:t>
            </a:r>
            <a:endParaRPr lang="sv-SE" dirty="0"/>
          </a:p>
          <a:p>
            <a:pPr lvl="1" hangingPunct="0"/>
            <a:r>
              <a:rPr lang="en-US" dirty="0"/>
              <a:t>The interruption due to </a:t>
            </a:r>
            <a:r>
              <a:rPr lang="en-US" dirty="0" err="1"/>
              <a:t>Scell</a:t>
            </a:r>
            <a:r>
              <a:rPr lang="en-US" dirty="0"/>
              <a:t> addition or release for an NR-U aggressor cell can reuse the requirements for release 15 NR </a:t>
            </a:r>
            <a:r>
              <a:rPr lang="en-US" dirty="0" err="1"/>
              <a:t>Scell</a:t>
            </a:r>
            <a:r>
              <a:rPr lang="en-US" dirty="0"/>
              <a:t> addition or release</a:t>
            </a:r>
            <a:endParaRPr lang="sv-SE" dirty="0"/>
          </a:p>
          <a:p>
            <a:pPr lvl="1" hangingPunct="0"/>
            <a:r>
              <a:rPr lang="en-US" dirty="0"/>
              <a:t>The interruption due to </a:t>
            </a:r>
            <a:r>
              <a:rPr lang="en-US" dirty="0" err="1"/>
              <a:t>Scell</a:t>
            </a:r>
            <a:r>
              <a:rPr lang="en-US" dirty="0"/>
              <a:t> addition or release for an NR-U victim cell can reuse the requirements for release 15 NR </a:t>
            </a:r>
            <a:r>
              <a:rPr lang="en-US" dirty="0" err="1"/>
              <a:t>Scell</a:t>
            </a:r>
            <a:r>
              <a:rPr lang="en-US" dirty="0"/>
              <a:t> addition or release</a:t>
            </a:r>
            <a:endParaRPr lang="sv-SE" dirty="0"/>
          </a:p>
          <a:p>
            <a:endParaRPr lang="sv-SE" dirty="0"/>
          </a:p>
          <a:p>
            <a:endParaRPr lang="sv-SE" dirty="0"/>
          </a:p>
        </p:txBody>
      </p:sp>
    </p:spTree>
    <p:extLst>
      <p:ext uri="{BB962C8B-B14F-4D97-AF65-F5344CB8AC3E}">
        <p14:creationId xmlns:p14="http://schemas.microsoft.com/office/powerpoint/2010/main" val="4198596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Interruptions (cont.)</a:t>
            </a:r>
            <a:endParaRPr lang="en-GB" strike="sngStrike" dirty="0"/>
          </a:p>
        </p:txBody>
      </p:sp>
      <p:sp>
        <p:nvSpPr>
          <p:cNvPr id="3" name="Content Placeholder 2"/>
          <p:cNvSpPr>
            <a:spLocks noGrp="1"/>
          </p:cNvSpPr>
          <p:nvPr>
            <p:ph idx="1"/>
          </p:nvPr>
        </p:nvSpPr>
        <p:spPr>
          <a:xfrm>
            <a:off x="118280" y="1553688"/>
            <a:ext cx="12073720" cy="4345668"/>
          </a:xfrm>
        </p:spPr>
        <p:txBody>
          <a:bodyPr>
            <a:normAutofit fontScale="92500"/>
          </a:bodyPr>
          <a:lstStyle/>
          <a:p>
            <a:pPr hangingPunct="0"/>
            <a:r>
              <a:rPr lang="en-US" dirty="0"/>
              <a:t>The interruption due to </a:t>
            </a:r>
            <a:r>
              <a:rPr lang="en-US" dirty="0" err="1"/>
              <a:t>SCell</a:t>
            </a:r>
            <a:r>
              <a:rPr lang="en-US" dirty="0"/>
              <a:t> activation or deactivation applies in all scenarios A-C</a:t>
            </a:r>
            <a:endParaRPr lang="sv-SE" dirty="0"/>
          </a:p>
          <a:p>
            <a:pPr lvl="1" hangingPunct="0"/>
            <a:r>
              <a:rPr lang="en-US" dirty="0"/>
              <a:t>The interruption due to </a:t>
            </a:r>
            <a:r>
              <a:rPr lang="en-US" dirty="0" err="1"/>
              <a:t>SCell</a:t>
            </a:r>
            <a:r>
              <a:rPr lang="en-US" dirty="0"/>
              <a:t> activation or deactivation for an NR-U aggressor cell can reuse the requirements for release 15 NR </a:t>
            </a:r>
            <a:r>
              <a:rPr lang="en-US" dirty="0" err="1"/>
              <a:t>SCell</a:t>
            </a:r>
            <a:r>
              <a:rPr lang="en-US" dirty="0"/>
              <a:t> addition or release</a:t>
            </a:r>
            <a:endParaRPr lang="sv-SE" dirty="0"/>
          </a:p>
          <a:p>
            <a:pPr lvl="1" hangingPunct="0"/>
            <a:r>
              <a:rPr lang="en-US" dirty="0"/>
              <a:t>The interruption due to </a:t>
            </a:r>
            <a:r>
              <a:rPr lang="en-US" dirty="0" err="1"/>
              <a:t>Scell</a:t>
            </a:r>
            <a:r>
              <a:rPr lang="en-US" dirty="0"/>
              <a:t> activation or deactivation for an NR-U victim cell can reuse the requirements for release 15 NR </a:t>
            </a:r>
            <a:r>
              <a:rPr lang="en-US" dirty="0" err="1"/>
              <a:t>SCell</a:t>
            </a:r>
            <a:r>
              <a:rPr lang="en-US" dirty="0"/>
              <a:t> addition or release</a:t>
            </a:r>
          </a:p>
          <a:p>
            <a:pPr hangingPunct="0"/>
            <a:r>
              <a:rPr lang="en-US" dirty="0"/>
              <a:t>The interruption due to supplementary UL carrier or an UL carrier is configured or de-configured can reuse the requirements for release 15 NR SUL/UL configuration/deconfiguration</a:t>
            </a:r>
          </a:p>
          <a:p>
            <a:pPr hangingPunct="0"/>
            <a:r>
              <a:rPr lang="en-US" dirty="0"/>
              <a:t>The deactivation interruption on </a:t>
            </a:r>
            <a:r>
              <a:rPr lang="en-US" dirty="0" err="1"/>
              <a:t>PCell</a:t>
            </a:r>
            <a:r>
              <a:rPr lang="en-US" dirty="0"/>
              <a:t> or </a:t>
            </a:r>
            <a:r>
              <a:rPr lang="en-US" dirty="0" err="1"/>
              <a:t>PSCell</a:t>
            </a:r>
            <a:r>
              <a:rPr lang="en-US" dirty="0"/>
              <a:t> or any activated </a:t>
            </a:r>
            <a:r>
              <a:rPr lang="en-US" dirty="0" err="1"/>
              <a:t>SCell</a:t>
            </a:r>
            <a:r>
              <a:rPr lang="en-US" dirty="0"/>
              <a:t> shall not occur before slot n+1+[T</a:t>
            </a:r>
            <a:r>
              <a:rPr lang="en-US" baseline="-25000" dirty="0"/>
              <a:t>HARQ</a:t>
            </a:r>
            <a:r>
              <a:rPr lang="en-US" dirty="0"/>
              <a:t>] and not occur after slot n+1+[T</a:t>
            </a:r>
            <a:r>
              <a:rPr lang="en-US" baseline="-25000" dirty="0"/>
              <a:t>HARQ</a:t>
            </a:r>
            <a:r>
              <a:rPr lang="en-US" dirty="0"/>
              <a:t> +3ms]</a:t>
            </a:r>
            <a:endParaRPr lang="sv-SE" dirty="0"/>
          </a:p>
          <a:p>
            <a:pPr lvl="1" hangingPunct="0"/>
            <a:r>
              <a:rPr lang="en-US" dirty="0"/>
              <a:t>The definition of T_HARQ needs be clarified</a:t>
            </a:r>
            <a:endParaRPr lang="sv-SE" dirty="0"/>
          </a:p>
          <a:p>
            <a:pPr hangingPunct="0"/>
            <a:endParaRPr lang="sv-SE" dirty="0"/>
          </a:p>
          <a:p>
            <a:endParaRPr lang="sv-SE" dirty="0"/>
          </a:p>
          <a:p>
            <a:endParaRPr lang="sv-SE" dirty="0"/>
          </a:p>
        </p:txBody>
      </p:sp>
    </p:spTree>
    <p:extLst>
      <p:ext uri="{BB962C8B-B14F-4D97-AF65-F5344CB8AC3E}">
        <p14:creationId xmlns:p14="http://schemas.microsoft.com/office/powerpoint/2010/main" val="1600596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4" y="365125"/>
            <a:ext cx="11800765" cy="1325563"/>
          </a:xfrm>
        </p:spPr>
        <p:txBody>
          <a:bodyPr/>
          <a:lstStyle/>
          <a:p>
            <a:r>
              <a:rPr lang="en-GB" dirty="0"/>
              <a:t>Intra-Frequency Measurements (RSRP, RSRQ, SINR)</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a:r>
              <a:rPr lang="en-US" dirty="0"/>
              <a:t>The intra-frequency cell identification and measurement requirements are defined for Es/</a:t>
            </a:r>
            <a:r>
              <a:rPr lang="en-US" dirty="0" err="1"/>
              <a:t>Iot</a:t>
            </a:r>
            <a:r>
              <a:rPr lang="en-US" dirty="0"/>
              <a:t>≥-6 dB</a:t>
            </a:r>
          </a:p>
          <a:p>
            <a:r>
              <a:rPr lang="en-US" dirty="0"/>
              <a:t>FFS: UE behavior for the case when the maximum value (e.g., for L</a:t>
            </a:r>
            <a:r>
              <a:rPr lang="en-US" baseline="-25000" dirty="0"/>
              <a:t>PSS/SSS</a:t>
            </a:r>
            <a:r>
              <a:rPr lang="en-US" dirty="0"/>
              <a:t> or </a:t>
            </a:r>
            <a:r>
              <a:rPr lang="en-US" dirty="0" err="1"/>
              <a:t>L</a:t>
            </a:r>
            <a:r>
              <a:rPr lang="en-US" baseline="-25000" dirty="0" err="1"/>
              <a:t>meas</a:t>
            </a:r>
            <a:r>
              <a:rPr lang="en-US" dirty="0"/>
              <a:t>) is exceeded</a:t>
            </a:r>
          </a:p>
        </p:txBody>
      </p:sp>
    </p:spTree>
    <p:extLst>
      <p:ext uri="{BB962C8B-B14F-4D97-AF65-F5344CB8AC3E}">
        <p14:creationId xmlns:p14="http://schemas.microsoft.com/office/powerpoint/2010/main" val="794243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Serving Cell Evaluation</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r>
              <a:rPr lang="en-US" dirty="0"/>
              <a:t>The NR-U standalone UE shall measure and evaluate the cell selection criterion S for the serving cell at least once every (1+Ms)*M1 DRX cycles in </a:t>
            </a:r>
            <a:r>
              <a:rPr lang="en-US" dirty="0" err="1"/>
              <a:t>N</a:t>
            </a:r>
            <a:r>
              <a:rPr lang="en-US" baseline="-25000" dirty="0" err="1"/>
              <a:t>serv</a:t>
            </a:r>
            <a:r>
              <a:rPr lang="en-US" dirty="0"/>
              <a:t> consecutive DRX, where </a:t>
            </a:r>
            <a:endParaRPr lang="sv-SE" dirty="0"/>
          </a:p>
          <a:p>
            <a:pPr lvl="1" fontAlgn="base" hangingPunct="0"/>
            <a:r>
              <a:rPr lang="en-US" dirty="0"/>
              <a:t>M1 value</a:t>
            </a:r>
            <a:endParaRPr lang="sv-SE" dirty="0"/>
          </a:p>
          <a:p>
            <a:pPr lvl="2" fontAlgn="base" hangingPunct="0"/>
            <a:r>
              <a:rPr lang="en-US" dirty="0"/>
              <a:t>M1=2 if DMTC periodicity (T</a:t>
            </a:r>
            <a:r>
              <a:rPr lang="en-US" baseline="-25000" dirty="0"/>
              <a:t>DMTC</a:t>
            </a:r>
            <a:r>
              <a:rPr lang="en-US" dirty="0"/>
              <a:t>) &gt; TBD and DRX cycle ≤ 0.64 second, otherwise M1=1</a:t>
            </a:r>
            <a:endParaRPr lang="sv-SE" dirty="0"/>
          </a:p>
          <a:p>
            <a:pPr lvl="1"/>
            <a:r>
              <a:rPr lang="en-US" dirty="0" err="1"/>
              <a:t>N</a:t>
            </a:r>
            <a:r>
              <a:rPr lang="en-US" baseline="-25000" dirty="0" err="1"/>
              <a:t>serv</a:t>
            </a:r>
            <a:r>
              <a:rPr lang="en-US" dirty="0"/>
              <a:t> is as defined below</a:t>
            </a:r>
          </a:p>
          <a:p>
            <a:endParaRPr lang="sv-SE" dirty="0"/>
          </a:p>
          <a:p>
            <a:endParaRPr lang="sv-SE" dirty="0"/>
          </a:p>
          <a:p>
            <a:endParaRPr lang="sv-SE" dirty="0"/>
          </a:p>
          <a:p>
            <a:r>
              <a:rPr lang="en-US" dirty="0"/>
              <a:t>Maximum value of Ms is TBD</a:t>
            </a:r>
          </a:p>
          <a:p>
            <a:endParaRPr lang="sv-SE" dirty="0"/>
          </a:p>
        </p:txBody>
      </p:sp>
      <p:graphicFrame>
        <p:nvGraphicFramePr>
          <p:cNvPr id="6" name="Table 5">
            <a:extLst>
              <a:ext uri="{FF2B5EF4-FFF2-40B4-BE49-F238E27FC236}">
                <a16:creationId xmlns:a16="http://schemas.microsoft.com/office/drawing/2014/main" id="{EF59093E-D1E5-4878-9C24-518C26D5C3AD}"/>
              </a:ext>
            </a:extLst>
          </p:cNvPr>
          <p:cNvGraphicFramePr>
            <a:graphicFrameLocks noGrp="1"/>
          </p:cNvGraphicFramePr>
          <p:nvPr>
            <p:extLst>
              <p:ext uri="{D42A27DB-BD31-4B8C-83A1-F6EECF244321}">
                <p14:modId xmlns:p14="http://schemas.microsoft.com/office/powerpoint/2010/main" val="2899262863"/>
              </p:ext>
            </p:extLst>
          </p:nvPr>
        </p:nvGraphicFramePr>
        <p:xfrm>
          <a:off x="3327683" y="4085114"/>
          <a:ext cx="5275309" cy="1219200"/>
        </p:xfrm>
        <a:graphic>
          <a:graphicData uri="http://schemas.openxmlformats.org/drawingml/2006/table">
            <a:tbl>
              <a:tblPr firstRow="1" firstCol="1" bandRow="1">
                <a:tableStyleId>{5C22544A-7EE6-4342-B048-85BDC9FD1C3A}</a:tableStyleId>
              </a:tblPr>
              <a:tblGrid>
                <a:gridCol w="2520836">
                  <a:extLst>
                    <a:ext uri="{9D8B030D-6E8A-4147-A177-3AD203B41FA5}">
                      <a16:colId xmlns:a16="http://schemas.microsoft.com/office/drawing/2014/main" val="897491044"/>
                    </a:ext>
                  </a:extLst>
                </a:gridCol>
                <a:gridCol w="2754473">
                  <a:extLst>
                    <a:ext uri="{9D8B030D-6E8A-4147-A177-3AD203B41FA5}">
                      <a16:colId xmlns:a16="http://schemas.microsoft.com/office/drawing/2014/main" val="3671051593"/>
                    </a:ext>
                  </a:extLst>
                </a:gridCol>
              </a:tblGrid>
              <a:tr h="0">
                <a:tc>
                  <a:txBody>
                    <a:bodyPr/>
                    <a:lstStyle/>
                    <a:p>
                      <a:pPr>
                        <a:spcAft>
                          <a:spcPts val="0"/>
                        </a:spcAft>
                      </a:pPr>
                      <a:r>
                        <a:rPr lang="en-US" sz="1600" dirty="0">
                          <a:effectLst/>
                        </a:rPr>
                        <a:t>DRX cycle length [s]</a:t>
                      </a:r>
                      <a:endParaRPr lang="sv-SE"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600">
                          <a:effectLst/>
                        </a:rPr>
                        <a:t>N</a:t>
                      </a:r>
                      <a:r>
                        <a:rPr lang="en-US" sz="1600" baseline="-25000">
                          <a:effectLst/>
                        </a:rPr>
                        <a:t>serv </a:t>
                      </a:r>
                      <a:r>
                        <a:rPr lang="en-US" sz="1600">
                          <a:effectLst/>
                        </a:rPr>
                        <a:t>[number of DRX cycles]</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088506626"/>
                  </a:ext>
                </a:extLst>
              </a:tr>
              <a:tr h="0">
                <a:tc>
                  <a:txBody>
                    <a:bodyPr/>
                    <a:lstStyle/>
                    <a:p>
                      <a:pPr>
                        <a:spcAft>
                          <a:spcPts val="0"/>
                        </a:spcAft>
                      </a:pPr>
                      <a:r>
                        <a:rPr lang="en-US" sz="1600">
                          <a:effectLst/>
                        </a:rPr>
                        <a:t>0.32</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spcAft>
                          <a:spcPts val="0"/>
                        </a:spcAft>
                      </a:pPr>
                      <a:r>
                        <a:rPr lang="en-US" sz="1600">
                          <a:effectLst/>
                        </a:rPr>
                        <a:t>M1*4 + M1*Ms</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94786534"/>
                  </a:ext>
                </a:extLst>
              </a:tr>
              <a:tr h="0">
                <a:tc>
                  <a:txBody>
                    <a:bodyPr/>
                    <a:lstStyle/>
                    <a:p>
                      <a:pPr>
                        <a:spcAft>
                          <a:spcPts val="0"/>
                        </a:spcAft>
                      </a:pPr>
                      <a:r>
                        <a:rPr lang="en-US" sz="1600">
                          <a:effectLst/>
                        </a:rPr>
                        <a:t>0.64</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600">
                          <a:effectLst/>
                        </a:rPr>
                        <a:t>M1*4 + M1*Ms</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01595030"/>
                  </a:ext>
                </a:extLst>
              </a:tr>
              <a:tr h="0">
                <a:tc>
                  <a:txBody>
                    <a:bodyPr/>
                    <a:lstStyle/>
                    <a:p>
                      <a:pPr>
                        <a:spcAft>
                          <a:spcPts val="0"/>
                        </a:spcAft>
                      </a:pPr>
                      <a:r>
                        <a:rPr lang="en-US" sz="1600">
                          <a:effectLst/>
                        </a:rPr>
                        <a:t>1.28</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600">
                          <a:effectLst/>
                        </a:rPr>
                        <a:t>2 + Ms</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87674198"/>
                  </a:ext>
                </a:extLst>
              </a:tr>
              <a:tr h="0">
                <a:tc>
                  <a:txBody>
                    <a:bodyPr/>
                    <a:lstStyle/>
                    <a:p>
                      <a:pPr>
                        <a:spcAft>
                          <a:spcPts val="0"/>
                        </a:spcAft>
                      </a:pPr>
                      <a:r>
                        <a:rPr lang="en-US" sz="1600">
                          <a:effectLst/>
                        </a:rPr>
                        <a:t>2.56</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spcAft>
                          <a:spcPts val="0"/>
                        </a:spcAft>
                      </a:pPr>
                      <a:r>
                        <a:rPr lang="en-US" sz="1600" dirty="0">
                          <a:effectLst/>
                        </a:rPr>
                        <a:t>2 + Ms</a:t>
                      </a:r>
                      <a:endParaRPr lang="sv-SE" sz="16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70904887"/>
                  </a:ext>
                </a:extLst>
              </a:tr>
            </a:tbl>
          </a:graphicData>
        </a:graphic>
      </p:graphicFrame>
    </p:spTree>
    <p:extLst>
      <p:ext uri="{BB962C8B-B14F-4D97-AF65-F5344CB8AC3E}">
        <p14:creationId xmlns:p14="http://schemas.microsoft.com/office/powerpoint/2010/main" val="3422657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4" y="-21374"/>
            <a:ext cx="11800765" cy="1325563"/>
          </a:xfrm>
        </p:spPr>
        <p:txBody>
          <a:bodyPr>
            <a:normAutofit/>
          </a:bodyPr>
          <a:lstStyle/>
          <a:p>
            <a:r>
              <a:rPr lang="en-GB" sz="3800" dirty="0"/>
              <a:t>Intra-Frequency Measurements (RSRP, RSRQ, SINR) (cont.)</a:t>
            </a:r>
            <a:endParaRPr lang="en-GB" sz="3800" strike="sngStrike" dirty="0"/>
          </a:p>
        </p:txBody>
      </p:sp>
      <p:sp>
        <p:nvSpPr>
          <p:cNvPr id="3" name="Content Placeholder 2"/>
          <p:cNvSpPr>
            <a:spLocks noGrp="1"/>
          </p:cNvSpPr>
          <p:nvPr>
            <p:ph idx="1"/>
          </p:nvPr>
        </p:nvSpPr>
        <p:spPr>
          <a:xfrm>
            <a:off x="118280" y="1168924"/>
            <a:ext cx="12073720" cy="5590095"/>
          </a:xfrm>
        </p:spPr>
        <p:txBody>
          <a:bodyPr>
            <a:normAutofit fontScale="70000" lnSpcReduction="20000"/>
          </a:bodyPr>
          <a:lstStyle/>
          <a:p>
            <a:r>
              <a:rPr lang="en-US" dirty="0"/>
              <a:t>Cell identification and measurement periods </a:t>
            </a:r>
            <a:r>
              <a:rPr lang="en-US" u="sng" dirty="0"/>
              <a:t>without gaps</a:t>
            </a:r>
            <a:r>
              <a:rPr lang="en-US" u="sng" baseline="-25000" dirty="0"/>
              <a:t> </a:t>
            </a:r>
            <a:r>
              <a:rPr lang="en-US" dirty="0"/>
              <a:t>are as follows: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Define maximum values for L-values in the above</a:t>
            </a:r>
            <a:endParaRPr lang="sv-SE" dirty="0"/>
          </a:p>
          <a:p>
            <a:r>
              <a:rPr lang="en-US" dirty="0"/>
              <a:t>Note: CSSF for NR-U is being discussed separately</a:t>
            </a:r>
            <a:endParaRPr lang="sv-SE" dirty="0"/>
          </a:p>
          <a:p>
            <a:r>
              <a:rPr lang="en-US" dirty="0"/>
              <a:t>Note: the same approach is applicable for SSB index identification, unless RAN2 defines a different procedure</a:t>
            </a:r>
            <a:endParaRPr lang="sv-SE" dirty="0"/>
          </a:p>
          <a:p>
            <a:r>
              <a:rPr lang="en-US" dirty="0"/>
              <a:t>Note: the above can be revisited when RAN1 design is concluded</a:t>
            </a:r>
            <a:endParaRPr lang="sv-SE" dirty="0"/>
          </a:p>
        </p:txBody>
      </p:sp>
      <p:graphicFrame>
        <p:nvGraphicFramePr>
          <p:cNvPr id="4" name="Table 3">
            <a:extLst>
              <a:ext uri="{FF2B5EF4-FFF2-40B4-BE49-F238E27FC236}">
                <a16:creationId xmlns:a16="http://schemas.microsoft.com/office/drawing/2014/main" id="{F85032CB-48C8-4C23-9E07-4A498047A907}"/>
              </a:ext>
            </a:extLst>
          </p:cNvPr>
          <p:cNvGraphicFramePr>
            <a:graphicFrameLocks noGrp="1"/>
          </p:cNvGraphicFramePr>
          <p:nvPr>
            <p:extLst>
              <p:ext uri="{D42A27DB-BD31-4B8C-83A1-F6EECF244321}">
                <p14:modId xmlns:p14="http://schemas.microsoft.com/office/powerpoint/2010/main" val="4017087724"/>
              </p:ext>
            </p:extLst>
          </p:nvPr>
        </p:nvGraphicFramePr>
        <p:xfrm>
          <a:off x="1870508" y="1442301"/>
          <a:ext cx="8272731" cy="993504"/>
        </p:xfrm>
        <a:graphic>
          <a:graphicData uri="http://schemas.openxmlformats.org/drawingml/2006/table">
            <a:tbl>
              <a:tblPr firstRow="1" firstCol="1" bandRow="1">
                <a:tableStyleId>{5C22544A-7EE6-4342-B048-85BDC9FD1C3A}</a:tableStyleId>
              </a:tblPr>
              <a:tblGrid>
                <a:gridCol w="1704838">
                  <a:extLst>
                    <a:ext uri="{9D8B030D-6E8A-4147-A177-3AD203B41FA5}">
                      <a16:colId xmlns:a16="http://schemas.microsoft.com/office/drawing/2014/main" val="3998313739"/>
                    </a:ext>
                  </a:extLst>
                </a:gridCol>
                <a:gridCol w="6567893">
                  <a:extLst>
                    <a:ext uri="{9D8B030D-6E8A-4147-A177-3AD203B41FA5}">
                      <a16:colId xmlns:a16="http://schemas.microsoft.com/office/drawing/2014/main" val="3438160621"/>
                    </a:ext>
                  </a:extLst>
                </a:gridCol>
              </a:tblGrid>
              <a:tr h="248376">
                <a:tc>
                  <a:txBody>
                    <a:bodyPr/>
                    <a:lstStyle/>
                    <a:p>
                      <a:pPr marL="457200">
                        <a:spcAft>
                          <a:spcPts val="0"/>
                        </a:spcAft>
                      </a:pPr>
                      <a:r>
                        <a:rPr lang="x-none" sz="1400" dirty="0">
                          <a:effectLst/>
                        </a:rPr>
                        <a:t>DRX cycle</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dirty="0">
                          <a:effectLst/>
                        </a:rPr>
                        <a:t>T</a:t>
                      </a:r>
                      <a:r>
                        <a:rPr lang="sv-SE" sz="1400" baseline="-25000" dirty="0">
                          <a:effectLst/>
                        </a:rPr>
                        <a:t>PSS/SSS_sync_intra_NR_U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53255742"/>
                  </a:ext>
                </a:extLst>
              </a:tr>
              <a:tr h="248376">
                <a:tc>
                  <a:txBody>
                    <a:bodyPr/>
                    <a:lstStyle/>
                    <a:p>
                      <a:pPr algn="ctr">
                        <a:spcAft>
                          <a:spcPts val="0"/>
                        </a:spcAft>
                      </a:pPr>
                      <a:r>
                        <a:rPr lang="en-US"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max( 600ms, ceil((5+L</a:t>
                      </a:r>
                      <a:r>
                        <a:rPr lang="en-US" sz="1400" baseline="-25000" dirty="0">
                          <a:effectLst/>
                        </a:rPr>
                        <a:t>PSS/SSS</a:t>
                      </a:r>
                      <a:r>
                        <a:rPr lang="en-US" sz="1400" dirty="0">
                          <a:effectLst/>
                        </a:rPr>
                        <a:t>) x </a:t>
                      </a:r>
                      <a:r>
                        <a:rPr lang="en-US" sz="1400" dirty="0" err="1">
                          <a:effectLst/>
                        </a:rPr>
                        <a:t>K</a:t>
                      </a:r>
                      <a:r>
                        <a:rPr lang="en-US" sz="1400" baseline="-25000" dirty="0" err="1">
                          <a:effectLst/>
                        </a:rPr>
                        <a:t>p</a:t>
                      </a:r>
                      <a:r>
                        <a:rPr lang="en-US" sz="1400" dirty="0">
                          <a:effectLst/>
                        </a:rPr>
                        <a:t>) x DMTC period )</a:t>
                      </a:r>
                      <a:r>
                        <a:rPr lang="en-US" sz="1400" baseline="30000" dirty="0">
                          <a:effectLst/>
                        </a:rPr>
                        <a:t>Note 1</a:t>
                      </a:r>
                      <a:r>
                        <a:rPr lang="en-US" sz="1400" dirty="0">
                          <a:effectLst/>
                        </a:rPr>
                        <a:t>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031793170"/>
                  </a:ext>
                </a:extLst>
              </a:tr>
              <a:tr h="248376">
                <a:tc>
                  <a:txBody>
                    <a:bodyPr/>
                    <a:lstStyle/>
                    <a:p>
                      <a:pPr algn="ctr">
                        <a:spcAft>
                          <a:spcPts val="0"/>
                        </a:spcAft>
                      </a:pPr>
                      <a:r>
                        <a:rPr lang="en-US" sz="1400" dirty="0">
                          <a:effectLst/>
                        </a:rPr>
                        <a:t>DRX cycle≤ 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max( 600ms, ceil(1.5x (5+L</a:t>
                      </a:r>
                      <a:r>
                        <a:rPr lang="en-US" sz="1400" baseline="-25000">
                          <a:effectLst/>
                        </a:rPr>
                        <a:t>PSS/SSS</a:t>
                      </a:r>
                      <a:r>
                        <a:rPr lang="en-US" sz="1400">
                          <a:effectLst/>
                        </a:rPr>
                        <a:t>) x K</a:t>
                      </a:r>
                      <a:r>
                        <a:rPr lang="en-US" sz="1400" baseline="-25000">
                          <a:effectLst/>
                        </a:rPr>
                        <a:t>p</a:t>
                      </a:r>
                      <a:r>
                        <a:rPr lang="en-US" sz="1400">
                          <a:effectLst/>
                        </a:rPr>
                        <a:t>) x max(DMTC period,DRX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07712569"/>
                  </a:ext>
                </a:extLst>
              </a:tr>
              <a:tr h="248376">
                <a:tc>
                  <a:txBody>
                    <a:bodyPr/>
                    <a:lstStyle/>
                    <a:p>
                      <a:pPr algn="ctr">
                        <a:spcAft>
                          <a:spcPts val="0"/>
                        </a:spcAft>
                      </a:pPr>
                      <a:r>
                        <a:rPr lang="en-US" sz="1400" dirty="0">
                          <a:effectLst/>
                        </a:rPr>
                        <a:t>DRX cycle&gt;320ms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ceil((5+L</a:t>
                      </a:r>
                      <a:r>
                        <a:rPr lang="en-US" sz="1400" baseline="-25000" dirty="0">
                          <a:effectLst/>
                        </a:rPr>
                        <a:t>PSS/SSS</a:t>
                      </a:r>
                      <a:r>
                        <a:rPr lang="en-US" sz="1400" dirty="0">
                          <a:effectLst/>
                        </a:rPr>
                        <a:t>) x </a:t>
                      </a:r>
                      <a:r>
                        <a:rPr lang="en-US" sz="1400" dirty="0" err="1">
                          <a:effectLst/>
                        </a:rPr>
                        <a:t>K</a:t>
                      </a:r>
                      <a:r>
                        <a:rPr lang="en-US" sz="1400" baseline="-25000" dirty="0" err="1">
                          <a:effectLst/>
                        </a:rPr>
                        <a:t>p</a:t>
                      </a:r>
                      <a:r>
                        <a:rPr lang="en-US" sz="1400" dirty="0">
                          <a:effectLst/>
                        </a:rPr>
                        <a:t>) x DRX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64009350"/>
                  </a:ext>
                </a:extLst>
              </a:tr>
            </a:tbl>
          </a:graphicData>
        </a:graphic>
      </p:graphicFrame>
      <p:graphicFrame>
        <p:nvGraphicFramePr>
          <p:cNvPr id="5" name="Table 4">
            <a:extLst>
              <a:ext uri="{FF2B5EF4-FFF2-40B4-BE49-F238E27FC236}">
                <a16:creationId xmlns:a16="http://schemas.microsoft.com/office/drawing/2014/main" id="{A011DFE1-4500-429C-A00C-5BD5D5F8B3B5}"/>
              </a:ext>
            </a:extLst>
          </p:cNvPr>
          <p:cNvGraphicFramePr>
            <a:graphicFrameLocks noGrp="1"/>
          </p:cNvGraphicFramePr>
          <p:nvPr>
            <p:extLst>
              <p:ext uri="{D42A27DB-BD31-4B8C-83A1-F6EECF244321}">
                <p14:modId xmlns:p14="http://schemas.microsoft.com/office/powerpoint/2010/main" val="3119610659"/>
              </p:ext>
            </p:extLst>
          </p:nvPr>
        </p:nvGraphicFramePr>
        <p:xfrm>
          <a:off x="1870507" y="2658968"/>
          <a:ext cx="8272731" cy="1073709"/>
        </p:xfrm>
        <a:graphic>
          <a:graphicData uri="http://schemas.openxmlformats.org/drawingml/2006/table">
            <a:tbl>
              <a:tblPr firstRow="1" firstCol="1" bandRow="1">
                <a:tableStyleId>{5C22544A-7EE6-4342-B048-85BDC9FD1C3A}</a:tableStyleId>
              </a:tblPr>
              <a:tblGrid>
                <a:gridCol w="1711677">
                  <a:extLst>
                    <a:ext uri="{9D8B030D-6E8A-4147-A177-3AD203B41FA5}">
                      <a16:colId xmlns:a16="http://schemas.microsoft.com/office/drawing/2014/main" val="312141654"/>
                    </a:ext>
                  </a:extLst>
                </a:gridCol>
                <a:gridCol w="6561054">
                  <a:extLst>
                    <a:ext uri="{9D8B030D-6E8A-4147-A177-3AD203B41FA5}">
                      <a16:colId xmlns:a16="http://schemas.microsoft.com/office/drawing/2014/main" val="2951089102"/>
                    </a:ext>
                  </a:extLst>
                </a:gridCol>
              </a:tblGrid>
              <a:tr h="286783">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(for deactivated </a:t>
                      </a:r>
                      <a:r>
                        <a:rPr lang="en-US" sz="1400" dirty="0" err="1">
                          <a:effectLst/>
                        </a:rPr>
                        <a:t>SCell</a:t>
                      </a:r>
                      <a:r>
                        <a:rPr lang="en-US" sz="1400" dirty="0">
                          <a:effectLst/>
                        </a:rPr>
                        <a:t>) T</a:t>
                      </a:r>
                      <a:r>
                        <a:rPr lang="en-US" sz="1400" baseline="-25000" dirty="0">
                          <a:effectLst/>
                        </a:rPr>
                        <a:t>PSS/</a:t>
                      </a:r>
                      <a:r>
                        <a:rPr lang="en-US" sz="1400" baseline="-25000" dirty="0" err="1">
                          <a:effectLst/>
                        </a:rPr>
                        <a:t>SSS_sync_intra_NR_U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427126332"/>
                  </a:ext>
                </a:extLst>
              </a:tr>
              <a:tr h="201514">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(5 + L</a:t>
                      </a:r>
                      <a:r>
                        <a:rPr lang="en-US" sz="1400" baseline="-25000" dirty="0">
                          <a:effectLst/>
                        </a:rPr>
                        <a:t>PSS/SSS</a:t>
                      </a:r>
                      <a:r>
                        <a:rPr lang="en-US" sz="1400" dirty="0">
                          <a:effectLst/>
                        </a:rPr>
                        <a:t>) x </a:t>
                      </a:r>
                      <a:r>
                        <a:rPr lang="en-US" sz="1400" dirty="0" err="1">
                          <a:effectLst/>
                        </a:rPr>
                        <a:t>measCycleSCell</a:t>
                      </a:r>
                      <a:r>
                        <a:rPr lang="en-US" sz="1400" dirty="0">
                          <a:effectLst/>
                        </a:rPr>
                        <a:t>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26701371"/>
                  </a:ext>
                </a:extLst>
              </a:tr>
              <a:tr h="286783">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 (5 + L</a:t>
                      </a:r>
                      <a:r>
                        <a:rPr lang="en-US" sz="1400" baseline="-25000" dirty="0">
                          <a:effectLst/>
                        </a:rPr>
                        <a:t>PSS/SSS</a:t>
                      </a:r>
                      <a:r>
                        <a:rPr lang="en-US" sz="1400" dirty="0">
                          <a:effectLst/>
                        </a:rPr>
                        <a:t>) x max(</a:t>
                      </a:r>
                      <a:r>
                        <a:rPr lang="en-US" sz="1400" dirty="0" err="1">
                          <a:effectLst/>
                        </a:rPr>
                        <a:t>measCycleSCell</a:t>
                      </a:r>
                      <a:r>
                        <a:rPr lang="en-US" sz="1400" dirty="0">
                          <a:effectLst/>
                        </a:rPr>
                        <a:t>, 1.5xDRX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795366106"/>
                  </a:ext>
                </a:extLst>
              </a:tr>
              <a:tr h="286783">
                <a:tc>
                  <a:txBody>
                    <a:bodyPr/>
                    <a:lstStyle/>
                    <a:p>
                      <a:pPr algn="ctr">
                        <a:spcAft>
                          <a:spcPts val="0"/>
                        </a:spcAft>
                      </a:pPr>
                      <a:r>
                        <a:rPr lang="en-US" sz="1400">
                          <a:effectLst/>
                        </a:rPr>
                        <a:t>DRX cycle&gt;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(5 + L</a:t>
                      </a:r>
                      <a:r>
                        <a:rPr lang="en-US" sz="1400" baseline="-25000" dirty="0">
                          <a:effectLst/>
                        </a:rPr>
                        <a:t>PSS/SSS</a:t>
                      </a:r>
                      <a:r>
                        <a:rPr lang="en-US" sz="1400" dirty="0">
                          <a:effectLst/>
                        </a:rPr>
                        <a:t>) x max(</a:t>
                      </a:r>
                      <a:r>
                        <a:rPr lang="en-US" sz="1400" dirty="0" err="1">
                          <a:effectLst/>
                        </a:rPr>
                        <a:t>measCycleSCell</a:t>
                      </a:r>
                      <a:r>
                        <a:rPr lang="en-US" sz="1400" dirty="0">
                          <a:effectLst/>
                        </a:rPr>
                        <a:t>, DRX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771608414"/>
                  </a:ext>
                </a:extLst>
              </a:tr>
            </a:tbl>
          </a:graphicData>
        </a:graphic>
      </p:graphicFrame>
      <p:graphicFrame>
        <p:nvGraphicFramePr>
          <p:cNvPr id="6" name="Table 5">
            <a:extLst>
              <a:ext uri="{FF2B5EF4-FFF2-40B4-BE49-F238E27FC236}">
                <a16:creationId xmlns:a16="http://schemas.microsoft.com/office/drawing/2014/main" id="{0F6D940C-491F-47E4-8D56-6F818C07B5BC}"/>
              </a:ext>
            </a:extLst>
          </p:cNvPr>
          <p:cNvGraphicFramePr>
            <a:graphicFrameLocks noGrp="1"/>
          </p:cNvGraphicFramePr>
          <p:nvPr>
            <p:extLst>
              <p:ext uri="{D42A27DB-BD31-4B8C-83A1-F6EECF244321}">
                <p14:modId xmlns:p14="http://schemas.microsoft.com/office/powerpoint/2010/main" val="1022405058"/>
              </p:ext>
            </p:extLst>
          </p:nvPr>
        </p:nvGraphicFramePr>
        <p:xfrm>
          <a:off x="1870506" y="3955842"/>
          <a:ext cx="8272731" cy="1073708"/>
        </p:xfrm>
        <a:graphic>
          <a:graphicData uri="http://schemas.openxmlformats.org/drawingml/2006/table">
            <a:tbl>
              <a:tblPr firstRow="1" firstCol="1" bandRow="1">
                <a:tableStyleId>{5C22544A-7EE6-4342-B048-85BDC9FD1C3A}</a:tableStyleId>
              </a:tblPr>
              <a:tblGrid>
                <a:gridCol w="1711680">
                  <a:extLst>
                    <a:ext uri="{9D8B030D-6E8A-4147-A177-3AD203B41FA5}">
                      <a16:colId xmlns:a16="http://schemas.microsoft.com/office/drawing/2014/main" val="1772194061"/>
                    </a:ext>
                  </a:extLst>
                </a:gridCol>
                <a:gridCol w="6561051">
                  <a:extLst>
                    <a:ext uri="{9D8B030D-6E8A-4147-A177-3AD203B41FA5}">
                      <a16:colId xmlns:a16="http://schemas.microsoft.com/office/drawing/2014/main" val="3480598736"/>
                    </a:ext>
                  </a:extLst>
                </a:gridCol>
              </a:tblGrid>
              <a:tr h="268427">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T</a:t>
                      </a:r>
                      <a:r>
                        <a:rPr lang="en-US" sz="1400" baseline="-25000" dirty="0">
                          <a:effectLst/>
                        </a:rPr>
                        <a:t> </a:t>
                      </a:r>
                      <a:r>
                        <a:rPr lang="en-US" sz="1400" baseline="-25000" dirty="0" err="1">
                          <a:effectLst/>
                        </a:rPr>
                        <a:t>SSB_measurement_period_intra_NR_U</a:t>
                      </a: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82060884"/>
                  </a:ext>
                </a:extLst>
              </a:tr>
              <a:tr h="268427">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max(200ms, ceil( (5+L</a:t>
                      </a:r>
                      <a:r>
                        <a:rPr lang="en-US" sz="1400" baseline="-25000" dirty="0">
                          <a:effectLst/>
                        </a:rPr>
                        <a:t>meas</a:t>
                      </a:r>
                      <a:r>
                        <a:rPr lang="en-US" sz="1400" dirty="0">
                          <a:effectLst/>
                        </a:rPr>
                        <a:t>) x </a:t>
                      </a:r>
                      <a:r>
                        <a:rPr lang="en-US" sz="1400" dirty="0" err="1">
                          <a:effectLst/>
                        </a:rPr>
                        <a:t>K</a:t>
                      </a:r>
                      <a:r>
                        <a:rPr lang="en-US" sz="1400" baseline="-25000" dirty="0" err="1">
                          <a:effectLst/>
                        </a:rPr>
                        <a:t>p</a:t>
                      </a:r>
                      <a:r>
                        <a:rPr lang="en-US" sz="1400" dirty="0">
                          <a:effectLst/>
                        </a:rPr>
                        <a:t>) x DMTC period)</a:t>
                      </a:r>
                      <a:r>
                        <a:rPr lang="en-US" sz="1400" baseline="30000" dirty="0">
                          <a:effectLst/>
                        </a:rPr>
                        <a:t>Note 1</a:t>
                      </a:r>
                      <a:r>
                        <a:rPr lang="en-US" sz="1400" dirty="0">
                          <a:effectLst/>
                        </a:rPr>
                        <a:t>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89721546"/>
                  </a:ext>
                </a:extLst>
              </a:tr>
              <a:tr h="268427">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ma(200ms, ceil(1.5x (5+L</a:t>
                      </a:r>
                      <a:r>
                        <a:rPr lang="en-US" sz="1400" baseline="-25000">
                          <a:effectLst/>
                        </a:rPr>
                        <a:t>meas</a:t>
                      </a:r>
                      <a:r>
                        <a:rPr lang="en-US" sz="1400">
                          <a:effectLst/>
                        </a:rPr>
                        <a:t>) x K</a:t>
                      </a:r>
                      <a:r>
                        <a:rPr lang="en-US" sz="1400" baseline="-25000">
                          <a:effectLst/>
                        </a:rPr>
                        <a:t>p</a:t>
                      </a:r>
                      <a:r>
                        <a:rPr lang="en-US" sz="1400">
                          <a:effectLst/>
                        </a:rPr>
                        <a:t>) x max(DMTC period,DRX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78643387"/>
                  </a:ext>
                </a:extLst>
              </a:tr>
              <a:tr h="268427">
                <a:tc>
                  <a:txBody>
                    <a:bodyPr/>
                    <a:lstStyle/>
                    <a:p>
                      <a:pPr algn="ctr">
                        <a:spcAft>
                          <a:spcPts val="0"/>
                        </a:spcAft>
                      </a:pPr>
                      <a:r>
                        <a:rPr lang="en-US" sz="1400">
                          <a:effectLst/>
                        </a:rPr>
                        <a:t>DRX cycle&gt;320ms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ceil( (5+L</a:t>
                      </a:r>
                      <a:r>
                        <a:rPr lang="en-US" sz="1400" baseline="-25000" dirty="0">
                          <a:effectLst/>
                        </a:rPr>
                        <a:t>meas</a:t>
                      </a:r>
                      <a:r>
                        <a:rPr lang="en-US" sz="1400" dirty="0">
                          <a:effectLst/>
                        </a:rPr>
                        <a:t>) x </a:t>
                      </a:r>
                      <a:r>
                        <a:rPr lang="en-US" sz="1400" dirty="0" err="1">
                          <a:effectLst/>
                        </a:rPr>
                        <a:t>K</a:t>
                      </a:r>
                      <a:r>
                        <a:rPr lang="en-US" sz="1400" baseline="-25000" dirty="0" err="1">
                          <a:effectLst/>
                        </a:rPr>
                        <a:t>p</a:t>
                      </a:r>
                      <a:r>
                        <a:rPr lang="en-US" sz="1400" baseline="-25000" dirty="0">
                          <a:effectLst/>
                        </a:rPr>
                        <a:t> </a:t>
                      </a:r>
                      <a:r>
                        <a:rPr lang="en-US" sz="1400" dirty="0">
                          <a:effectLst/>
                        </a:rPr>
                        <a:t>) x DRX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10544269"/>
                  </a:ext>
                </a:extLst>
              </a:tr>
            </a:tbl>
          </a:graphicData>
        </a:graphic>
      </p:graphicFrame>
    </p:spTree>
    <p:extLst>
      <p:ext uri="{BB962C8B-B14F-4D97-AF65-F5344CB8AC3E}">
        <p14:creationId xmlns:p14="http://schemas.microsoft.com/office/powerpoint/2010/main" val="2809451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4" y="-21374"/>
            <a:ext cx="11800765" cy="1325563"/>
          </a:xfrm>
        </p:spPr>
        <p:txBody>
          <a:bodyPr>
            <a:normAutofit/>
          </a:bodyPr>
          <a:lstStyle/>
          <a:p>
            <a:r>
              <a:rPr lang="en-GB" sz="3800" dirty="0"/>
              <a:t>Intra-Frequency Measurements (RSRP, RSRQ, SINR) (cont.)</a:t>
            </a:r>
            <a:endParaRPr lang="en-GB" sz="3800" strike="sngStrike" dirty="0"/>
          </a:p>
        </p:txBody>
      </p:sp>
      <p:sp>
        <p:nvSpPr>
          <p:cNvPr id="3" name="Content Placeholder 2"/>
          <p:cNvSpPr>
            <a:spLocks noGrp="1"/>
          </p:cNvSpPr>
          <p:nvPr>
            <p:ph idx="1"/>
          </p:nvPr>
        </p:nvSpPr>
        <p:spPr>
          <a:xfrm>
            <a:off x="118280" y="1168925"/>
            <a:ext cx="12073720" cy="4788815"/>
          </a:xfrm>
        </p:spPr>
        <p:txBody>
          <a:bodyPr>
            <a:normAutofit fontScale="70000" lnSpcReduction="20000"/>
          </a:bodyPr>
          <a:lstStyle/>
          <a:p>
            <a:r>
              <a:rPr lang="en-US" dirty="0"/>
              <a:t>Cell identification and measurement periods </a:t>
            </a:r>
            <a:r>
              <a:rPr lang="en-US" u="sng" dirty="0"/>
              <a:t>with gaps</a:t>
            </a:r>
            <a:r>
              <a:rPr lang="en-US" u="sng" baseline="-25000" dirty="0"/>
              <a:t> </a:t>
            </a:r>
            <a:r>
              <a:rPr lang="en-US" dirty="0"/>
              <a:t>are as follows: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Define maximum values for L-values in the above</a:t>
            </a:r>
            <a:endParaRPr lang="sv-SE" dirty="0"/>
          </a:p>
          <a:p>
            <a:r>
              <a:rPr lang="en-US" dirty="0"/>
              <a:t>Note: CSSF for NR-U is being discussed separately</a:t>
            </a:r>
            <a:endParaRPr lang="sv-SE" dirty="0"/>
          </a:p>
          <a:p>
            <a:r>
              <a:rPr lang="en-US" dirty="0"/>
              <a:t>Note: the same approach is applicable for SSB index identification, unless RAN2 defines a different procedure</a:t>
            </a:r>
            <a:endParaRPr lang="sv-SE" dirty="0"/>
          </a:p>
          <a:p>
            <a:r>
              <a:rPr lang="en-US" dirty="0"/>
              <a:t>Note: the above can be revisited when RAN1 design is concluded</a:t>
            </a:r>
            <a:endParaRPr lang="sv-SE" dirty="0"/>
          </a:p>
        </p:txBody>
      </p:sp>
      <p:graphicFrame>
        <p:nvGraphicFramePr>
          <p:cNvPr id="4" name="Table 3">
            <a:extLst>
              <a:ext uri="{FF2B5EF4-FFF2-40B4-BE49-F238E27FC236}">
                <a16:creationId xmlns:a16="http://schemas.microsoft.com/office/drawing/2014/main" id="{F85032CB-48C8-4C23-9E07-4A498047A907}"/>
              </a:ext>
            </a:extLst>
          </p:cNvPr>
          <p:cNvGraphicFramePr>
            <a:graphicFrameLocks noGrp="1"/>
          </p:cNvGraphicFramePr>
          <p:nvPr>
            <p:extLst>
              <p:ext uri="{D42A27DB-BD31-4B8C-83A1-F6EECF244321}">
                <p14:modId xmlns:p14="http://schemas.microsoft.com/office/powerpoint/2010/main" val="1902287750"/>
              </p:ext>
            </p:extLst>
          </p:nvPr>
        </p:nvGraphicFramePr>
        <p:xfrm>
          <a:off x="1870508" y="1593133"/>
          <a:ext cx="8753500" cy="993504"/>
        </p:xfrm>
        <a:graphic>
          <a:graphicData uri="http://schemas.openxmlformats.org/drawingml/2006/table">
            <a:tbl>
              <a:tblPr firstRow="1" firstCol="1" bandRow="1">
                <a:tableStyleId>{5C22544A-7EE6-4342-B048-85BDC9FD1C3A}</a:tableStyleId>
              </a:tblPr>
              <a:tblGrid>
                <a:gridCol w="1803915">
                  <a:extLst>
                    <a:ext uri="{9D8B030D-6E8A-4147-A177-3AD203B41FA5}">
                      <a16:colId xmlns:a16="http://schemas.microsoft.com/office/drawing/2014/main" val="3998313739"/>
                    </a:ext>
                  </a:extLst>
                </a:gridCol>
                <a:gridCol w="6949585">
                  <a:extLst>
                    <a:ext uri="{9D8B030D-6E8A-4147-A177-3AD203B41FA5}">
                      <a16:colId xmlns:a16="http://schemas.microsoft.com/office/drawing/2014/main" val="3438160621"/>
                    </a:ext>
                  </a:extLst>
                </a:gridCol>
              </a:tblGrid>
              <a:tr h="248376">
                <a:tc>
                  <a:txBody>
                    <a:bodyPr/>
                    <a:lstStyle/>
                    <a:p>
                      <a:pPr marL="457200">
                        <a:spcAft>
                          <a:spcPts val="0"/>
                        </a:spcAft>
                      </a:pPr>
                      <a:r>
                        <a:rPr lang="x-none" sz="1400" dirty="0">
                          <a:effectLst/>
                        </a:rPr>
                        <a:t>DRX cycle</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dirty="0">
                          <a:effectLst/>
                        </a:rPr>
                        <a:t>T</a:t>
                      </a:r>
                      <a:r>
                        <a:rPr lang="sv-SE" sz="1400" baseline="-25000" dirty="0">
                          <a:effectLst/>
                        </a:rPr>
                        <a:t>PSS/SSS_sync_intra_NR_U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553255742"/>
                  </a:ext>
                </a:extLst>
              </a:tr>
              <a:tr h="248376">
                <a:tc>
                  <a:txBody>
                    <a:bodyPr/>
                    <a:lstStyle/>
                    <a:p>
                      <a:pPr algn="ctr">
                        <a:spcAft>
                          <a:spcPts val="0"/>
                        </a:spcAft>
                      </a:pPr>
                      <a:r>
                        <a:rPr lang="en-US"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max(600ms, (5 + L</a:t>
                      </a:r>
                      <a:r>
                        <a:rPr lang="en-US" sz="1400" baseline="-25000" dirty="0">
                          <a:effectLst/>
                          <a:latin typeface="Arial" panose="020B0604020202020204" pitchFamily="34" charset="0"/>
                          <a:ea typeface="SimSun" panose="02010600030101010101" pitchFamily="2" charset="-122"/>
                          <a:cs typeface="Times New Roman" panose="02020603050405020304" pitchFamily="18" charset="0"/>
                        </a:rPr>
                        <a:t>PSS/SSS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DMTC period))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031793170"/>
                  </a:ext>
                </a:extLst>
              </a:tr>
              <a:tr h="248376">
                <a:tc>
                  <a:txBody>
                    <a:bodyPr/>
                    <a:lstStyle/>
                    <a:p>
                      <a:pPr algn="ctr">
                        <a:spcAft>
                          <a:spcPts val="0"/>
                        </a:spcAft>
                      </a:pPr>
                      <a:r>
                        <a:rPr lang="en-US" sz="1400" dirty="0">
                          <a:effectLst/>
                        </a:rPr>
                        <a:t>DRX cycle≤ 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max(600ms, ceil(1.5x(5+L</a:t>
                      </a:r>
                      <a:r>
                        <a:rPr lang="en-US" sz="1400" baseline="-25000" dirty="0">
                          <a:effectLst/>
                          <a:latin typeface="Arial" panose="020B0604020202020204" pitchFamily="34" charset="0"/>
                          <a:ea typeface="SimSun" panose="02010600030101010101" pitchFamily="2" charset="-122"/>
                          <a:cs typeface="Times New Roman" panose="02020603050405020304" pitchFamily="18" charset="0"/>
                        </a:rPr>
                        <a:t>PSS/SSS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DMTC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period,DRX</a:t>
                      </a:r>
                      <a:r>
                        <a:rPr lang="en-US" sz="1400" dirty="0">
                          <a:effectLst/>
                          <a:latin typeface="Arial" panose="020B0604020202020204" pitchFamily="34" charset="0"/>
                          <a:ea typeface="SimSun" panose="02010600030101010101" pitchFamily="2" charset="-122"/>
                          <a:cs typeface="Times New Roman" panose="02020603050405020304" pitchFamily="18" charset="0"/>
                        </a:rPr>
                        <a:t> cycle))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r>
                        <a:rPr lang="en-US" sz="1400" baseline="30000" dirty="0">
                          <a:effectLst/>
                          <a:latin typeface="Arial" panose="020B0604020202020204" pitchFamily="34" charset="0"/>
                          <a:ea typeface="SimSun" panose="02010600030101010101" pitchFamily="2" charset="-122"/>
                          <a:cs typeface="Times New Roman" panose="02020603050405020304" pitchFamily="18" charset="0"/>
                        </a:rPr>
                        <a:t>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07712569"/>
                  </a:ext>
                </a:extLst>
              </a:tr>
              <a:tr h="248376">
                <a:tc>
                  <a:txBody>
                    <a:bodyPr/>
                    <a:lstStyle/>
                    <a:p>
                      <a:pPr algn="ctr">
                        <a:spcAft>
                          <a:spcPts val="0"/>
                        </a:spcAft>
                      </a:pPr>
                      <a:r>
                        <a:rPr lang="en-US" sz="1400" dirty="0">
                          <a:effectLst/>
                        </a:rPr>
                        <a:t>DRX cycle&gt;320ms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(5 + L</a:t>
                      </a:r>
                      <a:r>
                        <a:rPr lang="en-US" sz="1400" baseline="-25000" dirty="0">
                          <a:effectLst/>
                          <a:latin typeface="Arial" panose="020B0604020202020204" pitchFamily="34" charset="0"/>
                          <a:ea typeface="SimSun" panose="02010600030101010101" pitchFamily="2" charset="-122"/>
                          <a:cs typeface="Times New Roman" panose="02020603050405020304" pitchFamily="18" charset="0"/>
                        </a:rPr>
                        <a:t>PSS/SSS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DRX cycle)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64009350"/>
                  </a:ext>
                </a:extLst>
              </a:tr>
            </a:tbl>
          </a:graphicData>
        </a:graphic>
      </p:graphicFrame>
      <p:graphicFrame>
        <p:nvGraphicFramePr>
          <p:cNvPr id="6" name="Table 5">
            <a:extLst>
              <a:ext uri="{FF2B5EF4-FFF2-40B4-BE49-F238E27FC236}">
                <a16:creationId xmlns:a16="http://schemas.microsoft.com/office/drawing/2014/main" id="{0F6D940C-491F-47E4-8D56-6F818C07B5BC}"/>
              </a:ext>
            </a:extLst>
          </p:cNvPr>
          <p:cNvGraphicFramePr>
            <a:graphicFrameLocks noGrp="1"/>
          </p:cNvGraphicFramePr>
          <p:nvPr>
            <p:extLst>
              <p:ext uri="{D42A27DB-BD31-4B8C-83A1-F6EECF244321}">
                <p14:modId xmlns:p14="http://schemas.microsoft.com/office/powerpoint/2010/main" val="1626600779"/>
              </p:ext>
            </p:extLst>
          </p:nvPr>
        </p:nvGraphicFramePr>
        <p:xfrm>
          <a:off x="1870506" y="2862335"/>
          <a:ext cx="8753500" cy="1073708"/>
        </p:xfrm>
        <a:graphic>
          <a:graphicData uri="http://schemas.openxmlformats.org/drawingml/2006/table">
            <a:tbl>
              <a:tblPr firstRow="1" firstCol="1" bandRow="1">
                <a:tableStyleId>{5C22544A-7EE6-4342-B048-85BDC9FD1C3A}</a:tableStyleId>
              </a:tblPr>
              <a:tblGrid>
                <a:gridCol w="1811154">
                  <a:extLst>
                    <a:ext uri="{9D8B030D-6E8A-4147-A177-3AD203B41FA5}">
                      <a16:colId xmlns:a16="http://schemas.microsoft.com/office/drawing/2014/main" val="1772194061"/>
                    </a:ext>
                  </a:extLst>
                </a:gridCol>
                <a:gridCol w="6942346">
                  <a:extLst>
                    <a:ext uri="{9D8B030D-6E8A-4147-A177-3AD203B41FA5}">
                      <a16:colId xmlns:a16="http://schemas.microsoft.com/office/drawing/2014/main" val="3480598736"/>
                    </a:ext>
                  </a:extLst>
                </a:gridCol>
              </a:tblGrid>
              <a:tr h="268427">
                <a:tc>
                  <a:txBody>
                    <a:bodyPr/>
                    <a:lstStyle/>
                    <a:p>
                      <a:pPr algn="ctr">
                        <a:spcAft>
                          <a:spcPts val="0"/>
                        </a:spcAft>
                      </a:pPr>
                      <a:r>
                        <a:rPr lang="en-US" sz="1400" dirty="0">
                          <a:effectLst/>
                        </a:rPr>
                        <a:t>DRX cycle</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T</a:t>
                      </a:r>
                      <a:r>
                        <a:rPr lang="en-US" sz="1400" baseline="-25000" dirty="0">
                          <a:effectLst/>
                        </a:rPr>
                        <a:t> </a:t>
                      </a:r>
                      <a:r>
                        <a:rPr lang="en-US" sz="1400" baseline="-25000" dirty="0" err="1">
                          <a:effectLst/>
                        </a:rPr>
                        <a:t>SSB_measurement_period_intra_NR_U</a:t>
                      </a: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82060884"/>
                  </a:ext>
                </a:extLst>
              </a:tr>
              <a:tr h="268427">
                <a:tc>
                  <a:txBody>
                    <a:bodyPr/>
                    <a:lstStyle/>
                    <a:p>
                      <a:pPr algn="ctr">
                        <a:spcAft>
                          <a:spcPts val="0"/>
                        </a:spcAft>
                      </a:pPr>
                      <a:r>
                        <a:rPr lang="en-US"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max(200ms, (5 +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L</a:t>
                      </a:r>
                      <a:r>
                        <a:rPr lang="en-US" sz="1400" baseline="-25000" dirty="0" err="1">
                          <a:effectLst/>
                          <a:latin typeface="Times New Roman" panose="02020603050405020304" pitchFamily="18" charset="0"/>
                          <a:ea typeface="SimSun" panose="02010600030101010101" pitchFamily="2" charset="-122"/>
                        </a:rPr>
                        <a:t>meas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DMTC period))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89721546"/>
                  </a:ext>
                </a:extLst>
              </a:tr>
              <a:tr h="268427">
                <a:tc>
                  <a:txBody>
                    <a:bodyPr/>
                    <a:lstStyle/>
                    <a:p>
                      <a:pPr algn="ctr">
                        <a:spcAft>
                          <a:spcPts val="0"/>
                        </a:spcAft>
                      </a:pPr>
                      <a:r>
                        <a:rPr lang="en-US" sz="1400" dirty="0">
                          <a:effectLst/>
                        </a:rPr>
                        <a:t>DRX cycle≤ 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max(200ms, ceil(1.5x(5+L</a:t>
                      </a:r>
                      <a:r>
                        <a:rPr lang="en-US" sz="1400" baseline="-25000" dirty="0">
                          <a:effectLst/>
                          <a:latin typeface="Times New Roman" panose="02020603050405020304" pitchFamily="18" charset="0"/>
                          <a:ea typeface="SimSun" panose="02010600030101010101" pitchFamily="2" charset="-122"/>
                        </a:rPr>
                        <a:t>meas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DMTC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period,DRX</a:t>
                      </a:r>
                      <a:r>
                        <a:rPr lang="en-US" sz="1400" dirty="0">
                          <a:effectLst/>
                          <a:latin typeface="Arial" panose="020B0604020202020204" pitchFamily="34" charset="0"/>
                          <a:ea typeface="SimSun" panose="02010600030101010101" pitchFamily="2" charset="-122"/>
                          <a:cs typeface="Times New Roman" panose="02020603050405020304" pitchFamily="18" charset="0"/>
                        </a:rPr>
                        <a:t> cycle))</a:t>
                      </a:r>
                      <a:r>
                        <a:rPr lang="en-US" sz="1400" baseline="30000" dirty="0">
                          <a:effectLst/>
                          <a:latin typeface="Arial" panose="020B0604020202020204" pitchFamily="34" charset="0"/>
                          <a:ea typeface="SimSun" panose="02010600030101010101" pitchFamily="2" charset="-122"/>
                          <a:cs typeface="Times New Roman" panose="02020603050405020304" pitchFamily="18" charset="0"/>
                        </a:rPr>
                        <a:t> </a:t>
                      </a:r>
                      <a:r>
                        <a:rPr lang="en-US" sz="1400" dirty="0">
                          <a:effectLst/>
                          <a:latin typeface="Arial" panose="020B0604020202020204" pitchFamily="34" charset="0"/>
                          <a:ea typeface="SimSun" panose="02010600030101010101" pitchFamily="2" charset="-122"/>
                          <a:cs typeface="Times New Roman" panose="02020603050405020304" pitchFamily="18" charset="0"/>
                        </a:rPr>
                        <a:t>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78643387"/>
                  </a:ext>
                </a:extLst>
              </a:tr>
              <a:tr h="268427">
                <a:tc>
                  <a:txBody>
                    <a:bodyPr/>
                    <a:lstStyle/>
                    <a:p>
                      <a:pPr algn="ctr">
                        <a:spcAft>
                          <a:spcPts val="0"/>
                        </a:spcAft>
                      </a:pPr>
                      <a:r>
                        <a:rPr lang="en-US" sz="1400" dirty="0">
                          <a:effectLst/>
                        </a:rPr>
                        <a:t>DRX cycle&gt;320ms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latin typeface="Arial" panose="020B0604020202020204" pitchFamily="34" charset="0"/>
                          <a:ea typeface="SimSun" panose="02010600030101010101" pitchFamily="2" charset="-122"/>
                          <a:cs typeface="Times New Roman" panose="02020603050405020304" pitchFamily="18" charset="0"/>
                        </a:rPr>
                        <a:t>(5 +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L</a:t>
                      </a:r>
                      <a:r>
                        <a:rPr lang="en-US" sz="1400" baseline="-25000" dirty="0" err="1">
                          <a:effectLst/>
                          <a:latin typeface="Times New Roman" panose="02020603050405020304" pitchFamily="18" charset="0"/>
                          <a:ea typeface="SimSun" panose="02010600030101010101" pitchFamily="2" charset="-122"/>
                        </a:rPr>
                        <a:t>meas</a:t>
                      </a:r>
                      <a:r>
                        <a:rPr lang="en-US" sz="1400" dirty="0">
                          <a:effectLst/>
                          <a:latin typeface="Arial" panose="020B0604020202020204" pitchFamily="34" charset="0"/>
                          <a:ea typeface="SimSun" panose="02010600030101010101" pitchFamily="2" charset="-122"/>
                          <a:cs typeface="Times New Roman" panose="02020603050405020304" pitchFamily="18" charset="0"/>
                        </a:rPr>
                        <a:t>) x max(MGRP, DRX cycle) x </a:t>
                      </a:r>
                      <a:r>
                        <a:rPr lang="en-US" sz="1400" dirty="0" err="1">
                          <a:effectLst/>
                          <a:latin typeface="Arial" panose="020B0604020202020204" pitchFamily="34" charset="0"/>
                          <a:ea typeface="SimSun" panose="02010600030101010101" pitchFamily="2" charset="-122"/>
                          <a:cs typeface="Times New Roman" panose="02020603050405020304" pitchFamily="18" charset="0"/>
                        </a:rPr>
                        <a:t>CSSF</a:t>
                      </a:r>
                      <a:r>
                        <a:rPr lang="en-US" sz="1400" baseline="-25000" dirty="0" err="1">
                          <a:effectLst/>
                          <a:latin typeface="Arial" panose="020B0604020202020204" pitchFamily="34" charset="0"/>
                          <a:ea typeface="SimSun" panose="02010600030101010101" pitchFamily="2" charset="-122"/>
                          <a:cs typeface="Times New Roman" panose="02020603050405020304" pitchFamily="18" charset="0"/>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10544269"/>
                  </a:ext>
                </a:extLst>
              </a:tr>
            </a:tbl>
          </a:graphicData>
        </a:graphic>
      </p:graphicFrame>
    </p:spTree>
    <p:extLst>
      <p:ext uri="{BB962C8B-B14F-4D97-AF65-F5344CB8AC3E}">
        <p14:creationId xmlns:p14="http://schemas.microsoft.com/office/powerpoint/2010/main" val="3072660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4" y="-21374"/>
            <a:ext cx="11800765" cy="1325563"/>
          </a:xfrm>
        </p:spPr>
        <p:txBody>
          <a:bodyPr>
            <a:normAutofit/>
          </a:bodyPr>
          <a:lstStyle/>
          <a:p>
            <a:r>
              <a:rPr lang="en-GB" sz="3800" dirty="0"/>
              <a:t>Inter-Frequency Measurements (RSRP, RSRQ, SINR)</a:t>
            </a:r>
            <a:endParaRPr lang="en-GB" sz="3800" strike="sngStrike" dirty="0"/>
          </a:p>
        </p:txBody>
      </p:sp>
      <p:sp>
        <p:nvSpPr>
          <p:cNvPr id="3" name="Content Placeholder 2"/>
          <p:cNvSpPr>
            <a:spLocks noGrp="1"/>
          </p:cNvSpPr>
          <p:nvPr>
            <p:ph idx="1"/>
          </p:nvPr>
        </p:nvSpPr>
        <p:spPr>
          <a:xfrm>
            <a:off x="118280" y="1168924"/>
            <a:ext cx="12073720" cy="5590095"/>
          </a:xfrm>
        </p:spPr>
        <p:txBody>
          <a:bodyPr>
            <a:normAutofit fontScale="70000" lnSpcReduction="20000"/>
          </a:bodyPr>
          <a:lstStyle/>
          <a:p>
            <a:r>
              <a:rPr lang="en-US" dirty="0"/>
              <a:t>For inter-frequency, use the same approach as for intra-frequency: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Define maximum values for L-values in the above</a:t>
            </a:r>
            <a:endParaRPr lang="sv-SE" dirty="0"/>
          </a:p>
          <a:p>
            <a:r>
              <a:rPr lang="en-US" dirty="0"/>
              <a:t>Note: CSSF for NR-U is being discussed separately</a:t>
            </a:r>
            <a:endParaRPr lang="sv-SE" dirty="0"/>
          </a:p>
          <a:p>
            <a:r>
              <a:rPr lang="en-US" dirty="0"/>
              <a:t>Note: the same approach is applicable for SSB index identification, unless RAN2 defines a different procedure</a:t>
            </a:r>
            <a:endParaRPr lang="sv-SE" dirty="0"/>
          </a:p>
          <a:p>
            <a:r>
              <a:rPr lang="en-US" dirty="0"/>
              <a:t>Note: the above can be revisited when RAN1 design is concluded</a:t>
            </a:r>
            <a:endParaRPr lang="sv-SE" dirty="0"/>
          </a:p>
        </p:txBody>
      </p:sp>
      <p:graphicFrame>
        <p:nvGraphicFramePr>
          <p:cNvPr id="7" name="Table 6">
            <a:extLst>
              <a:ext uri="{FF2B5EF4-FFF2-40B4-BE49-F238E27FC236}">
                <a16:creationId xmlns:a16="http://schemas.microsoft.com/office/drawing/2014/main" id="{16172514-13E9-4660-AF1A-6995301A8122}"/>
              </a:ext>
            </a:extLst>
          </p:cNvPr>
          <p:cNvGraphicFramePr>
            <a:graphicFrameLocks noGrp="1"/>
          </p:cNvGraphicFramePr>
          <p:nvPr>
            <p:extLst>
              <p:ext uri="{D42A27DB-BD31-4B8C-83A1-F6EECF244321}">
                <p14:modId xmlns:p14="http://schemas.microsoft.com/office/powerpoint/2010/main" val="2279164074"/>
              </p:ext>
            </p:extLst>
          </p:nvPr>
        </p:nvGraphicFramePr>
        <p:xfrm>
          <a:off x="731023" y="1676173"/>
          <a:ext cx="10848234" cy="1150368"/>
        </p:xfrm>
        <a:graphic>
          <a:graphicData uri="http://schemas.openxmlformats.org/drawingml/2006/table">
            <a:tbl>
              <a:tblPr firstRow="1" firstCol="1" bandRow="1">
                <a:tableStyleId>{5C22544A-7EE6-4342-B048-85BDC9FD1C3A}</a:tableStyleId>
              </a:tblPr>
              <a:tblGrid>
                <a:gridCol w="2507529">
                  <a:extLst>
                    <a:ext uri="{9D8B030D-6E8A-4147-A177-3AD203B41FA5}">
                      <a16:colId xmlns:a16="http://schemas.microsoft.com/office/drawing/2014/main" val="1300212032"/>
                    </a:ext>
                  </a:extLst>
                </a:gridCol>
                <a:gridCol w="8340705">
                  <a:extLst>
                    <a:ext uri="{9D8B030D-6E8A-4147-A177-3AD203B41FA5}">
                      <a16:colId xmlns:a16="http://schemas.microsoft.com/office/drawing/2014/main" val="2242898630"/>
                    </a:ext>
                  </a:extLst>
                </a:gridCol>
              </a:tblGrid>
              <a:tr h="287592">
                <a:tc>
                  <a:txBody>
                    <a:bodyPr/>
                    <a:lstStyle/>
                    <a:p>
                      <a:pPr algn="ctr" fontAlgn="base" hangingPunct="0">
                        <a:spcAft>
                          <a:spcPts val="0"/>
                        </a:spcAft>
                      </a:pPr>
                      <a:r>
                        <a:rPr lang="en-GB" sz="1400" dirty="0">
                          <a:effectLst/>
                        </a:rPr>
                        <a:t>Condition</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200"/>
                        </a:spcAft>
                      </a:pPr>
                      <a:r>
                        <a:rPr lang="sv-SE" sz="1400" dirty="0">
                          <a:effectLst/>
                        </a:rPr>
                        <a:t>T</a:t>
                      </a:r>
                      <a:r>
                        <a:rPr lang="sv-SE" sz="1400" baseline="-25000" dirty="0">
                          <a:effectLst/>
                        </a:rPr>
                        <a:t>PSS/SSS_sync_inter_NR_U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10549008"/>
                  </a:ext>
                </a:extLst>
              </a:tr>
              <a:tr h="287592">
                <a:tc>
                  <a:txBody>
                    <a:bodyPr/>
                    <a:lstStyle/>
                    <a:p>
                      <a:pPr algn="ctr" fontAlgn="base" hangingPunct="0">
                        <a:spcAft>
                          <a:spcPts val="0"/>
                        </a:spcAft>
                      </a:pPr>
                      <a:r>
                        <a:rPr lang="en-GB"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 max(600ms, (8+L</a:t>
                      </a:r>
                      <a:r>
                        <a:rPr lang="en-US" sz="1400" baseline="-25000" dirty="0">
                          <a:effectLst/>
                        </a:rPr>
                        <a:t>PSS/SSS</a:t>
                      </a:r>
                      <a:r>
                        <a:rPr lang="en-GB" sz="1400" dirty="0">
                          <a:effectLst/>
                        </a:rPr>
                        <a:t>) x max(MGRP, DMTC period))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546251275"/>
                  </a:ext>
                </a:extLst>
              </a:tr>
              <a:tr h="287592">
                <a:tc>
                  <a:txBody>
                    <a:bodyPr/>
                    <a:lstStyle/>
                    <a:p>
                      <a:pPr algn="ctr" fontAlgn="base" hangingPunct="0">
                        <a:spcAft>
                          <a:spcPts val="0"/>
                        </a:spcAft>
                      </a:pPr>
                      <a:r>
                        <a:rPr lang="en-GB" sz="1400" dirty="0">
                          <a:effectLst/>
                        </a:rPr>
                        <a:t>DRX cycle </a:t>
                      </a:r>
                      <a:r>
                        <a:rPr lang="en-US" sz="1400" dirty="0">
                          <a:effectLst/>
                        </a:rPr>
                        <a:t>≤</a:t>
                      </a:r>
                      <a:r>
                        <a:rPr lang="en-GB" sz="1400" dirty="0">
                          <a:effectLst/>
                        </a:rPr>
                        <a:t> 320ms</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max(600ms, ceil((8+L</a:t>
                      </a:r>
                      <a:r>
                        <a:rPr lang="en-US" sz="1400" baseline="-25000" dirty="0">
                          <a:effectLst/>
                        </a:rPr>
                        <a:t>PSS/SSS</a:t>
                      </a:r>
                      <a:r>
                        <a:rPr lang="en-GB" sz="1400" dirty="0">
                          <a:effectLst/>
                        </a:rPr>
                        <a:t>)x1.5) x max(MGRP, DMTC period, DRX cycle))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35492188"/>
                  </a:ext>
                </a:extLst>
              </a:tr>
              <a:tr h="287592">
                <a:tc>
                  <a:txBody>
                    <a:bodyPr/>
                    <a:lstStyle/>
                    <a:p>
                      <a:pPr algn="ctr" fontAlgn="base" hangingPunct="0">
                        <a:spcAft>
                          <a:spcPts val="0"/>
                        </a:spcAft>
                      </a:pPr>
                      <a:r>
                        <a:rPr lang="en-GB" sz="1400">
                          <a:effectLst/>
                        </a:rPr>
                        <a:t>DRX cycle &gt; 320ms </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(8 + L</a:t>
                      </a:r>
                      <a:r>
                        <a:rPr lang="en-US" sz="1400" baseline="-25000" dirty="0">
                          <a:effectLst/>
                        </a:rPr>
                        <a:t>PSS/SSS</a:t>
                      </a:r>
                      <a:r>
                        <a:rPr lang="en-GB" sz="1400" dirty="0">
                          <a:effectLst/>
                        </a:rPr>
                        <a:t>) x DRX cycle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405837708"/>
                  </a:ext>
                </a:extLst>
              </a:tr>
            </a:tbl>
          </a:graphicData>
        </a:graphic>
      </p:graphicFrame>
      <p:graphicFrame>
        <p:nvGraphicFramePr>
          <p:cNvPr id="8" name="Table 7">
            <a:extLst>
              <a:ext uri="{FF2B5EF4-FFF2-40B4-BE49-F238E27FC236}">
                <a16:creationId xmlns:a16="http://schemas.microsoft.com/office/drawing/2014/main" id="{9D3BE7D6-4D08-418D-B884-CF894A2256D4}"/>
              </a:ext>
            </a:extLst>
          </p:cNvPr>
          <p:cNvGraphicFramePr>
            <a:graphicFrameLocks noGrp="1"/>
          </p:cNvGraphicFramePr>
          <p:nvPr>
            <p:extLst>
              <p:ext uri="{D42A27DB-BD31-4B8C-83A1-F6EECF244321}">
                <p14:modId xmlns:p14="http://schemas.microsoft.com/office/powerpoint/2010/main" val="2978229487"/>
              </p:ext>
            </p:extLst>
          </p:nvPr>
        </p:nvGraphicFramePr>
        <p:xfrm>
          <a:off x="731023" y="3141963"/>
          <a:ext cx="10848234" cy="1229549"/>
        </p:xfrm>
        <a:graphic>
          <a:graphicData uri="http://schemas.openxmlformats.org/drawingml/2006/table">
            <a:tbl>
              <a:tblPr firstRow="1" firstCol="1" bandRow="1">
                <a:tableStyleId>{5C22544A-7EE6-4342-B048-85BDC9FD1C3A}</a:tableStyleId>
              </a:tblPr>
              <a:tblGrid>
                <a:gridCol w="2492943">
                  <a:extLst>
                    <a:ext uri="{9D8B030D-6E8A-4147-A177-3AD203B41FA5}">
                      <a16:colId xmlns:a16="http://schemas.microsoft.com/office/drawing/2014/main" val="3079623473"/>
                    </a:ext>
                  </a:extLst>
                </a:gridCol>
                <a:gridCol w="8355291">
                  <a:extLst>
                    <a:ext uri="{9D8B030D-6E8A-4147-A177-3AD203B41FA5}">
                      <a16:colId xmlns:a16="http://schemas.microsoft.com/office/drawing/2014/main" val="1963131744"/>
                    </a:ext>
                  </a:extLst>
                </a:gridCol>
              </a:tblGrid>
              <a:tr h="301658">
                <a:tc>
                  <a:txBody>
                    <a:bodyPr/>
                    <a:lstStyle/>
                    <a:p>
                      <a:pPr algn="ctr" fontAlgn="base" hangingPunct="0">
                        <a:spcAft>
                          <a:spcPts val="0"/>
                        </a:spcAft>
                      </a:pPr>
                      <a:r>
                        <a:rPr lang="en-GB" sz="1400" dirty="0">
                          <a:effectLst/>
                        </a:rPr>
                        <a:t>Condition</a:t>
                      </a:r>
                      <a:r>
                        <a:rPr lang="en-GB" sz="1400" baseline="30000" dirty="0">
                          <a:effectLst/>
                        </a:rPr>
                        <a:t> NOTE1,2</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200"/>
                        </a:spcAft>
                      </a:pPr>
                      <a:r>
                        <a:rPr lang="en-GB" sz="1400" dirty="0">
                          <a:effectLst/>
                        </a:rPr>
                        <a:t>T</a:t>
                      </a:r>
                      <a:r>
                        <a:rPr lang="en-GB" sz="1400" baseline="-25000" dirty="0">
                          <a:effectLst/>
                        </a:rPr>
                        <a:t> </a:t>
                      </a:r>
                      <a:r>
                        <a:rPr lang="en-GB" sz="1400" baseline="-25000" dirty="0" err="1">
                          <a:effectLst/>
                        </a:rPr>
                        <a:t>SSB_measurement_period_inter_NR_U</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36953033"/>
                  </a:ext>
                </a:extLst>
              </a:tr>
              <a:tr h="352708">
                <a:tc>
                  <a:txBody>
                    <a:bodyPr/>
                    <a:lstStyle/>
                    <a:p>
                      <a:pPr algn="ctr" fontAlgn="base" hangingPunct="0">
                        <a:spcAft>
                          <a:spcPts val="0"/>
                        </a:spcAft>
                      </a:pPr>
                      <a:r>
                        <a:rPr lang="en-GB" sz="1400" dirty="0">
                          <a:effectLst/>
                        </a:rPr>
                        <a:t>No DRX</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max(200ms, (8 + </a:t>
                      </a:r>
                      <a:r>
                        <a:rPr lang="en-GB" sz="1400" dirty="0" err="1">
                          <a:effectLst/>
                        </a:rPr>
                        <a:t>L</a:t>
                      </a:r>
                      <a:r>
                        <a:rPr lang="en-GB" sz="1400" baseline="-25000" dirty="0" err="1">
                          <a:effectLst/>
                        </a:rPr>
                        <a:t>meas</a:t>
                      </a:r>
                      <a:r>
                        <a:rPr lang="en-GB" sz="1400" dirty="0">
                          <a:effectLst/>
                        </a:rPr>
                        <a:t>) x max(MGRP, DMTC period))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65785670"/>
                  </a:ext>
                </a:extLst>
              </a:tr>
              <a:tr h="352708">
                <a:tc>
                  <a:txBody>
                    <a:bodyPr/>
                    <a:lstStyle/>
                    <a:p>
                      <a:pPr algn="ctr" fontAlgn="base" hangingPunct="0">
                        <a:spcAft>
                          <a:spcPts val="0"/>
                        </a:spcAft>
                      </a:pPr>
                      <a:r>
                        <a:rPr lang="en-GB" sz="1400">
                          <a:effectLst/>
                        </a:rPr>
                        <a:t>DRX cycle </a:t>
                      </a:r>
                      <a:r>
                        <a:rPr lang="en-US" sz="1400">
                          <a:effectLst/>
                        </a:rPr>
                        <a:t>≤</a:t>
                      </a:r>
                      <a:r>
                        <a:rPr lang="en-GB" sz="1400">
                          <a:effectLst/>
                        </a:rPr>
                        <a: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max(200ms, ceil((8+L</a:t>
                      </a:r>
                      <a:r>
                        <a:rPr lang="en-GB" sz="1400" baseline="-25000" dirty="0">
                          <a:effectLst/>
                        </a:rPr>
                        <a:t>meas</a:t>
                      </a:r>
                      <a:r>
                        <a:rPr lang="en-GB" sz="1400" dirty="0">
                          <a:effectLst/>
                        </a:rPr>
                        <a:t>) x 1.5) x max(MGRP, DMTC period, DRX cycle))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962817151"/>
                  </a:ext>
                </a:extLst>
              </a:tr>
              <a:tr h="222475">
                <a:tc>
                  <a:txBody>
                    <a:bodyPr/>
                    <a:lstStyle/>
                    <a:p>
                      <a:pPr algn="ctr" fontAlgn="base" hangingPunct="0">
                        <a:spcAft>
                          <a:spcPts val="0"/>
                        </a:spcAft>
                      </a:pPr>
                      <a:r>
                        <a:rPr lang="en-GB" sz="1400">
                          <a:effectLst/>
                        </a:rPr>
                        <a:t>DRX cycle &gt;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fontAlgn="base" hangingPunct="0">
                        <a:spcAft>
                          <a:spcPts val="0"/>
                        </a:spcAft>
                      </a:pPr>
                      <a:r>
                        <a:rPr lang="en-GB" sz="1400" dirty="0">
                          <a:effectLst/>
                        </a:rPr>
                        <a:t>(8 + </a:t>
                      </a:r>
                      <a:r>
                        <a:rPr lang="en-GB" sz="1400" dirty="0" err="1">
                          <a:effectLst/>
                        </a:rPr>
                        <a:t>L</a:t>
                      </a:r>
                      <a:r>
                        <a:rPr lang="en-GB" sz="1400" baseline="-25000" dirty="0" err="1">
                          <a:effectLst/>
                        </a:rPr>
                        <a:t>meas</a:t>
                      </a:r>
                      <a:r>
                        <a:rPr lang="en-GB" sz="1400" dirty="0">
                          <a:effectLst/>
                        </a:rPr>
                        <a:t>) x DRX cycle x </a:t>
                      </a:r>
                      <a:r>
                        <a:rPr lang="en-GB" sz="1400" dirty="0" err="1">
                          <a:effectLst/>
                        </a:rPr>
                        <a:t>CSSF</a:t>
                      </a:r>
                      <a:r>
                        <a:rPr lang="en-GB" sz="1400" baseline="-25000" dirty="0" err="1">
                          <a:effectLst/>
                        </a:rPr>
                        <a:t>inter</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638896150"/>
                  </a:ext>
                </a:extLst>
              </a:tr>
            </a:tbl>
          </a:graphicData>
        </a:graphic>
      </p:graphicFrame>
    </p:spTree>
    <p:extLst>
      <p:ext uri="{BB962C8B-B14F-4D97-AF65-F5344CB8AC3E}">
        <p14:creationId xmlns:p14="http://schemas.microsoft.com/office/powerpoint/2010/main" val="2614955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Inter-RAT Measurements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Existing requirements shall apply to inter-RAT measurements in NR-U if the RAT being measured is in licensed band. When RAT being measured is NR-U (Scenario B before </a:t>
            </a:r>
            <a:r>
              <a:rPr lang="en-US" dirty="0" err="1"/>
              <a:t>PSCell</a:t>
            </a:r>
            <a:r>
              <a:rPr lang="en-US" dirty="0"/>
              <a:t> add), inter-RAT measurement requirements can be based on inter-frequency NR-U measurement requirements</a:t>
            </a:r>
            <a:endParaRPr lang="sv-SE" sz="2400" dirty="0"/>
          </a:p>
        </p:txBody>
      </p:sp>
    </p:spTree>
    <p:extLst>
      <p:ext uri="{BB962C8B-B14F-4D97-AF65-F5344CB8AC3E}">
        <p14:creationId xmlns:p14="http://schemas.microsoft.com/office/powerpoint/2010/main" val="2828039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SFTD Measurements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 EN-DC SFTD towards NR-U with LBT, a measurement period T</a:t>
            </a:r>
            <a:r>
              <a:rPr lang="en-US" baseline="-25000" dirty="0"/>
              <a:t>measure_SFTD1</a:t>
            </a:r>
            <a:r>
              <a:rPr lang="en-US" dirty="0"/>
              <a:t> = max(0.2,[5 + N</a:t>
            </a:r>
            <a:r>
              <a:rPr lang="en-US" baseline="-25000" dirty="0"/>
              <a:t>LBT-fail</a:t>
            </a:r>
            <a:r>
              <a:rPr lang="en-US" dirty="0"/>
              <a:t>] x SMTC period), where N</a:t>
            </a:r>
            <a:r>
              <a:rPr lang="en-US" baseline="-25000" dirty="0"/>
              <a:t>LBT-fail</a:t>
            </a:r>
            <a:r>
              <a:rPr lang="en-US" dirty="0"/>
              <a:t> is the number of SSBs (or DRSs) that have been blocked by LBT, is used</a:t>
            </a:r>
          </a:p>
          <a:p>
            <a:endParaRPr lang="en-US" dirty="0"/>
          </a:p>
          <a:p>
            <a:r>
              <a:rPr lang="en-US" dirty="0"/>
              <a:t>For EN-DC SFTD towards NR-U with LBT, SFTD measurement accuracy under LBT shall be safe-guarded by limiting the time between acquisition of </a:t>
            </a:r>
            <a:r>
              <a:rPr lang="en-US" dirty="0" err="1"/>
              <a:t>PCell</a:t>
            </a:r>
            <a:r>
              <a:rPr lang="en-US" dirty="0"/>
              <a:t> timing and acquisition of </a:t>
            </a:r>
            <a:r>
              <a:rPr lang="en-US" dirty="0" err="1"/>
              <a:t>PSCell</a:t>
            </a:r>
            <a:r>
              <a:rPr lang="en-US" dirty="0"/>
              <a:t> timing used when estimating SFTD. One option may e.g. be to request that |t</a:t>
            </a:r>
            <a:r>
              <a:rPr lang="en-US" baseline="-25000" dirty="0"/>
              <a:t>1</a:t>
            </a:r>
            <a:r>
              <a:rPr lang="en-US" dirty="0"/>
              <a:t>-t</a:t>
            </a:r>
            <a:r>
              <a:rPr lang="en-US" baseline="-25000" dirty="0"/>
              <a:t>2</a:t>
            </a:r>
            <a:r>
              <a:rPr lang="en-US" dirty="0"/>
              <a:t>| &lt; SMTC period, another to request that |t</a:t>
            </a:r>
            <a:r>
              <a:rPr lang="en-US" baseline="-25000" dirty="0"/>
              <a:t>1</a:t>
            </a:r>
            <a:r>
              <a:rPr lang="en-US" dirty="0"/>
              <a:t>-t</a:t>
            </a:r>
            <a:r>
              <a:rPr lang="en-US" baseline="-25000" dirty="0"/>
              <a:t>2</a:t>
            </a:r>
            <a:r>
              <a:rPr lang="en-US" dirty="0"/>
              <a:t>| &lt; max(0.2, 5xSMTC period)</a:t>
            </a:r>
          </a:p>
          <a:p>
            <a:endParaRPr lang="en-US" dirty="0"/>
          </a:p>
          <a:p>
            <a:r>
              <a:rPr lang="en-US" dirty="0"/>
              <a:t>RAN4 shall further discuss how to capture measurement delay requirements for inter-RAT SFTD towards NR-U under LBT</a:t>
            </a:r>
          </a:p>
          <a:p>
            <a:endParaRPr lang="en-US" dirty="0"/>
          </a:p>
          <a:p>
            <a:r>
              <a:rPr lang="en-US" dirty="0"/>
              <a:t>Extension of SFTD measurement time when </a:t>
            </a:r>
            <a:r>
              <a:rPr lang="en-US" dirty="0" err="1"/>
              <a:t>PSCell</a:t>
            </a:r>
            <a:r>
              <a:rPr lang="en-US" dirty="0"/>
              <a:t> changes without changing carrier frequency to be similar to the described way in clause 8.17.2 of TS 36.133</a:t>
            </a:r>
            <a:endParaRPr lang="sv-SE" sz="2400" dirty="0"/>
          </a:p>
        </p:txBody>
      </p:sp>
    </p:spTree>
    <p:extLst>
      <p:ext uri="{BB962C8B-B14F-4D97-AF65-F5344CB8AC3E}">
        <p14:creationId xmlns:p14="http://schemas.microsoft.com/office/powerpoint/2010/main" val="4630561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SFTD (cont.)</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hangingPunct="0"/>
            <a:endParaRPr lang="sv-SE" dirty="0"/>
          </a:p>
          <a:p>
            <a:pPr lvl="0"/>
            <a:endParaRPr lang="sv-SE" dirty="0"/>
          </a:p>
        </p:txBody>
      </p:sp>
      <p:sp>
        <p:nvSpPr>
          <p:cNvPr id="6" name="Content Placeholder 2">
            <a:extLst>
              <a:ext uri="{FF2B5EF4-FFF2-40B4-BE49-F238E27FC236}">
                <a16:creationId xmlns:a16="http://schemas.microsoft.com/office/drawing/2014/main" id="{FF6483D7-C173-438C-A213-85671C90C2EA}"/>
              </a:ext>
            </a:extLst>
          </p:cNvPr>
          <p:cNvSpPr txBox="1">
            <a:spLocks/>
          </p:cNvSpPr>
          <p:nvPr/>
        </p:nvSpPr>
        <p:spPr>
          <a:xfrm>
            <a:off x="270680" y="1602389"/>
            <a:ext cx="11955439" cy="4998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FF0000"/>
                </a:solidFill>
              </a:rPr>
              <a:t>For EN-DC, the SFTD measurement period towards NR-U with LBT under DRX:</a:t>
            </a:r>
          </a:p>
          <a:p>
            <a:endParaRPr lang="en-US" sz="2400" dirty="0">
              <a:solidFill>
                <a:srgbClr val="FF0000"/>
              </a:solidFill>
            </a:endParaRPr>
          </a:p>
          <a:p>
            <a:endParaRPr lang="en-US" sz="2400" dirty="0">
              <a:solidFill>
                <a:srgbClr val="FF0000"/>
              </a:solidFill>
            </a:endParaRPr>
          </a:p>
          <a:p>
            <a:endParaRPr lang="en-US" sz="2400" dirty="0">
              <a:solidFill>
                <a:srgbClr val="FF0000"/>
              </a:solidFill>
            </a:endParaRPr>
          </a:p>
          <a:p>
            <a:endParaRPr lang="en-US" sz="2400" dirty="0">
              <a:solidFill>
                <a:srgbClr val="FF0000"/>
              </a:solidFill>
            </a:endParaRPr>
          </a:p>
          <a:p>
            <a:endParaRPr lang="en-US" sz="2400" dirty="0">
              <a:solidFill>
                <a:srgbClr val="FF0000"/>
              </a:solidFill>
            </a:endParaRPr>
          </a:p>
          <a:p>
            <a:endParaRPr lang="en-US" sz="2400" dirty="0">
              <a:solidFill>
                <a:srgbClr val="FF0000"/>
              </a:solidFill>
            </a:endParaRPr>
          </a:p>
          <a:p>
            <a:r>
              <a:rPr lang="en-US" dirty="0">
                <a:solidFill>
                  <a:srgbClr val="FF0000"/>
                </a:solidFill>
              </a:rPr>
              <a:t>Define the maximum value of L</a:t>
            </a:r>
          </a:p>
          <a:p>
            <a:pPr lvl="1"/>
            <a:r>
              <a:rPr lang="en-US" dirty="0">
                <a:solidFill>
                  <a:srgbClr val="FF0000"/>
                </a:solidFill>
              </a:rPr>
              <a:t>FFS UE behavior when the maximum is exceeded</a:t>
            </a:r>
            <a:endParaRPr lang="sv-SE" sz="2000" dirty="0">
              <a:solidFill>
                <a:srgbClr val="FF0000"/>
              </a:solidFill>
            </a:endParaRPr>
          </a:p>
        </p:txBody>
      </p:sp>
      <p:graphicFrame>
        <p:nvGraphicFramePr>
          <p:cNvPr id="4" name="Table 3">
            <a:extLst>
              <a:ext uri="{FF2B5EF4-FFF2-40B4-BE49-F238E27FC236}">
                <a16:creationId xmlns:a16="http://schemas.microsoft.com/office/drawing/2014/main" id="{FD864904-A800-4829-9A50-F41B942C2E5C}"/>
              </a:ext>
            </a:extLst>
          </p:cNvPr>
          <p:cNvGraphicFramePr>
            <a:graphicFrameLocks noGrp="1"/>
          </p:cNvGraphicFramePr>
          <p:nvPr>
            <p:extLst>
              <p:ext uri="{D42A27DB-BD31-4B8C-83A1-F6EECF244321}">
                <p14:modId xmlns:p14="http://schemas.microsoft.com/office/powerpoint/2010/main" val="371461085"/>
              </p:ext>
            </p:extLst>
          </p:nvPr>
        </p:nvGraphicFramePr>
        <p:xfrm>
          <a:off x="1170040" y="2340077"/>
          <a:ext cx="9438966" cy="2221435"/>
        </p:xfrm>
        <a:graphic>
          <a:graphicData uri="http://schemas.openxmlformats.org/drawingml/2006/table">
            <a:tbl>
              <a:tblPr firstRow="1" firstCol="1" bandRow="1">
                <a:tableStyleId>{5C22544A-7EE6-4342-B048-85BDC9FD1C3A}</a:tableStyleId>
              </a:tblPr>
              <a:tblGrid>
                <a:gridCol w="4718973">
                  <a:extLst>
                    <a:ext uri="{9D8B030D-6E8A-4147-A177-3AD203B41FA5}">
                      <a16:colId xmlns:a16="http://schemas.microsoft.com/office/drawing/2014/main" val="4042945404"/>
                    </a:ext>
                  </a:extLst>
                </a:gridCol>
                <a:gridCol w="4719993">
                  <a:extLst>
                    <a:ext uri="{9D8B030D-6E8A-4147-A177-3AD203B41FA5}">
                      <a16:colId xmlns:a16="http://schemas.microsoft.com/office/drawing/2014/main" val="242484112"/>
                    </a:ext>
                  </a:extLst>
                </a:gridCol>
              </a:tblGrid>
              <a:tr h="301195">
                <a:tc>
                  <a:txBody>
                    <a:bodyPr/>
                    <a:lstStyle/>
                    <a:p>
                      <a:pPr algn="ctr">
                        <a:spcAft>
                          <a:spcPts val="0"/>
                        </a:spcAft>
                      </a:pPr>
                      <a:r>
                        <a:rPr lang="en-GB" sz="1800" b="1" dirty="0">
                          <a:solidFill>
                            <a:schemeClr val="bg1"/>
                          </a:solidFill>
                          <a:effectLst/>
                        </a:rPr>
                        <a:t>DRX cycle length (s)</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800" b="1" dirty="0">
                          <a:solidFill>
                            <a:schemeClr val="bg1"/>
                          </a:solidFill>
                          <a:effectLst/>
                        </a:rPr>
                        <a:t>T</a:t>
                      </a:r>
                      <a:r>
                        <a:rPr lang="en-GB" sz="1800" b="1" baseline="-25000" dirty="0">
                          <a:solidFill>
                            <a:schemeClr val="bg1"/>
                          </a:solidFill>
                          <a:effectLst/>
                        </a:rPr>
                        <a:t> measure_SFTD1_NR_U</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93268355"/>
                  </a:ext>
                </a:extLst>
              </a:tr>
              <a:tr h="252034">
                <a:tc>
                  <a:txBody>
                    <a:bodyPr/>
                    <a:lstStyle/>
                    <a:p>
                      <a:pPr algn="ctr">
                        <a:spcAft>
                          <a:spcPts val="0"/>
                        </a:spcAft>
                      </a:pPr>
                      <a:r>
                        <a:rPr lang="fi-FI" sz="1800" b="1" dirty="0">
                          <a:solidFill>
                            <a:schemeClr val="bg1"/>
                          </a:solidFill>
                          <a:effectLst/>
                        </a:rPr>
                        <a:t>≤0.04</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800" b="0" dirty="0">
                          <a:solidFill>
                            <a:srgbClr val="FF0000"/>
                          </a:solidFill>
                          <a:effectLst/>
                        </a:rPr>
                        <a:t>max(200ms, (5 + L) x DMTC period)) (Note 1)</a:t>
                      </a:r>
                      <a:endParaRPr lang="sv-SE" sz="1800" b="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5575353"/>
                  </a:ext>
                </a:extLst>
              </a:tr>
              <a:tr h="190090">
                <a:tc>
                  <a:txBody>
                    <a:bodyPr/>
                    <a:lstStyle/>
                    <a:p>
                      <a:pPr algn="ctr">
                        <a:spcAft>
                          <a:spcPts val="0"/>
                        </a:spcAft>
                      </a:pPr>
                      <a:r>
                        <a:rPr lang="en-GB" sz="1800" b="1" dirty="0">
                          <a:solidFill>
                            <a:schemeClr val="bg1"/>
                          </a:solidFill>
                          <a:effectLst/>
                        </a:rPr>
                        <a:t>DRX cycle </a:t>
                      </a:r>
                      <a:r>
                        <a:rPr lang="en-US" sz="1800" b="1" dirty="0">
                          <a:solidFill>
                            <a:schemeClr val="bg1"/>
                          </a:solidFill>
                          <a:effectLst/>
                        </a:rPr>
                        <a:t>≤</a:t>
                      </a:r>
                      <a:r>
                        <a:rPr lang="en-GB" sz="1800" b="1" dirty="0">
                          <a:solidFill>
                            <a:schemeClr val="bg1"/>
                          </a:solidFill>
                          <a:effectLst/>
                        </a:rPr>
                        <a:t> 320ms</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800" b="0" dirty="0">
                          <a:solidFill>
                            <a:srgbClr val="FF0000"/>
                          </a:solidFill>
                          <a:effectLst/>
                        </a:rPr>
                        <a:t>(L + 8) x max(DRX cycle, DMTC period)</a:t>
                      </a:r>
                      <a:endParaRPr lang="sv-SE" sz="1800" b="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39216514"/>
                  </a:ext>
                </a:extLst>
              </a:tr>
              <a:tr h="190090">
                <a:tc>
                  <a:txBody>
                    <a:bodyPr/>
                    <a:lstStyle/>
                    <a:p>
                      <a:pPr algn="ctr">
                        <a:spcAft>
                          <a:spcPts val="0"/>
                        </a:spcAft>
                      </a:pPr>
                      <a:r>
                        <a:rPr lang="en-GB" sz="1800" b="1" dirty="0">
                          <a:solidFill>
                            <a:schemeClr val="bg1"/>
                          </a:solidFill>
                          <a:effectLst/>
                        </a:rPr>
                        <a:t>DRX cycle &gt; 320ms</a:t>
                      </a:r>
                      <a:endParaRPr lang="sv-SE" sz="1800" b="1" dirty="0">
                        <a:solidFill>
                          <a:schemeClr val="bg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800" b="0" dirty="0">
                          <a:solidFill>
                            <a:srgbClr val="FF0000"/>
                          </a:solidFill>
                          <a:effectLst/>
                        </a:rPr>
                        <a:t>(L + 5) x DRX cycle </a:t>
                      </a:r>
                      <a:endParaRPr lang="sv-SE" sz="1800" b="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24936262"/>
                  </a:ext>
                </a:extLst>
              </a:tr>
              <a:tr h="760361">
                <a:tc gridSpan="2">
                  <a:txBody>
                    <a:bodyPr/>
                    <a:lstStyle/>
                    <a:p>
                      <a:pPr>
                        <a:spcAft>
                          <a:spcPts val="0"/>
                        </a:spcAft>
                      </a:pPr>
                      <a:r>
                        <a:rPr lang="fi-FI" sz="1800" b="1" dirty="0">
                          <a:solidFill>
                            <a:schemeClr val="bg1"/>
                          </a:solidFill>
                          <a:effectLst/>
                        </a:rPr>
                        <a:t>Note 1: Number of DRX cycles depends upon the DRX cycle in use </a:t>
                      </a:r>
                      <a:endParaRPr lang="sv-SE" sz="1800" b="1" dirty="0">
                        <a:solidFill>
                          <a:schemeClr val="bg1"/>
                        </a:solidFill>
                        <a:effectLst/>
                      </a:endParaRPr>
                    </a:p>
                    <a:p>
                      <a:pPr>
                        <a:spcAft>
                          <a:spcPts val="0"/>
                        </a:spcAft>
                      </a:pPr>
                      <a:r>
                        <a:rPr lang="fi-FI" sz="1800" b="1" dirty="0">
                          <a:solidFill>
                            <a:schemeClr val="bg1"/>
                          </a:solidFill>
                          <a:effectLst/>
                        </a:rPr>
                        <a:t>Note 2: DRX cycle length in this table refers to the DRX cycle length configured for PCell or PSCell. When DRX is used in both PCell and PSCell, DRX cycle length in this table refers to the longer of the DRX cycle lengths for PCell and PSCell. </a:t>
                      </a:r>
                      <a:endParaRPr lang="sv-SE" sz="1800" b="1" dirty="0">
                        <a:solidFill>
                          <a:schemeClr val="bg1"/>
                        </a:solidFill>
                        <a:effectLst/>
                        <a:latin typeface="NII Sans"/>
                        <a:ea typeface="SimSun" panose="02010600030101010101" pitchFamily="2" charset="-122"/>
                        <a:cs typeface="NII Sans"/>
                      </a:endParaRPr>
                    </a:p>
                  </a:txBody>
                  <a:tcPr marL="68580" marR="68580" marT="0" marB="0"/>
                </a:tc>
                <a:tc hMerge="1">
                  <a:txBody>
                    <a:bodyPr/>
                    <a:lstStyle/>
                    <a:p>
                      <a:endParaRPr lang="sv-SE"/>
                    </a:p>
                  </a:txBody>
                  <a:tcPr/>
                </a:tc>
                <a:extLst>
                  <a:ext uri="{0D108BD9-81ED-4DB2-BD59-A6C34878D82A}">
                    <a16:rowId xmlns:a16="http://schemas.microsoft.com/office/drawing/2014/main" val="1801211578"/>
                  </a:ext>
                </a:extLst>
              </a:tr>
            </a:tbl>
          </a:graphicData>
        </a:graphic>
      </p:graphicFrame>
    </p:spTree>
    <p:extLst>
      <p:ext uri="{BB962C8B-B14F-4D97-AF65-F5344CB8AC3E}">
        <p14:creationId xmlns:p14="http://schemas.microsoft.com/office/powerpoint/2010/main" val="2396895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RLM</a:t>
            </a:r>
            <a:endParaRPr lang="en-GB" strike="sngStrike" dirty="0"/>
          </a:p>
        </p:txBody>
      </p:sp>
      <p:sp>
        <p:nvSpPr>
          <p:cNvPr id="3" name="Content Placeholder 2"/>
          <p:cNvSpPr>
            <a:spLocks noGrp="1"/>
          </p:cNvSpPr>
          <p:nvPr>
            <p:ph idx="1"/>
          </p:nvPr>
        </p:nvSpPr>
        <p:spPr>
          <a:xfrm>
            <a:off x="118280" y="1327546"/>
            <a:ext cx="12073720" cy="5299396"/>
          </a:xfrm>
        </p:spPr>
        <p:txBody>
          <a:bodyPr>
            <a:normAutofit fontScale="92500" lnSpcReduction="10000"/>
          </a:bodyPr>
          <a:lstStyle/>
          <a:p>
            <a:pPr lvl="0"/>
            <a:r>
              <a:rPr lang="en-US" dirty="0"/>
              <a:t>The same target BLER levels are used as a baseline for NR-U and for Rel-15 NR</a:t>
            </a:r>
          </a:p>
          <a:p>
            <a:pPr lvl="0"/>
            <a:r>
              <a:rPr lang="en-US" dirty="0"/>
              <a:t>Define the NR-U RLM requirements for SSB RLM resources within DRS window</a:t>
            </a:r>
          </a:p>
          <a:p>
            <a:pPr lvl="0"/>
            <a:r>
              <a:rPr lang="en-US" dirty="0">
                <a:solidFill>
                  <a:srgbClr val="FF0000"/>
                </a:solidFill>
              </a:rPr>
              <a:t>RAN4 does not work on RLM requirements for any new RLM metric, unless RAN1 decides to define such</a:t>
            </a:r>
          </a:p>
          <a:p>
            <a:pPr lvl="0"/>
            <a:r>
              <a:rPr lang="en-US" dirty="0">
                <a:solidFill>
                  <a:srgbClr val="FF0000"/>
                </a:solidFill>
              </a:rPr>
              <a:t>In-sync evaluation period:</a:t>
            </a:r>
          </a:p>
          <a:p>
            <a:pPr lvl="0"/>
            <a:endParaRPr lang="en-US" dirty="0">
              <a:solidFill>
                <a:srgbClr val="FF0000"/>
              </a:solidFill>
            </a:endParaRPr>
          </a:p>
          <a:p>
            <a:pPr lvl="0"/>
            <a:endParaRPr lang="en-US" dirty="0">
              <a:solidFill>
                <a:srgbClr val="FF0000"/>
              </a:solidFill>
            </a:endParaRPr>
          </a:p>
          <a:p>
            <a:pPr lvl="0"/>
            <a:endParaRPr lang="en-US" dirty="0">
              <a:solidFill>
                <a:srgbClr val="FF0000"/>
              </a:solidFill>
            </a:endParaRPr>
          </a:p>
          <a:p>
            <a:pPr lvl="0"/>
            <a:endParaRPr lang="en-US" dirty="0">
              <a:solidFill>
                <a:srgbClr val="FF0000"/>
              </a:solidFill>
            </a:endParaRPr>
          </a:p>
          <a:p>
            <a:pPr lvl="0"/>
            <a:endParaRPr lang="en-US" dirty="0">
              <a:solidFill>
                <a:srgbClr val="FF0000"/>
              </a:solidFill>
            </a:endParaRPr>
          </a:p>
          <a:p>
            <a:pPr lvl="0"/>
            <a:endParaRPr lang="en-US" dirty="0">
              <a:solidFill>
                <a:srgbClr val="FF0000"/>
              </a:solidFill>
            </a:endParaRPr>
          </a:p>
          <a:p>
            <a:pPr lvl="0"/>
            <a:r>
              <a:rPr lang="en-US" dirty="0">
                <a:solidFill>
                  <a:srgbClr val="FF0000"/>
                </a:solidFill>
              </a:rPr>
              <a:t>Maximum value of L</a:t>
            </a:r>
            <a:r>
              <a:rPr lang="en-US" baseline="-25000" dirty="0">
                <a:solidFill>
                  <a:srgbClr val="FF0000"/>
                </a:solidFill>
              </a:rPr>
              <a:t>in</a:t>
            </a:r>
            <a:r>
              <a:rPr lang="en-US" dirty="0">
                <a:solidFill>
                  <a:srgbClr val="FF0000"/>
                </a:solidFill>
              </a:rPr>
              <a:t> is TBD</a:t>
            </a:r>
          </a:p>
          <a:p>
            <a:pPr lvl="0"/>
            <a:endParaRPr lang="en-US" dirty="0">
              <a:solidFill>
                <a:srgbClr val="FF0000"/>
              </a:solidFill>
            </a:endParaRPr>
          </a:p>
        </p:txBody>
      </p:sp>
      <p:graphicFrame>
        <p:nvGraphicFramePr>
          <p:cNvPr id="4" name="Table 3">
            <a:extLst>
              <a:ext uri="{FF2B5EF4-FFF2-40B4-BE49-F238E27FC236}">
                <a16:creationId xmlns:a16="http://schemas.microsoft.com/office/drawing/2014/main" id="{61F00B59-1D0F-4CEB-B7B3-2BBEC57365EE}"/>
              </a:ext>
            </a:extLst>
          </p:cNvPr>
          <p:cNvGraphicFramePr>
            <a:graphicFrameLocks noGrp="1"/>
          </p:cNvGraphicFramePr>
          <p:nvPr>
            <p:extLst>
              <p:ext uri="{D42A27DB-BD31-4B8C-83A1-F6EECF244321}">
                <p14:modId xmlns:p14="http://schemas.microsoft.com/office/powerpoint/2010/main" val="1259647522"/>
              </p:ext>
            </p:extLst>
          </p:nvPr>
        </p:nvGraphicFramePr>
        <p:xfrm>
          <a:off x="1116107" y="3818491"/>
          <a:ext cx="9566787" cy="2136259"/>
        </p:xfrm>
        <a:graphic>
          <a:graphicData uri="http://schemas.openxmlformats.org/drawingml/2006/table">
            <a:tbl>
              <a:tblPr firstRow="1" firstCol="1" bandRow="1">
                <a:tableStyleId>{5C22544A-7EE6-4342-B048-85BDC9FD1C3A}</a:tableStyleId>
              </a:tblPr>
              <a:tblGrid>
                <a:gridCol w="1886346">
                  <a:extLst>
                    <a:ext uri="{9D8B030D-6E8A-4147-A177-3AD203B41FA5}">
                      <a16:colId xmlns:a16="http://schemas.microsoft.com/office/drawing/2014/main" val="1878653212"/>
                    </a:ext>
                  </a:extLst>
                </a:gridCol>
                <a:gridCol w="7680441">
                  <a:extLst>
                    <a:ext uri="{9D8B030D-6E8A-4147-A177-3AD203B41FA5}">
                      <a16:colId xmlns:a16="http://schemas.microsoft.com/office/drawing/2014/main" val="2949600003"/>
                    </a:ext>
                  </a:extLst>
                </a:gridCol>
              </a:tblGrid>
              <a:tr h="397300">
                <a:tc>
                  <a:txBody>
                    <a:bodyPr/>
                    <a:lstStyle/>
                    <a:p>
                      <a:pPr algn="ctr">
                        <a:lnSpc>
                          <a:spcPct val="107000"/>
                        </a:lnSpc>
                        <a:spcAft>
                          <a:spcPts val="0"/>
                        </a:spcAft>
                      </a:pPr>
                      <a:r>
                        <a:rPr lang="en-US" sz="1800" b="1" dirty="0">
                          <a:effectLst/>
                        </a:rPr>
                        <a:t>Configuration</a:t>
                      </a:r>
                      <a:endParaRPr lang="sv-SE" sz="18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Aft>
                          <a:spcPts val="0"/>
                        </a:spcAft>
                      </a:pPr>
                      <a:r>
                        <a:rPr lang="en-US" sz="1800" b="1" dirty="0" err="1">
                          <a:effectLst/>
                        </a:rPr>
                        <a:t>T</a:t>
                      </a:r>
                      <a:r>
                        <a:rPr lang="en-US" sz="1800" b="1" baseline="-25000" dirty="0" err="1">
                          <a:effectLst/>
                        </a:rPr>
                        <a:t>Evaluate_in_SSB</a:t>
                      </a:r>
                      <a:r>
                        <a:rPr lang="en-US" sz="1800" b="1" dirty="0">
                          <a:effectLst/>
                        </a:rPr>
                        <a:t> (ms) </a:t>
                      </a:r>
                      <a:endParaRPr lang="sv-SE" sz="18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45142364"/>
                  </a:ext>
                </a:extLst>
              </a:tr>
              <a:tr h="427004">
                <a:tc>
                  <a:txBody>
                    <a:bodyPr/>
                    <a:lstStyle/>
                    <a:p>
                      <a:pPr algn="ctr">
                        <a:lnSpc>
                          <a:spcPct val="107000"/>
                        </a:lnSpc>
                        <a:spcAft>
                          <a:spcPts val="0"/>
                        </a:spcAft>
                      </a:pPr>
                      <a:r>
                        <a:rPr lang="en-US" sz="1800" b="1" dirty="0">
                          <a:effectLst/>
                        </a:rPr>
                        <a:t>no DRX</a:t>
                      </a:r>
                      <a:endParaRPr lang="sv-SE" sz="18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Aft>
                          <a:spcPts val="0"/>
                        </a:spcAft>
                      </a:pPr>
                      <a:r>
                        <a:rPr lang="en-US" sz="1800" b="0" dirty="0">
                          <a:solidFill>
                            <a:srgbClr val="FF0000"/>
                          </a:solidFill>
                          <a:effectLst/>
                        </a:rPr>
                        <a:t>max(100,ceil((5+Lin)*P)*T</a:t>
                      </a:r>
                      <a:r>
                        <a:rPr lang="en-US" sz="1800" b="0" baseline="-25000" dirty="0">
                          <a:solidFill>
                            <a:srgbClr val="FF0000"/>
                          </a:solidFill>
                          <a:effectLst/>
                        </a:rPr>
                        <a:t>SSB</a:t>
                      </a:r>
                      <a:r>
                        <a:rPr lang="en-US" sz="1800" b="0" dirty="0">
                          <a:solidFill>
                            <a:srgbClr val="FF0000"/>
                          </a:solidFill>
                          <a:effectLst/>
                        </a:rPr>
                        <a:t>)</a:t>
                      </a:r>
                      <a:endParaRPr lang="sv-SE" sz="1800" b="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54682066"/>
                  </a:ext>
                </a:extLst>
              </a:tr>
              <a:tr h="457947">
                <a:tc>
                  <a:txBody>
                    <a:bodyPr/>
                    <a:lstStyle/>
                    <a:p>
                      <a:pPr algn="ctr">
                        <a:lnSpc>
                          <a:spcPct val="107000"/>
                        </a:lnSpc>
                        <a:spcAft>
                          <a:spcPts val="0"/>
                        </a:spcAft>
                      </a:pPr>
                      <a:r>
                        <a:rPr lang="en-US" sz="1800" b="1">
                          <a:effectLst/>
                        </a:rPr>
                        <a:t>DRX cycle≤320</a:t>
                      </a:r>
                      <a:endParaRPr lang="sv-SE" sz="1800" b="1">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Aft>
                          <a:spcPts val="0"/>
                        </a:spcAft>
                      </a:pPr>
                      <a:r>
                        <a:rPr lang="en-US" sz="1800" b="0" dirty="0">
                          <a:solidFill>
                            <a:srgbClr val="FF0000"/>
                          </a:solidFill>
                          <a:effectLst/>
                        </a:rPr>
                        <a:t>max(100,ceil((7.5+Lin)*P)*max(T</a:t>
                      </a:r>
                      <a:r>
                        <a:rPr lang="en-US" sz="1800" b="0" baseline="-25000" dirty="0">
                          <a:solidFill>
                            <a:srgbClr val="FF0000"/>
                          </a:solidFill>
                          <a:effectLst/>
                        </a:rPr>
                        <a:t>DRX</a:t>
                      </a:r>
                      <a:r>
                        <a:rPr lang="en-US" sz="1800" b="0" dirty="0">
                          <a:solidFill>
                            <a:srgbClr val="FF0000"/>
                          </a:solidFill>
                          <a:effectLst/>
                        </a:rPr>
                        <a:t>,T</a:t>
                      </a:r>
                      <a:r>
                        <a:rPr lang="en-US" sz="1800" b="0" baseline="-25000" dirty="0">
                          <a:solidFill>
                            <a:srgbClr val="FF0000"/>
                          </a:solidFill>
                          <a:effectLst/>
                        </a:rPr>
                        <a:t>SSB</a:t>
                      </a:r>
                      <a:r>
                        <a:rPr lang="en-US" sz="1800" b="0" dirty="0">
                          <a:solidFill>
                            <a:srgbClr val="FF0000"/>
                          </a:solidFill>
                          <a:effectLst/>
                        </a:rPr>
                        <a:t>))</a:t>
                      </a:r>
                      <a:endParaRPr lang="sv-SE" sz="1800" b="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54523043"/>
                  </a:ext>
                </a:extLst>
              </a:tr>
              <a:tr h="427004">
                <a:tc>
                  <a:txBody>
                    <a:bodyPr/>
                    <a:lstStyle/>
                    <a:p>
                      <a:pPr algn="ctr">
                        <a:lnSpc>
                          <a:spcPct val="107000"/>
                        </a:lnSpc>
                        <a:spcAft>
                          <a:spcPts val="0"/>
                        </a:spcAft>
                      </a:pPr>
                      <a:r>
                        <a:rPr lang="en-US" sz="1800" b="1">
                          <a:effectLst/>
                        </a:rPr>
                        <a:t>DRX cycle&gt;320</a:t>
                      </a:r>
                      <a:endParaRPr lang="sv-SE" sz="1800" b="1">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Aft>
                          <a:spcPts val="0"/>
                        </a:spcAft>
                      </a:pPr>
                      <a:r>
                        <a:rPr lang="en-US" sz="1800" b="0" dirty="0">
                          <a:solidFill>
                            <a:srgbClr val="FF0000"/>
                          </a:solidFill>
                          <a:effectLst/>
                        </a:rPr>
                        <a:t> ceil((5+Lin)*P)*T</a:t>
                      </a:r>
                      <a:r>
                        <a:rPr lang="en-US" sz="1800" b="0" baseline="-25000" dirty="0">
                          <a:solidFill>
                            <a:srgbClr val="FF0000"/>
                          </a:solidFill>
                          <a:effectLst/>
                        </a:rPr>
                        <a:t>SSB</a:t>
                      </a:r>
                      <a:endParaRPr lang="sv-SE" sz="1800" b="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294845346"/>
                  </a:ext>
                </a:extLst>
              </a:tr>
              <a:tr h="427004">
                <a:tc gridSpan="2">
                  <a:txBody>
                    <a:bodyPr/>
                    <a:lstStyle/>
                    <a:p>
                      <a:pPr>
                        <a:lnSpc>
                          <a:spcPct val="107000"/>
                        </a:lnSpc>
                        <a:spcAft>
                          <a:spcPts val="0"/>
                        </a:spcAft>
                      </a:pPr>
                      <a:r>
                        <a:rPr lang="en-US" sz="1800" b="1" dirty="0">
                          <a:effectLst/>
                        </a:rPr>
                        <a:t>NOTE 1:	T</a:t>
                      </a:r>
                      <a:r>
                        <a:rPr lang="en-US" sz="1800" b="1" baseline="-25000" dirty="0">
                          <a:effectLst/>
                        </a:rPr>
                        <a:t>SSB</a:t>
                      </a:r>
                      <a:r>
                        <a:rPr lang="en-US" sz="1800" b="1" dirty="0">
                          <a:effectLst/>
                        </a:rPr>
                        <a:t> is the periodicity of SSB RLM-RS configured for RLM. T</a:t>
                      </a:r>
                      <a:r>
                        <a:rPr lang="en-US" sz="1800" b="1" baseline="-25000" dirty="0">
                          <a:effectLst/>
                        </a:rPr>
                        <a:t>DRX</a:t>
                      </a:r>
                      <a:r>
                        <a:rPr lang="en-US" sz="1800" b="1" dirty="0">
                          <a:effectLst/>
                        </a:rPr>
                        <a:t> is the DRX cycle length.</a:t>
                      </a:r>
                      <a:endParaRPr lang="sv-SE" sz="1800" b="1"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hMerge="1">
                  <a:txBody>
                    <a:bodyPr/>
                    <a:lstStyle/>
                    <a:p>
                      <a:endParaRPr lang="sv-SE"/>
                    </a:p>
                  </a:txBody>
                  <a:tcPr/>
                </a:tc>
                <a:extLst>
                  <a:ext uri="{0D108BD9-81ED-4DB2-BD59-A6C34878D82A}">
                    <a16:rowId xmlns:a16="http://schemas.microsoft.com/office/drawing/2014/main" val="1525729184"/>
                  </a:ext>
                </a:extLst>
              </a:tr>
            </a:tbl>
          </a:graphicData>
        </a:graphic>
      </p:graphicFrame>
    </p:spTree>
    <p:extLst>
      <p:ext uri="{BB962C8B-B14F-4D97-AF65-F5344CB8AC3E}">
        <p14:creationId xmlns:p14="http://schemas.microsoft.com/office/powerpoint/2010/main" val="322948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RSSI and Channel Occupancy Measurements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endParaRPr lang="en-US" dirty="0"/>
          </a:p>
          <a:p>
            <a:pPr lvl="0"/>
            <a:endParaRPr lang="en-US" dirty="0"/>
          </a:p>
          <a:p>
            <a:pPr lvl="0"/>
            <a:endParaRPr lang="en-US" dirty="0"/>
          </a:p>
        </p:txBody>
      </p:sp>
      <p:sp>
        <p:nvSpPr>
          <p:cNvPr id="4" name="Content Placeholder 2">
            <a:extLst>
              <a:ext uri="{FF2B5EF4-FFF2-40B4-BE49-F238E27FC236}">
                <a16:creationId xmlns:a16="http://schemas.microsoft.com/office/drawing/2014/main" id="{E16AA754-6838-469F-96DA-5EFB28499D50}"/>
              </a:ext>
            </a:extLst>
          </p:cNvPr>
          <p:cNvSpPr txBox="1">
            <a:spLocks/>
          </p:cNvSpPr>
          <p:nvPr/>
        </p:nvSpPr>
        <p:spPr>
          <a:xfrm>
            <a:off x="270680" y="1706087"/>
            <a:ext cx="12073720" cy="50471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FF0000"/>
                </a:solidFill>
              </a:rPr>
              <a:t>The resource configuration for RSSI/channel occupancy shall be independent of the SCS used e.g., for data</a:t>
            </a:r>
            <a:endParaRPr lang="sv-SE" dirty="0">
              <a:solidFill>
                <a:srgbClr val="FF0000"/>
              </a:solidFill>
            </a:endParaRPr>
          </a:p>
          <a:p>
            <a:r>
              <a:rPr lang="en-US" dirty="0">
                <a:solidFill>
                  <a:srgbClr val="FF0000"/>
                </a:solidFill>
              </a:rPr>
              <a:t>Both the network and UE need to be aware of the RSSI measured bandwidth</a:t>
            </a:r>
            <a:endParaRPr lang="sv-SE" dirty="0">
              <a:solidFill>
                <a:srgbClr val="FF0000"/>
              </a:solidFill>
            </a:endParaRPr>
          </a:p>
        </p:txBody>
      </p:sp>
    </p:spTree>
    <p:extLst>
      <p:ext uri="{BB962C8B-B14F-4D97-AF65-F5344CB8AC3E}">
        <p14:creationId xmlns:p14="http://schemas.microsoft.com/office/powerpoint/2010/main" val="4075922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err="1"/>
              <a:t>SCell</a:t>
            </a:r>
            <a:r>
              <a:rPr lang="en-GB" dirty="0"/>
              <a:t> Activation Delay</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a:r>
              <a:rPr lang="en-US" dirty="0"/>
              <a:t>The </a:t>
            </a:r>
            <a:r>
              <a:rPr lang="en-US" dirty="0" err="1"/>
              <a:t>SCell</a:t>
            </a:r>
            <a:r>
              <a:rPr lang="en-US" dirty="0"/>
              <a:t> activation delay in NR-U needs to be extended by accounting for the number of missed SSBs at the UE due to DL LBT failures during </a:t>
            </a:r>
            <a:r>
              <a:rPr lang="en-US" dirty="0" err="1"/>
              <a:t>T</a:t>
            </a:r>
            <a:r>
              <a:rPr lang="en-US" baseline="-25000" dirty="0" err="1"/>
              <a:t>activation_time</a:t>
            </a:r>
            <a:r>
              <a:rPr lang="en-US" dirty="0"/>
              <a:t> and </a:t>
            </a:r>
            <a:r>
              <a:rPr lang="en-US" dirty="0" err="1"/>
              <a:t>T</a:t>
            </a:r>
            <a:r>
              <a:rPr lang="en-US" baseline="-25000" dirty="0" err="1"/>
              <a:t>CSI_reporting</a:t>
            </a:r>
            <a:endParaRPr lang="en-US" baseline="-25000" dirty="0"/>
          </a:p>
          <a:p>
            <a:pPr lvl="0"/>
            <a:r>
              <a:rPr lang="en-US" dirty="0"/>
              <a:t>The maximum acceptable number of missed SSBs due to LBT is TBD</a:t>
            </a:r>
          </a:p>
          <a:p>
            <a:pPr lvl="0"/>
            <a:r>
              <a:rPr lang="en-US" dirty="0"/>
              <a:t>The known </a:t>
            </a:r>
            <a:r>
              <a:rPr lang="en-US" dirty="0" err="1"/>
              <a:t>SCell</a:t>
            </a:r>
            <a:r>
              <a:rPr lang="en-US" dirty="0"/>
              <a:t> definition needs to be updated for NR-U</a:t>
            </a:r>
          </a:p>
          <a:p>
            <a:pPr lvl="0"/>
            <a:r>
              <a:rPr lang="en-US" dirty="0"/>
              <a:t>The </a:t>
            </a:r>
            <a:r>
              <a:rPr lang="en-US" dirty="0" err="1"/>
              <a:t>SCell</a:t>
            </a:r>
            <a:r>
              <a:rPr lang="en-US" dirty="0"/>
              <a:t> activation delay needs to be further extended, by the time reflecting the number of UL LBT failures, if the UE needs to perform UL LBT prior to sending ACK</a:t>
            </a:r>
            <a:r>
              <a:rPr lang="sv-SE" dirty="0"/>
              <a:t> </a:t>
            </a:r>
            <a:endParaRPr lang="sv-SE" sz="1800"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3753752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Active TCI State Switching and List Update</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r>
              <a:rPr lang="en-US" dirty="0"/>
              <a:t>The known TCI state definition needs to be updated for NR-U</a:t>
            </a:r>
            <a:endParaRPr lang="sv-SE" dirty="0"/>
          </a:p>
          <a:p>
            <a:r>
              <a:rPr lang="en-US" dirty="0"/>
              <a:t>Failure to receive DRS due to DL LBT failure, results in a longer time necessary to complete the active TCI state switching</a:t>
            </a:r>
            <a:endParaRPr lang="sv-SE" dirty="0"/>
          </a:p>
          <a:p>
            <a:r>
              <a:rPr lang="en-US" dirty="0"/>
              <a:t>In the TCI requirements limit the maximum acceptable number of missed DRS occasions due to LBT</a:t>
            </a:r>
            <a:endParaRPr lang="sv-SE" dirty="0"/>
          </a:p>
          <a:p>
            <a:pPr lvl="1"/>
            <a:r>
              <a:rPr lang="en-US" dirty="0"/>
              <a:t>FFS on UE behavior if the maximum acceptable number is exceeded</a:t>
            </a:r>
            <a:endParaRPr lang="sv-SE" dirty="0"/>
          </a:p>
          <a:p>
            <a:pPr lvl="0"/>
            <a:r>
              <a:rPr lang="en-US" dirty="0"/>
              <a:t> Failure to transmit ACK due to UL LBT failure (when the ACK is transmitted on unlicensed carrier) may result in a longer procedure delay due to UE re-attempt to transmit</a:t>
            </a:r>
            <a:endParaRPr lang="sv-SE" sz="1800"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1445099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Serving Cell Evaluation (cont.)</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r>
              <a:rPr lang="en-US" dirty="0"/>
              <a:t>The UE shall restart the measurements used for serving cell evaluation if it cannot fulfil the conditions on the maximum value of Ms</a:t>
            </a:r>
            <a:endParaRPr lang="sv-SE" dirty="0"/>
          </a:p>
          <a:p>
            <a:pPr lvl="1" hangingPunct="0"/>
            <a:r>
              <a:rPr lang="x-none" dirty="0"/>
              <a:t>FFS how to determine the maximum value of Ms</a:t>
            </a:r>
            <a:endParaRPr lang="sv-SE" dirty="0"/>
          </a:p>
          <a:p>
            <a:pPr lvl="1" hangingPunct="0"/>
            <a:r>
              <a:rPr lang="x-none" dirty="0"/>
              <a:t>The UE behavior needs be clarified</a:t>
            </a:r>
            <a:endParaRPr lang="sv-SE" dirty="0"/>
          </a:p>
          <a:p>
            <a:r>
              <a:rPr lang="en-US" dirty="0"/>
              <a:t>UE shall initiate measurements on </a:t>
            </a:r>
            <a:r>
              <a:rPr lang="en-US" dirty="0" err="1"/>
              <a:t>neighbour</a:t>
            </a:r>
            <a:r>
              <a:rPr lang="en-US" dirty="0"/>
              <a:t> cells indicated by the serving cell if it is unable to measure on the serving cell for at least </a:t>
            </a:r>
            <a:r>
              <a:rPr lang="en-US" dirty="0" err="1"/>
              <a:t>M</a:t>
            </a:r>
            <a:r>
              <a:rPr lang="en-US" dirty="0" err="1">
                <a:solidFill>
                  <a:srgbClr val="FF0000"/>
                </a:solidFill>
              </a:rPr>
              <a:t>p</a:t>
            </a:r>
            <a:r>
              <a:rPr lang="en-US" dirty="0"/>
              <a:t> consecutive number of DRX cycles not available at the UE, where the value of </a:t>
            </a:r>
            <a:r>
              <a:rPr lang="en-US" dirty="0" err="1"/>
              <a:t>M</a:t>
            </a:r>
            <a:r>
              <a:rPr lang="en-US" dirty="0" err="1">
                <a:solidFill>
                  <a:srgbClr val="FF0000"/>
                </a:solidFill>
              </a:rPr>
              <a:t>p</a:t>
            </a:r>
            <a:r>
              <a:rPr lang="en-US" dirty="0"/>
              <a:t> is TBD</a:t>
            </a:r>
            <a:endParaRPr lang="sv-SE" dirty="0"/>
          </a:p>
          <a:p>
            <a:r>
              <a:rPr lang="en-US" dirty="0"/>
              <a:t> UE shall initiate the measurements on </a:t>
            </a:r>
            <a:r>
              <a:rPr lang="en-US" dirty="0" err="1"/>
              <a:t>neighbour</a:t>
            </a:r>
            <a:r>
              <a:rPr lang="en-US" dirty="0"/>
              <a:t> cells of any intra-frequency or inter-frequency if it is unable to measure on serving cell during at least consecutive </a:t>
            </a:r>
            <a:r>
              <a:rPr lang="en-US" dirty="0" err="1"/>
              <a:t>Mq</a:t>
            </a:r>
            <a:r>
              <a:rPr lang="en-US" dirty="0"/>
              <a:t> number of DRX cycles not available at the UE, regardless of any condition of </a:t>
            </a:r>
            <a:r>
              <a:rPr lang="en-US" dirty="0" err="1"/>
              <a:t>SnonIntraSearchP</a:t>
            </a:r>
            <a:r>
              <a:rPr lang="en-US" dirty="0"/>
              <a:t> and </a:t>
            </a:r>
            <a:r>
              <a:rPr lang="en-US" dirty="0" err="1"/>
              <a:t>SnonIntraSearchQ</a:t>
            </a:r>
            <a:endParaRPr lang="sv-SE" dirty="0"/>
          </a:p>
          <a:p>
            <a:pPr lvl="1" hangingPunct="0"/>
            <a:endParaRPr lang="sv-SE" dirty="0"/>
          </a:p>
          <a:p>
            <a:endParaRPr lang="sv-SE" dirty="0"/>
          </a:p>
        </p:txBody>
      </p:sp>
    </p:spTree>
    <p:extLst>
      <p:ext uri="{BB962C8B-B14F-4D97-AF65-F5344CB8AC3E}">
        <p14:creationId xmlns:p14="http://schemas.microsoft.com/office/powerpoint/2010/main" val="17893866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err="1"/>
              <a:t>PSCell</a:t>
            </a:r>
            <a:r>
              <a:rPr lang="en-GB" dirty="0"/>
              <a:t> Addition / Release</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r>
              <a:rPr lang="en-GB" dirty="0"/>
              <a:t>The </a:t>
            </a:r>
            <a:r>
              <a:rPr lang="en-GB" dirty="0" err="1"/>
              <a:t>PSCell</a:t>
            </a:r>
            <a:r>
              <a:rPr lang="en-GB" dirty="0"/>
              <a:t> release delay is not subject to signal availability and the existing requirements in 7.31 of </a:t>
            </a:r>
            <a:r>
              <a:rPr lang="en-US" dirty="0"/>
              <a:t>36.331</a:t>
            </a:r>
            <a:r>
              <a:rPr lang="en-GB" dirty="0"/>
              <a:t> should apply</a:t>
            </a:r>
            <a:endParaRPr lang="sv-SE" dirty="0"/>
          </a:p>
          <a:p>
            <a:pPr marL="0" lvl="0" indent="0">
              <a:buNone/>
            </a:pPr>
            <a:endParaRPr lang="sv-SE"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36171422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Number of Cells and Beams</a:t>
            </a:r>
            <a:endParaRPr lang="en-GB" strike="sngStrike" dirty="0"/>
          </a:p>
        </p:txBody>
      </p:sp>
      <p:sp>
        <p:nvSpPr>
          <p:cNvPr id="3" name="Content Placeholder 2"/>
          <p:cNvSpPr>
            <a:spLocks noGrp="1"/>
          </p:cNvSpPr>
          <p:nvPr>
            <p:ph idx="1"/>
          </p:nvPr>
        </p:nvSpPr>
        <p:spPr>
          <a:xfrm>
            <a:off x="118280" y="1553687"/>
            <a:ext cx="12073720" cy="5047138"/>
          </a:xfrm>
        </p:spPr>
        <p:txBody>
          <a:bodyPr>
            <a:normAutofit fontScale="85000" lnSpcReduction="20000"/>
          </a:bodyPr>
          <a:lstStyle/>
          <a:p>
            <a:pPr hangingPunct="0"/>
            <a:r>
              <a:rPr lang="en-US" dirty="0"/>
              <a:t>On an NR-U </a:t>
            </a:r>
            <a:r>
              <a:rPr lang="en-US" i="1" dirty="0"/>
              <a:t>intra-frequency</a:t>
            </a:r>
            <a:r>
              <a:rPr lang="en-US" dirty="0"/>
              <a:t> carrier frequency, the UE shall be capable of performing intra-frequency measurements for at least the same number of cells and the same number of SSBs as specified for Rel-15 FR1 (TS 38.133)</a:t>
            </a:r>
            <a:endParaRPr lang="sv-SE" dirty="0"/>
          </a:p>
          <a:p>
            <a:pPr hangingPunct="0"/>
            <a:endParaRPr lang="en-US" b="1" dirty="0"/>
          </a:p>
          <a:p>
            <a:pPr hangingPunct="0"/>
            <a:r>
              <a:rPr lang="en-US" dirty="0"/>
              <a:t>On an NR-U </a:t>
            </a:r>
            <a:r>
              <a:rPr lang="en-US" i="1" dirty="0"/>
              <a:t>inter-frequency</a:t>
            </a:r>
            <a:r>
              <a:rPr lang="en-US" dirty="0"/>
              <a:t> carrier frequency, the UE shall be capable of performing inter-frequency measurements for at least the same number of cells and the same number of SSBs as specified for Rel-15 FR1 (TS 38.133)</a:t>
            </a:r>
            <a:endParaRPr lang="sv-SE" dirty="0"/>
          </a:p>
          <a:p>
            <a:pPr hangingPunct="0"/>
            <a:endParaRPr lang="en-US" b="1" dirty="0"/>
          </a:p>
          <a:p>
            <a:pPr hangingPunct="0"/>
            <a:r>
              <a:rPr lang="en-US" dirty="0"/>
              <a:t>On an NR-U </a:t>
            </a:r>
            <a:r>
              <a:rPr lang="en-US" i="1" dirty="0"/>
              <a:t>inter-RAT</a:t>
            </a:r>
            <a:r>
              <a:rPr lang="en-US" dirty="0"/>
              <a:t> carrier frequency, the UE shall be capable of performing inter-RAT E-UTRAN–NR measurements for at least the same number of cells and the same number of SSBs as specified for Rel-15 FR1 (TS 36.133)</a:t>
            </a:r>
            <a:endParaRPr lang="sv-SE" dirty="0"/>
          </a:p>
          <a:p>
            <a:pPr hangingPunct="0"/>
            <a:endParaRPr lang="en-US" b="1" dirty="0"/>
          </a:p>
          <a:p>
            <a:pPr hangingPunct="0"/>
            <a:r>
              <a:rPr lang="en-US" dirty="0"/>
              <a:t>For UE, which is NR-U capable UE or performing NR-U measurements and which is also performing NR (non-NR-U) measurements, the existing FR1 and FR2 requirements apply for the measurements on NR (non-NR-U) carriers</a:t>
            </a:r>
          </a:p>
        </p:txBody>
      </p:sp>
    </p:spTree>
    <p:extLst>
      <p:ext uri="{BB962C8B-B14F-4D97-AF65-F5344CB8AC3E}">
        <p14:creationId xmlns:p14="http://schemas.microsoft.com/office/powerpoint/2010/main" val="786325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UE Measurement Reporting Criteria</a:t>
            </a:r>
            <a:endParaRPr lang="en-GB" strike="sngStrike" dirty="0"/>
          </a:p>
        </p:txBody>
      </p:sp>
      <p:sp>
        <p:nvSpPr>
          <p:cNvPr id="3" name="Content Placeholder 2"/>
          <p:cNvSpPr>
            <a:spLocks noGrp="1"/>
          </p:cNvSpPr>
          <p:nvPr>
            <p:ph idx="1"/>
          </p:nvPr>
        </p:nvSpPr>
        <p:spPr>
          <a:xfrm>
            <a:off x="118280" y="1622511"/>
            <a:ext cx="11800765" cy="5047138"/>
          </a:xfrm>
        </p:spPr>
        <p:txBody>
          <a:bodyPr>
            <a:normAutofit/>
          </a:bodyPr>
          <a:lstStyle/>
          <a:p>
            <a:pPr hangingPunct="0"/>
            <a:r>
              <a:rPr lang="en-US" dirty="0"/>
              <a:t>Reporting criteria, at least for the case when the bandwidth is up to 20 MHz:</a:t>
            </a:r>
            <a:endParaRPr lang="sv-SE" dirty="0"/>
          </a:p>
          <a:p>
            <a:pPr lvl="1" hangingPunct="0"/>
            <a:r>
              <a:rPr lang="en-US" dirty="0"/>
              <a:t>For NR-U intra-frequency RSSI and channel occupancy measurements, </a:t>
            </a:r>
            <a:r>
              <a:rPr lang="en-US" dirty="0" err="1"/>
              <a:t>Ecat</a:t>
            </a:r>
            <a:r>
              <a:rPr lang="en-US" dirty="0"/>
              <a:t>=1 (</a:t>
            </a:r>
            <a:r>
              <a:rPr lang="en-US" dirty="0">
                <a:solidFill>
                  <a:srgbClr val="FF0000"/>
                </a:solidFill>
              </a:rPr>
              <a:t>to be added in </a:t>
            </a:r>
            <a:r>
              <a:rPr lang="en-US" dirty="0"/>
              <a:t>TS 38.133)</a:t>
            </a:r>
            <a:endParaRPr lang="sv-SE" dirty="0"/>
          </a:p>
          <a:p>
            <a:pPr lvl="1" hangingPunct="0"/>
            <a:r>
              <a:rPr lang="en-US" dirty="0"/>
              <a:t>For NR-U inter-frequency RSSI and channel occupancy measurements, </a:t>
            </a:r>
            <a:r>
              <a:rPr lang="en-US" dirty="0" err="1"/>
              <a:t>Ecat</a:t>
            </a:r>
            <a:r>
              <a:rPr lang="en-US" dirty="0"/>
              <a:t>=1 (</a:t>
            </a:r>
            <a:r>
              <a:rPr lang="en-US" dirty="0">
                <a:solidFill>
                  <a:srgbClr val="FF0000"/>
                </a:solidFill>
              </a:rPr>
              <a:t>to be added in </a:t>
            </a:r>
            <a:r>
              <a:rPr lang="en-US" dirty="0"/>
              <a:t>TS 38.133)</a:t>
            </a:r>
            <a:endParaRPr lang="sv-SE" dirty="0"/>
          </a:p>
          <a:p>
            <a:pPr lvl="1" hangingPunct="0"/>
            <a:r>
              <a:rPr lang="en-US" dirty="0"/>
              <a:t>For NR-U inter-RAT (E-UTRAN</a:t>
            </a:r>
            <a:r>
              <a:rPr lang="en-US" dirty="0">
                <a:sym typeface="Symbol" panose="05050102010706020507" pitchFamily="18" charset="2"/>
              </a:rPr>
              <a:t></a:t>
            </a:r>
            <a:r>
              <a:rPr lang="en-US" dirty="0"/>
              <a:t>NR) RSSI and channel occupancy measurements, </a:t>
            </a:r>
            <a:r>
              <a:rPr lang="en-US" dirty="0" err="1"/>
              <a:t>Ecat</a:t>
            </a:r>
            <a:r>
              <a:rPr lang="en-US" dirty="0"/>
              <a:t>=1 (</a:t>
            </a:r>
            <a:r>
              <a:rPr lang="en-US" dirty="0">
                <a:solidFill>
                  <a:srgbClr val="FF0000"/>
                </a:solidFill>
              </a:rPr>
              <a:t>to be added in </a:t>
            </a:r>
            <a:r>
              <a:rPr lang="en-US" dirty="0"/>
              <a:t>TS 36.133)</a:t>
            </a:r>
            <a:endParaRPr lang="sv-SE"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9681772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Timing Requirements</a:t>
            </a:r>
            <a:endParaRPr lang="en-GB" strike="sngStrike" dirty="0"/>
          </a:p>
        </p:txBody>
      </p:sp>
      <p:sp>
        <p:nvSpPr>
          <p:cNvPr id="3" name="Content Placeholder 2"/>
          <p:cNvSpPr>
            <a:spLocks noGrp="1"/>
          </p:cNvSpPr>
          <p:nvPr>
            <p:ph idx="1"/>
          </p:nvPr>
        </p:nvSpPr>
        <p:spPr>
          <a:xfrm>
            <a:off x="118280" y="1553687"/>
            <a:ext cx="12073720" cy="5047138"/>
          </a:xfrm>
        </p:spPr>
        <p:txBody>
          <a:bodyPr>
            <a:normAutofit/>
          </a:bodyPr>
          <a:lstStyle/>
          <a:p>
            <a:pPr lvl="0"/>
            <a:r>
              <a:rPr lang="en-US" dirty="0"/>
              <a:t>MRTD and MTTD requirements in NR-U networks are same as those of Rel-15 requirements</a:t>
            </a:r>
            <a:endParaRPr lang="sv-SE" dirty="0"/>
          </a:p>
          <a:p>
            <a:pPr marL="0" indent="0">
              <a:buNone/>
            </a:pPr>
            <a:endParaRPr lang="en-US" dirty="0"/>
          </a:p>
          <a:p>
            <a:pPr lvl="0"/>
            <a:endParaRPr lang="en-US" dirty="0"/>
          </a:p>
          <a:p>
            <a:pPr lvl="0"/>
            <a:endParaRPr lang="en-US" dirty="0"/>
          </a:p>
        </p:txBody>
      </p:sp>
    </p:spTree>
    <p:extLst>
      <p:ext uri="{BB962C8B-B14F-4D97-AF65-F5344CB8AC3E}">
        <p14:creationId xmlns:p14="http://schemas.microsoft.com/office/powerpoint/2010/main" val="3129201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Other</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r>
              <a:rPr lang="sv-SE" dirty="0">
                <a:solidFill>
                  <a:srgbClr val="FF0000"/>
                </a:solidFill>
              </a:rPr>
              <a:t>Discuss whether there is any impact of COT category/configuration on RRM requirements</a:t>
            </a:r>
          </a:p>
        </p:txBody>
      </p:sp>
    </p:spTree>
    <p:extLst>
      <p:ext uri="{BB962C8B-B14F-4D97-AF65-F5344CB8AC3E}">
        <p14:creationId xmlns:p14="http://schemas.microsoft.com/office/powerpoint/2010/main" val="32456415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Cell Reselection</a:t>
            </a:r>
            <a:endParaRPr lang="en-GB" strike="sngStrike" dirty="0"/>
          </a:p>
        </p:txBody>
      </p:sp>
      <p:sp>
        <p:nvSpPr>
          <p:cNvPr id="3" name="Content Placeholder 2"/>
          <p:cNvSpPr>
            <a:spLocks noGrp="1"/>
          </p:cNvSpPr>
          <p:nvPr>
            <p:ph idx="1"/>
          </p:nvPr>
        </p:nvSpPr>
        <p:spPr>
          <a:xfrm>
            <a:off x="118280" y="1300900"/>
            <a:ext cx="11955439" cy="5476974"/>
          </a:xfrm>
        </p:spPr>
        <p:txBody>
          <a:bodyPr>
            <a:normAutofit fontScale="62500" lnSpcReduction="20000"/>
          </a:bodyPr>
          <a:lstStyle/>
          <a:p>
            <a:r>
              <a:rPr lang="en-US" dirty="0"/>
              <a:t>NR-U standalone cell re-selection requirements to the target intra- and inter-frequency NR-U cell are as defined below:</a:t>
            </a:r>
          </a:p>
          <a:p>
            <a:pPr lvl="1"/>
            <a:endParaRPr lang="sv-SE" dirty="0"/>
          </a:p>
          <a:p>
            <a:pPr lvl="0"/>
            <a:endParaRPr lang="en-US" dirty="0"/>
          </a:p>
          <a:p>
            <a:pPr lvl="0"/>
            <a:endParaRPr lang="en-US" dirty="0"/>
          </a:p>
          <a:p>
            <a:pPr lvl="0"/>
            <a:endParaRPr lang="en-US" dirty="0"/>
          </a:p>
          <a:p>
            <a:pPr lvl="0"/>
            <a:endParaRPr lang="en-US" dirty="0"/>
          </a:p>
          <a:p>
            <a:pPr lvl="0"/>
            <a:endParaRPr lang="en-US" dirty="0"/>
          </a:p>
          <a:p>
            <a:pPr lvl="0"/>
            <a:endParaRPr lang="en-US" dirty="0"/>
          </a:p>
          <a:p>
            <a:endParaRPr lang="en-US" dirty="0"/>
          </a:p>
          <a:p>
            <a:pPr marL="0" indent="0">
              <a:buNone/>
            </a:pPr>
            <a:r>
              <a:rPr lang="en-US" dirty="0"/>
              <a:t>        where Md, Mm, Me are the number of DMTC occasions not available at the UE during the corresponding time periods</a:t>
            </a:r>
            <a:endParaRPr lang="sv-SE" dirty="0"/>
          </a:p>
          <a:p>
            <a:pPr lvl="0"/>
            <a:r>
              <a:rPr lang="en-US" dirty="0"/>
              <a:t>Maximum values of Md, Mm, and Me are TBD</a:t>
            </a:r>
          </a:p>
          <a:p>
            <a:pPr lvl="1"/>
            <a:r>
              <a:rPr lang="en-US" dirty="0"/>
              <a:t>UE behavior: restart the measurements if the limits are exceeded</a:t>
            </a:r>
          </a:p>
          <a:p>
            <a:r>
              <a:rPr lang="en-US" dirty="0"/>
              <a:t>Measurement requirements in RRC_IDLE on non-NR-U inter-frequency and inter-RAT LTE shall follow the existing requirements for UE camping on an NR-U cell. The impact of DL LBT in the serving cell on cell reselection procedure is FFS</a:t>
            </a:r>
          </a:p>
          <a:p>
            <a:r>
              <a:rPr lang="en-US" dirty="0"/>
              <a:t>The UE shall filter the measurement (e.g. SS-RSRP/SS-RSRQ) using at least 2 measurements which are separated in time by at least DRX/2 but not separated in time by more than Mn. Mn is number of DRX cycles not available at the UE. FFS whether Mn depends on DRX cycle length</a:t>
            </a:r>
            <a:endParaRPr lang="sv-SE" dirty="0"/>
          </a:p>
          <a:p>
            <a:pPr lvl="0"/>
            <a:r>
              <a:rPr lang="en-US" dirty="0"/>
              <a:t>Inclusion of SI reading in cell reselection requirements</a:t>
            </a:r>
          </a:p>
          <a:p>
            <a:pPr lvl="1"/>
            <a:r>
              <a:rPr lang="en-US" dirty="0"/>
              <a:t>Postpone the discussion until/if the procedure is agreed in RAN2</a:t>
            </a:r>
            <a:endParaRPr lang="sv-SE" dirty="0"/>
          </a:p>
        </p:txBody>
      </p:sp>
      <p:graphicFrame>
        <p:nvGraphicFramePr>
          <p:cNvPr id="5" name="Table 4">
            <a:extLst>
              <a:ext uri="{FF2B5EF4-FFF2-40B4-BE49-F238E27FC236}">
                <a16:creationId xmlns:a16="http://schemas.microsoft.com/office/drawing/2014/main" id="{270C769A-4FFE-408B-A5B1-86C144DF6792}"/>
              </a:ext>
            </a:extLst>
          </p:cNvPr>
          <p:cNvGraphicFramePr>
            <a:graphicFrameLocks noGrp="1"/>
          </p:cNvGraphicFramePr>
          <p:nvPr>
            <p:extLst>
              <p:ext uri="{D42A27DB-BD31-4B8C-83A1-F6EECF244321}">
                <p14:modId xmlns:p14="http://schemas.microsoft.com/office/powerpoint/2010/main" val="2052776577"/>
              </p:ext>
            </p:extLst>
          </p:nvPr>
        </p:nvGraphicFramePr>
        <p:xfrm>
          <a:off x="1016266" y="1812449"/>
          <a:ext cx="10086679" cy="2133600"/>
        </p:xfrm>
        <a:graphic>
          <a:graphicData uri="http://schemas.openxmlformats.org/drawingml/2006/table">
            <a:tbl>
              <a:tblPr firstRow="1" firstCol="1" bandRow="1">
                <a:tableStyleId>{5C22544A-7EE6-4342-B048-85BDC9FD1C3A}</a:tableStyleId>
              </a:tblPr>
              <a:tblGrid>
                <a:gridCol w="1380874">
                  <a:extLst>
                    <a:ext uri="{9D8B030D-6E8A-4147-A177-3AD203B41FA5}">
                      <a16:colId xmlns:a16="http://schemas.microsoft.com/office/drawing/2014/main" val="5767713"/>
                    </a:ext>
                  </a:extLst>
                </a:gridCol>
                <a:gridCol w="3032193">
                  <a:extLst>
                    <a:ext uri="{9D8B030D-6E8A-4147-A177-3AD203B41FA5}">
                      <a16:colId xmlns:a16="http://schemas.microsoft.com/office/drawing/2014/main" val="1785655409"/>
                    </a:ext>
                  </a:extLst>
                </a:gridCol>
                <a:gridCol w="2848839">
                  <a:extLst>
                    <a:ext uri="{9D8B030D-6E8A-4147-A177-3AD203B41FA5}">
                      <a16:colId xmlns:a16="http://schemas.microsoft.com/office/drawing/2014/main" val="1778335681"/>
                    </a:ext>
                  </a:extLst>
                </a:gridCol>
                <a:gridCol w="2824773">
                  <a:extLst>
                    <a:ext uri="{9D8B030D-6E8A-4147-A177-3AD203B41FA5}">
                      <a16:colId xmlns:a16="http://schemas.microsoft.com/office/drawing/2014/main" val="3095929894"/>
                    </a:ext>
                  </a:extLst>
                </a:gridCol>
              </a:tblGrid>
              <a:tr h="242337">
                <a:tc>
                  <a:txBody>
                    <a:bodyPr/>
                    <a:lstStyle/>
                    <a:p>
                      <a:pPr algn="ctr">
                        <a:spcAft>
                          <a:spcPts val="0"/>
                        </a:spcAft>
                      </a:pPr>
                      <a:r>
                        <a:rPr lang="en-US" sz="1400">
                          <a:effectLst/>
                        </a:rPr>
                        <a:t>DRX cycle length [s]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detect,NR_Intra</a:t>
                      </a:r>
                      <a:r>
                        <a:rPr lang="en-US" sz="1400">
                          <a:effectLst/>
                        </a:rPr>
                        <a:t> , T</a:t>
                      </a:r>
                      <a:r>
                        <a:rPr lang="en-US" sz="1400" baseline="-25000">
                          <a:effectLst/>
                        </a:rPr>
                        <a:t>detect,NR_Inter</a:t>
                      </a:r>
                      <a:r>
                        <a:rPr lang="en-US" sz="1400">
                          <a:effectLst/>
                        </a:rPr>
                        <a:t> [s] </a:t>
                      </a:r>
                      <a:endParaRPr lang="sv-SE" sz="1400">
                        <a:effectLst/>
                      </a:endParaRPr>
                    </a:p>
                    <a:p>
                      <a:pPr algn="ctr">
                        <a:spcAft>
                          <a:spcPts val="0"/>
                        </a:spcAft>
                      </a:pPr>
                      <a:r>
                        <a:rPr lang="en-US" sz="1400">
                          <a:effectLst/>
                        </a:rPr>
                        <a:t>{number of DRX cycles}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measure,NR_Intra</a:t>
                      </a:r>
                      <a:r>
                        <a:rPr lang="en-US" sz="1400">
                          <a:effectLst/>
                        </a:rPr>
                        <a:t>, T</a:t>
                      </a:r>
                      <a:r>
                        <a:rPr lang="en-US" sz="1400" baseline="-25000">
                          <a:effectLst/>
                        </a:rPr>
                        <a:t>measure,NR_Inter</a:t>
                      </a:r>
                      <a:r>
                        <a:rPr lang="en-US" sz="1400">
                          <a:effectLst/>
                        </a:rPr>
                        <a:t> [s] </a:t>
                      </a:r>
                      <a:endParaRPr lang="sv-SE" sz="1400">
                        <a:effectLst/>
                      </a:endParaRPr>
                    </a:p>
                    <a:p>
                      <a:pPr algn="ctr">
                        <a:spcAft>
                          <a:spcPts val="0"/>
                        </a:spcAft>
                      </a:pPr>
                      <a:r>
                        <a:rPr lang="en-US" sz="1400">
                          <a:effectLst/>
                        </a:rPr>
                        <a:t>{number of DRX cycles}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evaluate,NR_Intra</a:t>
                      </a:r>
                      <a:r>
                        <a:rPr lang="en-US" sz="1400">
                          <a:effectLst/>
                        </a:rPr>
                        <a:t>, T</a:t>
                      </a:r>
                      <a:r>
                        <a:rPr lang="en-US" sz="1400" baseline="-25000">
                          <a:effectLst/>
                        </a:rPr>
                        <a:t>evaluate,NR_Intra</a:t>
                      </a:r>
                      <a:r>
                        <a:rPr lang="en-US" sz="1400">
                          <a:effectLst/>
                        </a:rPr>
                        <a:t> [s] </a:t>
                      </a:r>
                      <a:endParaRPr lang="sv-SE" sz="1400">
                        <a:effectLst/>
                      </a:endParaRPr>
                    </a:p>
                    <a:p>
                      <a:pPr algn="ctr">
                        <a:spcAft>
                          <a:spcPts val="0"/>
                        </a:spcAft>
                      </a:pPr>
                      <a:r>
                        <a:rPr lang="en-US" sz="1400">
                          <a:effectLst/>
                        </a:rPr>
                        <a:t>{number of DRX cycles}</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72366807"/>
                  </a:ext>
                </a:extLst>
              </a:tr>
              <a:tr h="365978">
                <a:tc>
                  <a:txBody>
                    <a:bodyPr/>
                    <a:lstStyle/>
                    <a:p>
                      <a:pPr algn="ctr">
                        <a:spcAft>
                          <a:spcPts val="0"/>
                        </a:spcAft>
                      </a:pPr>
                      <a:r>
                        <a:rPr lang="en-US" sz="1400">
                          <a:effectLst/>
                        </a:rPr>
                        <a:t>0.32</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 0.32x([36]+Md)xM2 </a:t>
                      </a:r>
                    </a:p>
                    <a:p>
                      <a:pPr algn="ctr">
                        <a:spcAft>
                          <a:spcPts val="0"/>
                        </a:spcAft>
                      </a:pPr>
                      <a:r>
                        <a:rPr lang="en-US" sz="1400" dirty="0">
                          <a:effectLst/>
                        </a:rPr>
                        <a:t>{([36]+Md)xM2}</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0.32x([4]+Mm) xM2</a:t>
                      </a:r>
                      <a:endParaRPr lang="sv-SE" sz="1400">
                        <a:effectLst/>
                      </a:endParaRPr>
                    </a:p>
                    <a:p>
                      <a:pPr algn="ctr">
                        <a:spcAft>
                          <a:spcPts val="0"/>
                        </a:spcAft>
                      </a:pPr>
                      <a:r>
                        <a:rPr lang="en-US" sz="1400">
                          <a:effectLst/>
                        </a:rPr>
                        <a:t>{([4]+Mm)xM2}</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0.32x([16]+Me) x M2</a:t>
                      </a:r>
                      <a:endParaRPr lang="sv-SE" sz="1400">
                        <a:effectLst/>
                      </a:endParaRPr>
                    </a:p>
                    <a:p>
                      <a:pPr algn="ctr">
                        <a:spcAft>
                          <a:spcPts val="0"/>
                        </a:spcAft>
                      </a:pPr>
                      <a:r>
                        <a:rPr lang="en-US" sz="1400">
                          <a:effectLst/>
                        </a:rPr>
                        <a:t>{([16]+Me)xM2}</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41067225"/>
                  </a:ext>
                </a:extLst>
              </a:tr>
              <a:tr h="365978">
                <a:tc>
                  <a:txBody>
                    <a:bodyPr/>
                    <a:lstStyle/>
                    <a:p>
                      <a:pPr algn="ctr">
                        <a:spcAft>
                          <a:spcPts val="0"/>
                        </a:spcAft>
                      </a:pPr>
                      <a:r>
                        <a:rPr lang="en-US" sz="1400">
                          <a:effectLst/>
                        </a:rPr>
                        <a:t>0.64</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 0.64x([28]+Md)  </a:t>
                      </a:r>
                      <a:endParaRPr lang="sv-SE" sz="1400">
                        <a:effectLst/>
                      </a:endParaRPr>
                    </a:p>
                    <a:p>
                      <a:pPr algn="ctr">
                        <a:spcAft>
                          <a:spcPts val="0"/>
                        </a:spcAft>
                      </a:pPr>
                      <a:r>
                        <a:rPr lang="en-US" sz="1400">
                          <a:effectLst/>
                        </a:rPr>
                        <a:t>{[28]+Md}</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0.64x(</a:t>
                      </a:r>
                      <a:r>
                        <a:rPr lang="en-US" sz="1400">
                          <a:effectLst/>
                        </a:rPr>
                        <a:t>[</a:t>
                      </a:r>
                      <a:r>
                        <a:rPr lang="sv-SE" sz="1400">
                          <a:effectLst/>
                        </a:rPr>
                        <a:t>2</a:t>
                      </a:r>
                      <a:r>
                        <a:rPr lang="en-US" sz="1400">
                          <a:effectLst/>
                        </a:rPr>
                        <a:t>]</a:t>
                      </a:r>
                      <a:r>
                        <a:rPr lang="sv-SE" sz="1400">
                          <a:effectLst/>
                        </a:rPr>
                        <a:t>+Mm) </a:t>
                      </a:r>
                    </a:p>
                    <a:p>
                      <a:pPr algn="ctr">
                        <a:spcAft>
                          <a:spcPts val="0"/>
                        </a:spcAft>
                      </a:pPr>
                      <a:r>
                        <a:rPr lang="en-US" sz="1400">
                          <a:effectLst/>
                        </a:rPr>
                        <a:t>{[2]+Mm}</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0.64x([8]+Me) </a:t>
                      </a:r>
                      <a:endParaRPr lang="sv-SE" sz="1400">
                        <a:effectLst/>
                      </a:endParaRPr>
                    </a:p>
                    <a:p>
                      <a:pPr algn="ctr">
                        <a:spcAft>
                          <a:spcPts val="0"/>
                        </a:spcAft>
                      </a:pPr>
                      <a:r>
                        <a:rPr lang="en-US" sz="1400">
                          <a:effectLst/>
                        </a:rPr>
                        <a:t>{[8]+Me}</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1852952"/>
                  </a:ext>
                </a:extLst>
              </a:tr>
              <a:tr h="365978">
                <a:tc>
                  <a:txBody>
                    <a:bodyPr/>
                    <a:lstStyle/>
                    <a:p>
                      <a:pPr algn="ctr">
                        <a:spcAft>
                          <a:spcPts val="0"/>
                        </a:spcAft>
                      </a:pPr>
                      <a:r>
                        <a:rPr lang="en-US" sz="1400">
                          <a:effectLst/>
                        </a:rPr>
                        <a:t>1.28</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 1.28x([25]+Md)</a:t>
                      </a:r>
                      <a:endParaRPr lang="sv-SE" sz="1400">
                        <a:effectLst/>
                      </a:endParaRPr>
                    </a:p>
                    <a:p>
                      <a:pPr algn="ctr">
                        <a:spcAft>
                          <a:spcPts val="0"/>
                        </a:spcAft>
                      </a:pPr>
                      <a:r>
                        <a:rPr lang="en-US" sz="1400">
                          <a:effectLst/>
                        </a:rPr>
                        <a:t>{[25]+Md}</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1.28x(</a:t>
                      </a:r>
                      <a:r>
                        <a:rPr lang="en-US" sz="1400">
                          <a:effectLst/>
                        </a:rPr>
                        <a:t>[</a:t>
                      </a:r>
                      <a:r>
                        <a:rPr lang="sv-SE" sz="1400">
                          <a:effectLst/>
                        </a:rPr>
                        <a:t>1</a:t>
                      </a:r>
                      <a:r>
                        <a:rPr lang="en-US" sz="1400">
                          <a:effectLst/>
                        </a:rPr>
                        <a:t>]</a:t>
                      </a:r>
                      <a:r>
                        <a:rPr lang="sv-SE" sz="1400">
                          <a:effectLst/>
                        </a:rPr>
                        <a:t>+Mm)</a:t>
                      </a:r>
                    </a:p>
                    <a:p>
                      <a:pPr algn="ctr">
                        <a:spcAft>
                          <a:spcPts val="0"/>
                        </a:spcAft>
                      </a:pPr>
                      <a:r>
                        <a:rPr lang="en-US" sz="1400">
                          <a:effectLst/>
                        </a:rPr>
                        <a:t>{[1]+Mm}</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1.28x([5]+Me) </a:t>
                      </a:r>
                      <a:endParaRPr lang="sv-SE" sz="1400">
                        <a:effectLst/>
                      </a:endParaRPr>
                    </a:p>
                    <a:p>
                      <a:pPr algn="ctr">
                        <a:spcAft>
                          <a:spcPts val="0"/>
                        </a:spcAft>
                      </a:pPr>
                      <a:r>
                        <a:rPr lang="en-US" sz="1400">
                          <a:effectLst/>
                        </a:rPr>
                        <a:t>{[5]+Me}</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112111611"/>
                  </a:ext>
                </a:extLst>
              </a:tr>
              <a:tr h="365978">
                <a:tc>
                  <a:txBody>
                    <a:bodyPr/>
                    <a:lstStyle/>
                    <a:p>
                      <a:pPr algn="ctr">
                        <a:spcAft>
                          <a:spcPts val="0"/>
                        </a:spcAft>
                      </a:pPr>
                      <a:r>
                        <a:rPr lang="en-US" sz="1400">
                          <a:effectLst/>
                        </a:rPr>
                        <a:t>2.56</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2.56x([23]+Md)</a:t>
                      </a:r>
                      <a:endParaRPr lang="sv-SE" sz="1400" dirty="0">
                        <a:effectLst/>
                      </a:endParaRPr>
                    </a:p>
                    <a:p>
                      <a:pPr algn="ctr">
                        <a:spcAft>
                          <a:spcPts val="0"/>
                        </a:spcAft>
                      </a:pPr>
                      <a:r>
                        <a:rPr lang="en-US" sz="1400" dirty="0">
                          <a:effectLst/>
                        </a:rPr>
                        <a:t>{[23]+Md}</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400">
                          <a:effectLst/>
                        </a:rPr>
                        <a:t>2.56x(</a:t>
                      </a:r>
                      <a:r>
                        <a:rPr lang="en-US" sz="1400">
                          <a:effectLst/>
                        </a:rPr>
                        <a:t>[</a:t>
                      </a:r>
                      <a:r>
                        <a:rPr lang="sv-SE" sz="1400">
                          <a:effectLst/>
                        </a:rPr>
                        <a:t>1</a:t>
                      </a:r>
                      <a:r>
                        <a:rPr lang="en-US" sz="1400">
                          <a:effectLst/>
                        </a:rPr>
                        <a:t>]</a:t>
                      </a:r>
                      <a:r>
                        <a:rPr lang="sv-SE" sz="1400">
                          <a:effectLst/>
                        </a:rPr>
                        <a:t>+Mm)</a:t>
                      </a:r>
                    </a:p>
                    <a:p>
                      <a:pPr algn="ctr">
                        <a:spcAft>
                          <a:spcPts val="0"/>
                        </a:spcAft>
                      </a:pPr>
                      <a:r>
                        <a:rPr lang="en-US" sz="1400">
                          <a:effectLst/>
                        </a:rPr>
                        <a:t>{[1]+Mm}</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2.56x([3]+Me) </a:t>
                      </a:r>
                      <a:endParaRPr lang="sv-SE" sz="1400" dirty="0">
                        <a:effectLst/>
                      </a:endParaRPr>
                    </a:p>
                    <a:p>
                      <a:pPr algn="ctr">
                        <a:spcAft>
                          <a:spcPts val="0"/>
                        </a:spcAft>
                      </a:pPr>
                      <a:r>
                        <a:rPr lang="en-US" sz="1400" dirty="0">
                          <a:effectLst/>
                        </a:rPr>
                        <a:t>{[3]+Me}</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909165826"/>
                  </a:ext>
                </a:extLst>
              </a:tr>
            </a:tbl>
          </a:graphicData>
        </a:graphic>
      </p:graphicFrame>
    </p:spTree>
    <p:extLst>
      <p:ext uri="{BB962C8B-B14F-4D97-AF65-F5344CB8AC3E}">
        <p14:creationId xmlns:p14="http://schemas.microsoft.com/office/powerpoint/2010/main" val="3413945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Handover</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hangingPunct="0"/>
            <a:endParaRPr lang="sv-SE" dirty="0"/>
          </a:p>
          <a:p>
            <a:pPr lvl="0"/>
            <a:endParaRPr lang="sv-SE" dirty="0"/>
          </a:p>
        </p:txBody>
      </p:sp>
      <mc:AlternateContent xmlns:mc="http://schemas.openxmlformats.org/markup-compatibility/2006">
        <mc:Choice xmlns:a14="http://schemas.microsoft.com/office/drawing/2010/main" Requires="a14">
          <p:sp>
            <p:nvSpPr>
              <p:cNvPr id="5" name="Content Placeholder 2">
                <a:extLst>
                  <a:ext uri="{FF2B5EF4-FFF2-40B4-BE49-F238E27FC236}">
                    <a16:creationId xmlns:a16="http://schemas.microsoft.com/office/drawing/2014/main" id="{BCD921BE-26EF-43F9-A187-B39B23577E81}"/>
                  </a:ext>
                </a:extLst>
              </p:cNvPr>
              <p:cNvSpPr txBox="1">
                <a:spLocks/>
              </p:cNvSpPr>
              <p:nvPr/>
            </p:nvSpPr>
            <p:spPr>
              <a:xfrm>
                <a:off x="270680" y="1356852"/>
                <a:ext cx="11955439" cy="5573421"/>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SI reading in HO requirements</a:t>
                </a:r>
              </a:p>
              <a:p>
                <a:pPr lvl="1"/>
                <a:r>
                  <a:rPr lang="en-US" dirty="0"/>
                  <a:t>Postpone the discussion until/if the procedure is agreed in RAN2</a:t>
                </a:r>
              </a:p>
              <a:p>
                <a:pPr lvl="1"/>
                <a:endParaRPr lang="en-US" dirty="0"/>
              </a:p>
              <a:p>
                <a:pPr lvl="0"/>
                <a:r>
                  <a:rPr lang="en-US" dirty="0"/>
                  <a:t>The interruption time for NR FR1 – NR FR1 handover in NR-U: </a:t>
                </a:r>
              </a:p>
              <a:p>
                <a:pPr marL="0" lvl="0" indent="0" algn="ctr">
                  <a:buNone/>
                </a:pPr>
                <a:r>
                  <a:rPr lang="en-GB" dirty="0" err="1"/>
                  <a:t>T</a:t>
                </a:r>
                <a:r>
                  <a:rPr lang="en-GB" baseline="-25000" dirty="0" err="1"/>
                  <a:t>interrupt</a:t>
                </a:r>
                <a:r>
                  <a:rPr lang="en-GB" dirty="0"/>
                  <a:t> = </a:t>
                </a:r>
                <a:r>
                  <a:rPr lang="en-GB" dirty="0" err="1"/>
                  <a:t>T</a:t>
                </a:r>
                <a:r>
                  <a:rPr lang="en-GB" baseline="-25000" dirty="0" err="1"/>
                  <a:t>search</a:t>
                </a:r>
                <a:r>
                  <a:rPr lang="en-GB" dirty="0"/>
                  <a:t> + T</a:t>
                </a:r>
                <a:r>
                  <a:rPr lang="en-GB" baseline="-25000" dirty="0"/>
                  <a:t>IU</a:t>
                </a:r>
                <a:r>
                  <a:rPr lang="en-GB" dirty="0"/>
                  <a:t> + [20] + </a:t>
                </a:r>
                <a14:m>
                  <m:oMath xmlns:m="http://schemas.openxmlformats.org/officeDocument/2006/math">
                    <m:sSub>
                      <m:sSubPr>
                        <m:ctrlPr>
                          <a:rPr lang="sv-SE" i="1"/>
                        </m:ctrlPr>
                      </m:sSubPr>
                      <m:e>
                        <m:r>
                          <m:rPr>
                            <m:sty m:val="p"/>
                          </m:rPr>
                          <a:rPr lang="en-GB"/>
                          <m:t>T</m:t>
                        </m:r>
                      </m:e>
                      <m:sub>
                        <m:r>
                          <a:rPr lang="en-GB" i="1"/>
                          <m:t>∆</m:t>
                        </m:r>
                      </m:sub>
                    </m:sSub>
                  </m:oMath>
                </a14:m>
                <a:r>
                  <a:rPr lang="en-GB" dirty="0"/>
                  <a:t> ms</a:t>
                </a:r>
                <a:endParaRPr lang="sv-SE" dirty="0"/>
              </a:p>
              <a:p>
                <a:pPr marL="354013" indent="0" hangingPunct="0">
                  <a:buNone/>
                </a:pPr>
                <a:r>
                  <a:rPr lang="en-GB" dirty="0"/>
                  <a:t>where </a:t>
                </a:r>
                <a:endParaRPr lang="sv-SE" dirty="0"/>
              </a:p>
              <a:p>
                <a:pPr marL="541338" indent="0" hangingPunct="0">
                  <a:spcBef>
                    <a:spcPts val="1500"/>
                  </a:spcBef>
                  <a:buNone/>
                </a:pPr>
                <a:r>
                  <a:rPr lang="en-GB" dirty="0" err="1"/>
                  <a:t>T</a:t>
                </a:r>
                <a:r>
                  <a:rPr lang="en-GB" baseline="-25000" dirty="0" err="1"/>
                  <a:t>search</a:t>
                </a:r>
                <a:r>
                  <a:rPr lang="en-GB" dirty="0"/>
                  <a:t> is the time required to search the target cell when the target cell is not already known when the handover command is received by the UE. If the target cell is known, then </a:t>
                </a:r>
                <a:r>
                  <a:rPr lang="en-GB" dirty="0" err="1"/>
                  <a:t>T</a:t>
                </a:r>
                <a:r>
                  <a:rPr lang="en-GB" baseline="-25000" dirty="0" err="1"/>
                  <a:t>search</a:t>
                </a:r>
                <a:r>
                  <a:rPr lang="en-GB" dirty="0"/>
                  <a:t> = 0 ms. If the target cell is an unknown intra-frequency cell and the target cell Es/</a:t>
                </a:r>
                <a:r>
                  <a:rPr lang="en-GB" dirty="0" err="1"/>
                  <a:t>Iot</a:t>
                </a:r>
                <a:r>
                  <a:rPr lang="en-GB" dirty="0"/>
                  <a:t>≥[-2] dB, then </a:t>
                </a:r>
                <a:r>
                  <a:rPr lang="en-GB" dirty="0" err="1"/>
                  <a:t>T</a:t>
                </a:r>
                <a:r>
                  <a:rPr lang="en-GB" baseline="-25000" dirty="0" err="1"/>
                  <a:t>search</a:t>
                </a:r>
                <a:r>
                  <a:rPr lang="en-GB" dirty="0"/>
                  <a:t> = (1+ </a:t>
                </a:r>
                <a:r>
                  <a:rPr lang="en-GB" b="1" dirty="0"/>
                  <a:t>L</a:t>
                </a:r>
                <a:r>
                  <a:rPr lang="en-GB" b="1" baseline="-25000" dirty="0"/>
                  <a:t>1</a:t>
                </a:r>
                <a:r>
                  <a:rPr lang="en-GB" dirty="0"/>
                  <a:t>)* </a:t>
                </a:r>
                <a:r>
                  <a:rPr lang="en-GB" dirty="0" err="1"/>
                  <a:t>T</a:t>
                </a:r>
                <a:r>
                  <a:rPr lang="en-GB" baseline="-25000" dirty="0" err="1"/>
                  <a:t>rs</a:t>
                </a:r>
                <a:r>
                  <a:rPr lang="en-GB" dirty="0"/>
                  <a:t> + 2 ms. If the target cell is an unknown inter-frequency cell and the target cell Es/</a:t>
                </a:r>
                <a:r>
                  <a:rPr lang="en-GB" dirty="0" err="1"/>
                  <a:t>Iot</a:t>
                </a:r>
                <a:r>
                  <a:rPr lang="en-GB" dirty="0"/>
                  <a:t>≥[-2] dB, then </a:t>
                </a:r>
                <a:r>
                  <a:rPr lang="en-GB" dirty="0" err="1"/>
                  <a:t>T</a:t>
                </a:r>
                <a:r>
                  <a:rPr lang="en-GB" baseline="-25000" dirty="0" err="1"/>
                  <a:t>search</a:t>
                </a:r>
                <a:r>
                  <a:rPr lang="en-GB" dirty="0"/>
                  <a:t> = [(3+ </a:t>
                </a:r>
                <a:r>
                  <a:rPr lang="en-GB" b="1" dirty="0"/>
                  <a:t>L</a:t>
                </a:r>
                <a:r>
                  <a:rPr lang="en-GB" b="1" baseline="-25000" dirty="0"/>
                  <a:t>1</a:t>
                </a:r>
                <a:r>
                  <a:rPr lang="en-GB" dirty="0"/>
                  <a:t>´)* </a:t>
                </a:r>
                <a:r>
                  <a:rPr lang="en-GB" dirty="0" err="1"/>
                  <a:t>T</a:t>
                </a:r>
                <a:r>
                  <a:rPr lang="en-GB" baseline="-25000" dirty="0" err="1"/>
                  <a:t>rs</a:t>
                </a:r>
                <a:r>
                  <a:rPr lang="en-GB" dirty="0"/>
                  <a:t> + 2] ms where L</a:t>
                </a:r>
                <a:r>
                  <a:rPr lang="en-GB" baseline="-25000" dirty="0"/>
                  <a:t>1 </a:t>
                </a:r>
                <a:r>
                  <a:rPr lang="en-GB" dirty="0"/>
                  <a:t>and L</a:t>
                </a:r>
                <a:r>
                  <a:rPr lang="en-GB" baseline="-25000" dirty="0"/>
                  <a:t>1</a:t>
                </a:r>
                <a:r>
                  <a:rPr lang="en-GB" dirty="0"/>
                  <a:t>´ is the number of DRS occasions missed due to DL LBT during the intra-frequency and inter-frequency detection period, respectively.</a:t>
                </a:r>
                <a:endParaRPr lang="sv-SE" dirty="0"/>
              </a:p>
              <a:p>
                <a:pPr marL="541338" indent="0" hangingPunct="0">
                  <a:spcBef>
                    <a:spcPts val="1500"/>
                  </a:spcBef>
                  <a:buNone/>
                </a:pPr>
                <a:r>
                  <a:rPr lang="en-GB" dirty="0"/>
                  <a:t>T</a:t>
                </a:r>
                <a:r>
                  <a:rPr lang="en-GB" baseline="-25000" dirty="0"/>
                  <a:t>∆</a:t>
                </a:r>
                <a:r>
                  <a:rPr lang="en-GB" dirty="0"/>
                  <a:t> is the time for fine time tracking and acquiring full timing information of the target cell. T</a:t>
                </a:r>
                <a:r>
                  <a:rPr lang="en-GB" baseline="-25000" dirty="0"/>
                  <a:t>∆</a:t>
                </a:r>
                <a:r>
                  <a:rPr lang="en-GB" dirty="0"/>
                  <a:t> = (1+ </a:t>
                </a:r>
                <a:r>
                  <a:rPr lang="en-GB" b="1" dirty="0"/>
                  <a:t>L</a:t>
                </a:r>
                <a:r>
                  <a:rPr lang="en-GB" b="1" baseline="-25000" dirty="0"/>
                  <a:t>2</a:t>
                </a:r>
                <a:r>
                  <a:rPr lang="en-GB" dirty="0"/>
                  <a:t>) * </a:t>
                </a:r>
                <a:r>
                  <a:rPr lang="en-GB" dirty="0" err="1"/>
                  <a:t>T</a:t>
                </a:r>
                <a:r>
                  <a:rPr lang="en-GB" baseline="-25000" dirty="0" err="1"/>
                  <a:t>rs</a:t>
                </a:r>
                <a:r>
                  <a:rPr lang="en-GB" baseline="-25000" dirty="0"/>
                  <a:t>  </a:t>
                </a:r>
                <a:r>
                  <a:rPr lang="en-GB" dirty="0"/>
                  <a:t>ms</a:t>
                </a:r>
                <a:r>
                  <a:rPr lang="en-GB" baseline="-25000" dirty="0"/>
                  <a:t> </a:t>
                </a:r>
                <a:r>
                  <a:rPr lang="en-GB" dirty="0"/>
                  <a:t>where L</a:t>
                </a:r>
                <a:r>
                  <a:rPr lang="en-GB" baseline="-25000" dirty="0"/>
                  <a:t>2</a:t>
                </a:r>
                <a:r>
                  <a:rPr lang="en-GB" dirty="0"/>
                  <a:t> is the number of DRS occasions missing at the UE due to DL LBT during the time tracking period.</a:t>
                </a:r>
                <a:endParaRPr lang="sv-SE" dirty="0"/>
              </a:p>
              <a:p>
                <a:pPr marL="541338" indent="0" hangingPunct="0">
                  <a:spcBef>
                    <a:spcPts val="1500"/>
                  </a:spcBef>
                  <a:buNone/>
                </a:pPr>
                <a:r>
                  <a:rPr lang="en-GB" dirty="0"/>
                  <a:t>T</a:t>
                </a:r>
                <a:r>
                  <a:rPr lang="en-GB" baseline="-25000" dirty="0"/>
                  <a:t>IU</a:t>
                </a:r>
                <a:r>
                  <a:rPr lang="en-GB" dirty="0"/>
                  <a:t> is the interruption uncertainty in acquiring the first available PRACH occasion in the new cell. T</a:t>
                </a:r>
                <a:r>
                  <a:rPr lang="en-GB" baseline="-25000" dirty="0"/>
                  <a:t>IU</a:t>
                </a:r>
                <a:r>
                  <a:rPr lang="en-GB" dirty="0"/>
                  <a:t> can be up to: (1 + </a:t>
                </a:r>
                <a:r>
                  <a:rPr lang="en-GB" b="1" dirty="0"/>
                  <a:t>L</a:t>
                </a:r>
                <a:r>
                  <a:rPr lang="en-GB" b="1" baseline="-25000" dirty="0"/>
                  <a:t>3</a:t>
                </a:r>
                <a:r>
                  <a:rPr lang="en-GB" dirty="0"/>
                  <a:t>) * T</a:t>
                </a:r>
                <a:r>
                  <a:rPr lang="en-GB" baseline="-25000" dirty="0"/>
                  <a:t>SSB,RO</a:t>
                </a:r>
                <a:r>
                  <a:rPr lang="en-GB" dirty="0"/>
                  <a:t> + 10 ms where T</a:t>
                </a:r>
                <a:r>
                  <a:rPr lang="en-GB" baseline="-25000" dirty="0"/>
                  <a:t>SSB,RO </a:t>
                </a:r>
                <a:r>
                  <a:rPr lang="en-GB" dirty="0"/>
                  <a:t>is the SSB to PRACH occasion association period [3] and L</a:t>
                </a:r>
                <a:r>
                  <a:rPr lang="en-GB" baseline="-25000" dirty="0"/>
                  <a:t>3</a:t>
                </a:r>
                <a:r>
                  <a:rPr lang="en-GB" dirty="0"/>
                  <a:t> is the number of PRACH occasions that are unavailable for PRACH transmission due to LBT failure.</a:t>
                </a:r>
                <a:endParaRPr lang="sv-SE" dirty="0"/>
              </a:p>
              <a:p>
                <a:pPr marL="541338" indent="0" hangingPunct="0">
                  <a:spcBef>
                    <a:spcPts val="1500"/>
                  </a:spcBef>
                  <a:buNone/>
                </a:pPr>
                <a:r>
                  <a:rPr lang="en-GB" dirty="0" err="1"/>
                  <a:t>T</a:t>
                </a:r>
                <a:r>
                  <a:rPr lang="en-GB" baseline="-25000" dirty="0" err="1"/>
                  <a:t>rs</a:t>
                </a:r>
                <a:r>
                  <a:rPr lang="en-GB" dirty="0"/>
                  <a:t> is the DRS periodicity of the target NR cell, details are FFS.</a:t>
                </a:r>
                <a:endParaRPr lang="sv-SE" dirty="0"/>
              </a:p>
              <a:p>
                <a:pPr marL="541338" indent="0" hangingPunct="0">
                  <a:spcBef>
                    <a:spcPts val="1500"/>
                  </a:spcBef>
                  <a:buNone/>
                </a:pPr>
                <a:r>
                  <a:rPr lang="en-GB" dirty="0"/>
                  <a:t>L</a:t>
                </a:r>
                <a:r>
                  <a:rPr lang="en-GB" baseline="-25000" dirty="0"/>
                  <a:t>1</a:t>
                </a:r>
                <a:r>
                  <a:rPr lang="en-GB" dirty="0"/>
                  <a:t>≤ L</a:t>
                </a:r>
                <a:r>
                  <a:rPr lang="en-GB" baseline="-25000" dirty="0"/>
                  <a:t>1,max</a:t>
                </a:r>
                <a:r>
                  <a:rPr lang="en-GB" dirty="0"/>
                  <a:t>, L´</a:t>
                </a:r>
                <a:r>
                  <a:rPr lang="en-GB" baseline="-25000" dirty="0"/>
                  <a:t>1</a:t>
                </a:r>
                <a:r>
                  <a:rPr lang="en-GB" dirty="0"/>
                  <a:t>≤ L´</a:t>
                </a:r>
                <a:r>
                  <a:rPr lang="en-GB" baseline="-25000" dirty="0"/>
                  <a:t>1,max</a:t>
                </a:r>
                <a:r>
                  <a:rPr lang="en-GB" dirty="0"/>
                  <a:t>, L</a:t>
                </a:r>
                <a:r>
                  <a:rPr lang="en-GB" baseline="-25000" dirty="0"/>
                  <a:t>2</a:t>
                </a:r>
                <a:r>
                  <a:rPr lang="en-GB" dirty="0"/>
                  <a:t>≤ L</a:t>
                </a:r>
                <a:r>
                  <a:rPr lang="en-GB" baseline="-25000" dirty="0"/>
                  <a:t>2,max</a:t>
                </a:r>
                <a:r>
                  <a:rPr lang="en-GB" dirty="0"/>
                  <a:t>, L</a:t>
                </a:r>
                <a:r>
                  <a:rPr lang="en-GB" baseline="-25000" dirty="0"/>
                  <a:t>3</a:t>
                </a:r>
                <a:r>
                  <a:rPr lang="en-GB" dirty="0"/>
                  <a:t>≤ L</a:t>
                </a:r>
                <a:r>
                  <a:rPr lang="en-GB" baseline="-25000" dirty="0"/>
                  <a:t>3,max</a:t>
                </a:r>
                <a:r>
                  <a:rPr lang="en-GB" dirty="0"/>
                  <a:t>, and the maximum values </a:t>
                </a:r>
                <a:r>
                  <a:rPr lang="en-GB" dirty="0" err="1"/>
                  <a:t>L</a:t>
                </a:r>
                <a:r>
                  <a:rPr lang="en-GB" baseline="-25000" dirty="0" err="1"/>
                  <a:t>i,max</a:t>
                </a:r>
                <a:r>
                  <a:rPr lang="en-GB" dirty="0"/>
                  <a:t> are TBD.</a:t>
                </a:r>
                <a:endParaRPr lang="sv-SE" dirty="0"/>
              </a:p>
              <a:p>
                <a:pPr marL="541338" lvl="0" indent="0" hangingPunct="0">
                  <a:spcBef>
                    <a:spcPts val="1500"/>
                  </a:spcBef>
                  <a:buNone/>
                </a:pPr>
                <a:r>
                  <a:rPr lang="en-US" dirty="0"/>
                  <a:t>FFS on UE behavior when L</a:t>
                </a:r>
                <a:r>
                  <a:rPr lang="en-US" baseline="-25000" dirty="0"/>
                  <a:t>1</a:t>
                </a:r>
                <a:r>
                  <a:rPr lang="en-US" dirty="0"/>
                  <a:t> &gt; L</a:t>
                </a:r>
                <a:r>
                  <a:rPr lang="en-US" baseline="-25000" dirty="0"/>
                  <a:t>1,max</a:t>
                </a:r>
                <a:r>
                  <a:rPr lang="en-US" dirty="0"/>
                  <a:t>, L´</a:t>
                </a:r>
                <a:r>
                  <a:rPr lang="en-US" baseline="-25000" dirty="0"/>
                  <a:t>1</a:t>
                </a:r>
                <a:r>
                  <a:rPr lang="en-US" dirty="0"/>
                  <a:t> &gt; L´</a:t>
                </a:r>
                <a:r>
                  <a:rPr lang="en-US" baseline="-25000" dirty="0"/>
                  <a:t>1,max</a:t>
                </a:r>
                <a:r>
                  <a:rPr lang="en-US" dirty="0"/>
                  <a:t>, L</a:t>
                </a:r>
                <a:r>
                  <a:rPr lang="en-US" baseline="-25000" dirty="0"/>
                  <a:t>2</a:t>
                </a:r>
                <a:r>
                  <a:rPr lang="en-US" dirty="0"/>
                  <a:t>&gt; L</a:t>
                </a:r>
                <a:r>
                  <a:rPr lang="en-US" baseline="-25000" dirty="0"/>
                  <a:t>2,max</a:t>
                </a:r>
                <a:r>
                  <a:rPr lang="en-US" dirty="0"/>
                  <a:t>, or L</a:t>
                </a:r>
                <a:r>
                  <a:rPr lang="en-US" baseline="-25000" dirty="0"/>
                  <a:t>3</a:t>
                </a:r>
                <a:r>
                  <a:rPr lang="en-US" dirty="0"/>
                  <a:t>&gt; L</a:t>
                </a:r>
                <a:r>
                  <a:rPr lang="en-US" baseline="-25000" dirty="0"/>
                  <a:t>3,max.</a:t>
                </a:r>
                <a:endParaRPr lang="sv-SE" dirty="0"/>
              </a:p>
            </p:txBody>
          </p:sp>
        </mc:Choice>
        <mc:Fallback>
          <p:sp>
            <p:nvSpPr>
              <p:cNvPr id="5" name="Content Placeholder 2">
                <a:extLst>
                  <a:ext uri="{FF2B5EF4-FFF2-40B4-BE49-F238E27FC236}">
                    <a16:creationId xmlns:a16="http://schemas.microsoft.com/office/drawing/2014/main" id="{BCD921BE-26EF-43F9-A187-B39B23577E81}"/>
                  </a:ext>
                </a:extLst>
              </p:cNvPr>
              <p:cNvSpPr txBox="1">
                <a:spLocks noRot="1" noChangeAspect="1" noMove="1" noResize="1" noEditPoints="1" noAdjustHandles="1" noChangeArrowheads="1" noChangeShapeType="1" noTextEdit="1"/>
              </p:cNvSpPr>
              <p:nvPr/>
            </p:nvSpPr>
            <p:spPr>
              <a:xfrm>
                <a:off x="270680" y="1356852"/>
                <a:ext cx="11955439" cy="5573421"/>
              </a:xfrm>
              <a:prstGeom prst="rect">
                <a:avLst/>
              </a:prstGeom>
              <a:blipFill>
                <a:blip r:embed="rId2"/>
                <a:stretch>
                  <a:fillRect l="-306" t="-1860" r="-663"/>
                </a:stretch>
              </a:blipFill>
            </p:spPr>
            <p:txBody>
              <a:bodyPr/>
              <a:lstStyle/>
              <a:p>
                <a:r>
                  <a:rPr lang="sv-SE">
                    <a:noFill/>
                  </a:rPr>
                  <a:t> </a:t>
                </a:r>
              </a:p>
            </p:txBody>
          </p:sp>
        </mc:Fallback>
      </mc:AlternateContent>
    </p:spTree>
    <p:extLst>
      <p:ext uri="{BB962C8B-B14F-4D97-AF65-F5344CB8AC3E}">
        <p14:creationId xmlns:p14="http://schemas.microsoft.com/office/powerpoint/2010/main" val="2672244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Active BWP Switching</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endParaRPr lang="sv-SE" dirty="0"/>
          </a:p>
          <a:p>
            <a:pPr lvl="0" hangingPunct="0"/>
            <a:endParaRPr lang="sv-SE" dirty="0"/>
          </a:p>
          <a:p>
            <a:pPr lvl="0"/>
            <a:endParaRPr lang="sv-SE" dirty="0"/>
          </a:p>
        </p:txBody>
      </p:sp>
      <p:sp>
        <p:nvSpPr>
          <p:cNvPr id="5" name="Content Placeholder 2">
            <a:extLst>
              <a:ext uri="{FF2B5EF4-FFF2-40B4-BE49-F238E27FC236}">
                <a16:creationId xmlns:a16="http://schemas.microsoft.com/office/drawing/2014/main" id="{0C03DACC-E6D3-496C-8649-66918D5FD5C4}"/>
              </a:ext>
            </a:extLst>
          </p:cNvPr>
          <p:cNvSpPr txBox="1">
            <a:spLocks/>
          </p:cNvSpPr>
          <p:nvPr/>
        </p:nvSpPr>
        <p:spPr>
          <a:xfrm>
            <a:off x="270680" y="1602389"/>
            <a:ext cx="11955439" cy="3471055"/>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US" dirty="0"/>
              <a:t>The basic time period over which the BWP switching occurs shall be the same as defined in the existing requirements (applies for DCI-, timer-, and RRC-based active BWP switching)</a:t>
            </a:r>
          </a:p>
          <a:p>
            <a:pPr marL="0" indent="0" hangingPunct="0">
              <a:buNone/>
            </a:pPr>
            <a:endParaRPr lang="sv-SE" dirty="0"/>
          </a:p>
          <a:p>
            <a:pPr hangingPunct="0"/>
            <a:r>
              <a:rPr lang="en-US" dirty="0"/>
              <a:t>The impact of LBT failures on PDSCH reception or PUSCH transmission after the BWP switching needs further investigation</a:t>
            </a:r>
          </a:p>
          <a:p>
            <a:pPr marL="0" indent="0" hangingPunct="0">
              <a:buNone/>
            </a:pPr>
            <a:endParaRPr lang="sv-SE" dirty="0"/>
          </a:p>
          <a:p>
            <a:pPr hangingPunct="0"/>
            <a:r>
              <a:rPr lang="en-US" dirty="0"/>
              <a:t>The duration of interruption on a serving cell in licensed band or unlicensed band or due to BWP switching on a licensed or unlicensed band can be based on the existing interruption requirements</a:t>
            </a:r>
            <a:endParaRPr lang="sv-SE" dirty="0"/>
          </a:p>
          <a:p>
            <a:endParaRPr lang="sv-SE" sz="2400" dirty="0"/>
          </a:p>
          <a:p>
            <a:endParaRPr lang="sv-SE" sz="2400" dirty="0"/>
          </a:p>
        </p:txBody>
      </p:sp>
    </p:spTree>
    <p:extLst>
      <p:ext uri="{BB962C8B-B14F-4D97-AF65-F5344CB8AC3E}">
        <p14:creationId xmlns:p14="http://schemas.microsoft.com/office/powerpoint/2010/main" val="3151722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Release with Redirection</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endParaRPr lang="sv-SE" dirty="0"/>
          </a:p>
          <a:p>
            <a:pPr lvl="0" hangingPunct="0"/>
            <a:endParaRPr lang="sv-SE" dirty="0"/>
          </a:p>
          <a:p>
            <a:pPr lvl="0"/>
            <a:endParaRPr lang="sv-SE" dirty="0"/>
          </a:p>
        </p:txBody>
      </p:sp>
      <p:sp>
        <p:nvSpPr>
          <p:cNvPr id="5" name="Content Placeholder 2">
            <a:extLst>
              <a:ext uri="{FF2B5EF4-FFF2-40B4-BE49-F238E27FC236}">
                <a16:creationId xmlns:a16="http://schemas.microsoft.com/office/drawing/2014/main" id="{E2EF15C2-95C0-4C62-8358-7F093A1E4322}"/>
              </a:ext>
            </a:extLst>
          </p:cNvPr>
          <p:cNvSpPr txBox="1">
            <a:spLocks/>
          </p:cNvSpPr>
          <p:nvPr/>
        </p:nvSpPr>
        <p:spPr>
          <a:xfrm>
            <a:off x="270680" y="1480008"/>
            <a:ext cx="11955439" cy="54502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 the cases NR-U</a:t>
            </a:r>
            <a:r>
              <a:rPr lang="en-US" dirty="0">
                <a:sym typeface="Symbol" panose="05050102010706020507" pitchFamily="18" charset="2"/>
              </a:rPr>
              <a:t></a:t>
            </a:r>
            <a:r>
              <a:rPr lang="en-US" dirty="0"/>
              <a:t>NR-U and NR</a:t>
            </a:r>
            <a:r>
              <a:rPr lang="en-US" dirty="0">
                <a:sym typeface="Symbol" panose="05050102010706020507" pitchFamily="18" charset="2"/>
              </a:rPr>
              <a:t></a:t>
            </a:r>
            <a:r>
              <a:rPr lang="en-US" dirty="0"/>
              <a:t>NR-U, extend in RRC release with redirection requirements:</a:t>
            </a:r>
          </a:p>
          <a:p>
            <a:pPr lvl="1"/>
            <a:r>
              <a:rPr lang="en-US" dirty="0" err="1"/>
              <a:t>T</a:t>
            </a:r>
            <a:r>
              <a:rPr lang="en-US" baseline="-25000" dirty="0" err="1"/>
              <a:t>identify</a:t>
            </a:r>
            <a:r>
              <a:rPr lang="en-US" baseline="-25000" dirty="0"/>
              <a:t>-NR</a:t>
            </a:r>
            <a:r>
              <a:rPr lang="en-US" dirty="0"/>
              <a:t> to account for DL LBT</a:t>
            </a:r>
            <a:endParaRPr lang="sv-SE" dirty="0"/>
          </a:p>
          <a:p>
            <a:pPr lvl="1"/>
            <a:r>
              <a:rPr lang="en-US" dirty="0"/>
              <a:t>T</a:t>
            </a:r>
            <a:r>
              <a:rPr lang="en-US" baseline="-25000" dirty="0"/>
              <a:t>SI-NR</a:t>
            </a:r>
            <a:r>
              <a:rPr lang="en-US" dirty="0"/>
              <a:t> to account for DL LBT</a:t>
            </a:r>
            <a:endParaRPr lang="sv-SE" dirty="0"/>
          </a:p>
          <a:p>
            <a:pPr lvl="1"/>
            <a:r>
              <a:rPr lang="en-US" dirty="0"/>
              <a:t>T</a:t>
            </a:r>
            <a:r>
              <a:rPr lang="en-US" baseline="-25000" dirty="0"/>
              <a:t>PRACH</a:t>
            </a:r>
            <a:r>
              <a:rPr lang="en-US" dirty="0"/>
              <a:t> to account for UL LBT</a:t>
            </a:r>
          </a:p>
          <a:p>
            <a:endParaRPr lang="en-US" dirty="0"/>
          </a:p>
          <a:p>
            <a:r>
              <a:rPr lang="en-US" dirty="0" err="1"/>
              <a:t>T</a:t>
            </a:r>
            <a:r>
              <a:rPr lang="en-US" baseline="-25000" dirty="0" err="1"/>
              <a:t>identify</a:t>
            </a:r>
            <a:r>
              <a:rPr lang="en-US" baseline="-25000" dirty="0"/>
              <a:t>-NR</a:t>
            </a:r>
            <a:r>
              <a:rPr lang="en-US" dirty="0"/>
              <a:t> is as follows:</a:t>
            </a:r>
          </a:p>
          <a:p>
            <a:endParaRPr lang="en-US" dirty="0"/>
          </a:p>
          <a:p>
            <a:endParaRPr lang="en-US" dirty="0"/>
          </a:p>
          <a:p>
            <a:r>
              <a:rPr lang="en-US" dirty="0"/>
              <a:t>Maximum allowed value of L</a:t>
            </a:r>
            <a:r>
              <a:rPr lang="en-US" baseline="-25000" dirty="0"/>
              <a:t>1</a:t>
            </a:r>
            <a:r>
              <a:rPr lang="en-US" dirty="0"/>
              <a:t> is TBD. L</a:t>
            </a:r>
            <a:r>
              <a:rPr lang="en-US" baseline="-25000" dirty="0"/>
              <a:t>1</a:t>
            </a:r>
            <a:r>
              <a:rPr lang="en-US" dirty="0"/>
              <a:t> is the number of DMTC cycles not available at the UE</a:t>
            </a:r>
          </a:p>
        </p:txBody>
      </p:sp>
      <p:graphicFrame>
        <p:nvGraphicFramePr>
          <p:cNvPr id="6" name="Table 5">
            <a:extLst>
              <a:ext uri="{FF2B5EF4-FFF2-40B4-BE49-F238E27FC236}">
                <a16:creationId xmlns:a16="http://schemas.microsoft.com/office/drawing/2014/main" id="{A7ABE9DB-AB4A-471A-9A74-DA454768F6F8}"/>
              </a:ext>
            </a:extLst>
          </p:cNvPr>
          <p:cNvGraphicFramePr>
            <a:graphicFrameLocks noGrp="1"/>
          </p:cNvGraphicFramePr>
          <p:nvPr>
            <p:extLst>
              <p:ext uri="{D42A27DB-BD31-4B8C-83A1-F6EECF244321}">
                <p14:modId xmlns:p14="http://schemas.microsoft.com/office/powerpoint/2010/main" val="3001044680"/>
              </p:ext>
            </p:extLst>
          </p:nvPr>
        </p:nvGraphicFramePr>
        <p:xfrm>
          <a:off x="3167406" y="4590079"/>
          <a:ext cx="5481313" cy="731520"/>
        </p:xfrm>
        <a:graphic>
          <a:graphicData uri="http://schemas.openxmlformats.org/drawingml/2006/table">
            <a:tbl>
              <a:tblPr firstRow="1" firstCol="1" bandRow="1">
                <a:tableStyleId>{5C22544A-7EE6-4342-B048-85BDC9FD1C3A}</a:tableStyleId>
              </a:tblPr>
              <a:tblGrid>
                <a:gridCol w="2187043">
                  <a:extLst>
                    <a:ext uri="{9D8B030D-6E8A-4147-A177-3AD203B41FA5}">
                      <a16:colId xmlns:a16="http://schemas.microsoft.com/office/drawing/2014/main" val="1648761891"/>
                    </a:ext>
                  </a:extLst>
                </a:gridCol>
                <a:gridCol w="3294270">
                  <a:extLst>
                    <a:ext uri="{9D8B030D-6E8A-4147-A177-3AD203B41FA5}">
                      <a16:colId xmlns:a16="http://schemas.microsoft.com/office/drawing/2014/main" val="4191932144"/>
                    </a:ext>
                  </a:extLst>
                </a:gridCol>
              </a:tblGrid>
              <a:tr h="0">
                <a:tc>
                  <a:txBody>
                    <a:bodyPr/>
                    <a:lstStyle/>
                    <a:p>
                      <a:pPr algn="l">
                        <a:spcAft>
                          <a:spcPts val="0"/>
                        </a:spcAft>
                      </a:pPr>
                      <a:r>
                        <a:rPr lang="en-GB" sz="1600" dirty="0">
                          <a:effectLst/>
                        </a:rPr>
                        <a:t>Frequency range (FR) of target NR cell</a:t>
                      </a:r>
                      <a:endParaRPr lang="sv-S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dirty="0" err="1">
                          <a:effectLst/>
                        </a:rPr>
                        <a:t>T</a:t>
                      </a:r>
                      <a:r>
                        <a:rPr lang="en-GB" sz="1600" baseline="-25000" dirty="0" err="1">
                          <a:effectLst/>
                        </a:rPr>
                        <a:t>identify</a:t>
                      </a:r>
                      <a:r>
                        <a:rPr lang="en-GB" sz="1600" baseline="-25000" dirty="0">
                          <a:effectLst/>
                        </a:rPr>
                        <a:t>-NR</a:t>
                      </a:r>
                      <a:endParaRPr lang="sv-S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44742933"/>
                  </a:ext>
                </a:extLst>
              </a:tr>
              <a:tr h="0">
                <a:tc>
                  <a:txBody>
                    <a:bodyPr/>
                    <a:lstStyle/>
                    <a:p>
                      <a:pPr>
                        <a:spcAft>
                          <a:spcPts val="0"/>
                        </a:spcAft>
                      </a:pPr>
                      <a:r>
                        <a:rPr lang="en-GB" sz="1600" dirty="0">
                          <a:effectLst/>
                        </a:rPr>
                        <a:t>FR1</a:t>
                      </a:r>
                      <a:endParaRPr lang="sv-SE"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en-GB" sz="1600" dirty="0">
                          <a:effectLst/>
                        </a:rPr>
                        <a:t>MAX (680 ms, ([11] + L</a:t>
                      </a:r>
                      <a:r>
                        <a:rPr lang="en-GB" sz="1600" baseline="-25000" dirty="0">
                          <a:effectLst/>
                        </a:rPr>
                        <a:t>1</a:t>
                      </a:r>
                      <a:r>
                        <a:rPr lang="en-GB" sz="1600" dirty="0">
                          <a:effectLst/>
                        </a:rPr>
                        <a:t>) x T</a:t>
                      </a:r>
                      <a:r>
                        <a:rPr lang="en-GB" sz="1600" baseline="-25000" dirty="0">
                          <a:effectLst/>
                        </a:rPr>
                        <a:t>DMTC</a:t>
                      </a:r>
                      <a:r>
                        <a:rPr lang="en-GB" sz="1600" dirty="0">
                          <a:effectLst/>
                        </a:rPr>
                        <a:t>)</a:t>
                      </a:r>
                      <a:endParaRPr lang="sv-SE"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122467657"/>
                  </a:ext>
                </a:extLst>
              </a:tr>
            </a:tbl>
          </a:graphicData>
        </a:graphic>
      </p:graphicFrame>
    </p:spTree>
    <p:extLst>
      <p:ext uri="{BB962C8B-B14F-4D97-AF65-F5344CB8AC3E}">
        <p14:creationId xmlns:p14="http://schemas.microsoft.com/office/powerpoint/2010/main" val="1889652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Release with Redirection (cont.)</a:t>
            </a:r>
            <a:endParaRPr lang="en-GB" strike="sngStrike" dirty="0"/>
          </a:p>
        </p:txBody>
      </p:sp>
      <p:sp>
        <p:nvSpPr>
          <p:cNvPr id="3" name="Content Placeholder 2"/>
          <p:cNvSpPr>
            <a:spLocks noGrp="1"/>
          </p:cNvSpPr>
          <p:nvPr>
            <p:ph idx="1"/>
          </p:nvPr>
        </p:nvSpPr>
        <p:spPr>
          <a:xfrm>
            <a:off x="118280" y="1553686"/>
            <a:ext cx="11955439" cy="5224187"/>
          </a:xfrm>
        </p:spPr>
        <p:txBody>
          <a:bodyPr>
            <a:normAutofit/>
          </a:bodyPr>
          <a:lstStyle/>
          <a:p>
            <a:pPr lvl="0"/>
            <a:endParaRPr lang="sv-SE" dirty="0"/>
          </a:p>
          <a:p>
            <a:pPr lvl="0" hangingPunct="0"/>
            <a:endParaRPr lang="sv-SE" dirty="0"/>
          </a:p>
          <a:p>
            <a:pPr lvl="0"/>
            <a:endParaRPr lang="sv-SE" dirty="0"/>
          </a:p>
        </p:txBody>
      </p:sp>
      <p:sp>
        <p:nvSpPr>
          <p:cNvPr id="4" name="Content Placeholder 2">
            <a:extLst>
              <a:ext uri="{FF2B5EF4-FFF2-40B4-BE49-F238E27FC236}">
                <a16:creationId xmlns:a16="http://schemas.microsoft.com/office/drawing/2014/main" id="{ED2E32EF-04E1-4344-8BE9-6BA6D7CECC31}"/>
              </a:ext>
            </a:extLst>
          </p:cNvPr>
          <p:cNvSpPr txBox="1">
            <a:spLocks/>
          </p:cNvSpPr>
          <p:nvPr/>
        </p:nvSpPr>
        <p:spPr>
          <a:xfrm>
            <a:off x="270680" y="1602390"/>
            <a:ext cx="11955439" cy="28659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a:t>
            </a:r>
            <a:r>
              <a:rPr lang="en-US" sz="2400" baseline="-25000" dirty="0"/>
              <a:t>PRACH</a:t>
            </a:r>
            <a:r>
              <a:rPr lang="en-US" sz="2400" dirty="0"/>
              <a:t> for NR-U is defined by scaling Rel-15 T</a:t>
            </a:r>
            <a:r>
              <a:rPr lang="en-US" sz="2400" baseline="-25000" dirty="0"/>
              <a:t>PRACH</a:t>
            </a:r>
            <a:r>
              <a:rPr lang="en-US" sz="2400" dirty="0"/>
              <a:t> by (1+L</a:t>
            </a:r>
            <a:r>
              <a:rPr lang="en-US" sz="2400" baseline="-25000" dirty="0"/>
              <a:t>2</a:t>
            </a:r>
            <a:r>
              <a:rPr lang="en-US" sz="2400" dirty="0"/>
              <a:t>), L</a:t>
            </a:r>
            <a:r>
              <a:rPr lang="en-US" sz="2400" baseline="-25000" dirty="0"/>
              <a:t>2</a:t>
            </a:r>
            <a:r>
              <a:rPr lang="en-US" sz="2400" dirty="0"/>
              <a:t> is the number of missed PRACH occasions due to UL LBT. </a:t>
            </a:r>
            <a:r>
              <a:rPr lang="en-US" sz="2400" dirty="0">
                <a:solidFill>
                  <a:srgbClr val="FF0000"/>
                </a:solidFill>
              </a:rPr>
              <a:t>The maximum value of L</a:t>
            </a:r>
            <a:r>
              <a:rPr lang="en-US" sz="2400" baseline="-25000" dirty="0">
                <a:solidFill>
                  <a:srgbClr val="FF0000"/>
                </a:solidFill>
              </a:rPr>
              <a:t>2</a:t>
            </a:r>
            <a:r>
              <a:rPr lang="en-US" sz="2400" dirty="0">
                <a:solidFill>
                  <a:srgbClr val="FF0000"/>
                </a:solidFill>
              </a:rPr>
              <a:t> is TBD.</a:t>
            </a:r>
          </a:p>
          <a:p>
            <a:r>
              <a:rPr lang="en-US" sz="2400" dirty="0"/>
              <a:t>Existing (NR</a:t>
            </a:r>
            <a:r>
              <a:rPr lang="en-US" sz="2400" dirty="0">
                <a:sym typeface="Symbol" panose="05050102010706020507" pitchFamily="18" charset="2"/>
              </a:rPr>
              <a:t></a:t>
            </a:r>
            <a:r>
              <a:rPr lang="en-US" sz="2400" dirty="0"/>
              <a:t>NR) requirements apply for the case NR-U </a:t>
            </a:r>
            <a:r>
              <a:rPr lang="en-US" sz="2400" dirty="0">
                <a:sym typeface="Symbol" panose="05050102010706020507" pitchFamily="18" charset="2"/>
              </a:rPr>
              <a:t></a:t>
            </a:r>
            <a:r>
              <a:rPr lang="en-US" sz="2400" dirty="0"/>
              <a:t>NR</a:t>
            </a:r>
          </a:p>
          <a:p>
            <a:r>
              <a:rPr lang="en-US" sz="2400" dirty="0"/>
              <a:t>Existing (NR</a:t>
            </a:r>
            <a:r>
              <a:rPr lang="en-US" sz="2400" dirty="0">
                <a:sym typeface="Symbol" panose="05050102010706020507" pitchFamily="18" charset="2"/>
              </a:rPr>
              <a:t></a:t>
            </a:r>
            <a:r>
              <a:rPr lang="en-US" sz="2400" dirty="0"/>
              <a:t>LTE) requirements apply for the case NR-U </a:t>
            </a:r>
            <a:r>
              <a:rPr lang="en-US" sz="2400" dirty="0">
                <a:sym typeface="Symbol" panose="05050102010706020507" pitchFamily="18" charset="2"/>
              </a:rPr>
              <a:t></a:t>
            </a:r>
            <a:r>
              <a:rPr lang="en-US" sz="2400" dirty="0"/>
              <a:t>LTE, provided the procedure is supported</a:t>
            </a:r>
            <a:endParaRPr lang="sv-SE" sz="2400" dirty="0"/>
          </a:p>
          <a:p>
            <a:endParaRPr lang="sv-SE" sz="2400" dirty="0"/>
          </a:p>
          <a:p>
            <a:endParaRPr lang="sv-SE" sz="2400" dirty="0"/>
          </a:p>
        </p:txBody>
      </p:sp>
    </p:spTree>
    <p:extLst>
      <p:ext uri="{BB962C8B-B14F-4D97-AF65-F5344CB8AC3E}">
        <p14:creationId xmlns:p14="http://schemas.microsoft.com/office/powerpoint/2010/main" val="23615255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RRC Re-Establishment</a:t>
            </a:r>
            <a:endParaRPr lang="en-GB" strike="sngStrike" dirty="0"/>
          </a:p>
        </p:txBody>
      </p:sp>
      <p:sp>
        <p:nvSpPr>
          <p:cNvPr id="3" name="Content Placeholder 2"/>
          <p:cNvSpPr>
            <a:spLocks noGrp="1"/>
          </p:cNvSpPr>
          <p:nvPr>
            <p:ph idx="1"/>
          </p:nvPr>
        </p:nvSpPr>
        <p:spPr>
          <a:xfrm>
            <a:off x="118280" y="1544259"/>
            <a:ext cx="12073720" cy="3565069"/>
          </a:xfrm>
        </p:spPr>
        <p:txBody>
          <a:bodyPr>
            <a:normAutofit fontScale="85000" lnSpcReduction="20000"/>
          </a:bodyPr>
          <a:lstStyle/>
          <a:p>
            <a:pPr lvl="0"/>
            <a:r>
              <a:rPr lang="en-US" dirty="0"/>
              <a:t>For the cases NR-U</a:t>
            </a:r>
            <a:r>
              <a:rPr lang="en-US" dirty="0">
                <a:sym typeface="Symbol" panose="05050102010706020507" pitchFamily="18" charset="2"/>
              </a:rPr>
              <a:t></a:t>
            </a:r>
            <a:r>
              <a:rPr lang="en-US" dirty="0"/>
              <a:t>NR-U and NR</a:t>
            </a:r>
            <a:r>
              <a:rPr lang="en-US" dirty="0">
                <a:sym typeface="Symbol" panose="05050102010706020507" pitchFamily="18" charset="2"/>
              </a:rPr>
              <a:t></a:t>
            </a:r>
            <a:r>
              <a:rPr lang="en-US" dirty="0"/>
              <a:t>NR-U, extend in RRC re-establishment requirements:</a:t>
            </a:r>
          </a:p>
          <a:p>
            <a:pPr lvl="1"/>
            <a:r>
              <a:rPr lang="en-US" dirty="0" err="1"/>
              <a:t>T</a:t>
            </a:r>
            <a:r>
              <a:rPr lang="en-US" baseline="-25000" dirty="0" err="1"/>
              <a:t>identify_intra_NR</a:t>
            </a:r>
            <a:r>
              <a:rPr lang="sv-SE" dirty="0"/>
              <a:t> and </a:t>
            </a:r>
            <a:r>
              <a:rPr lang="en-US" dirty="0" err="1"/>
              <a:t>T</a:t>
            </a:r>
            <a:r>
              <a:rPr lang="en-US" baseline="-25000" dirty="0" err="1"/>
              <a:t>identify_inter_NR,i</a:t>
            </a:r>
            <a:r>
              <a:rPr lang="sv-SE" dirty="0"/>
              <a:t> </a:t>
            </a:r>
            <a:r>
              <a:rPr lang="en-US" dirty="0"/>
              <a:t>to account for DL LBT,</a:t>
            </a:r>
          </a:p>
          <a:p>
            <a:pPr lvl="1"/>
            <a:r>
              <a:rPr lang="en-US" dirty="0"/>
              <a:t>T</a:t>
            </a:r>
            <a:r>
              <a:rPr lang="en-US" baseline="-25000" dirty="0"/>
              <a:t>SI-NR</a:t>
            </a:r>
            <a:r>
              <a:rPr lang="en-US" dirty="0"/>
              <a:t> to account for DL LBT, and</a:t>
            </a:r>
          </a:p>
          <a:p>
            <a:pPr lvl="1"/>
            <a:r>
              <a:rPr lang="en-US" dirty="0"/>
              <a:t>T</a:t>
            </a:r>
            <a:r>
              <a:rPr lang="en-US" baseline="-25000" dirty="0"/>
              <a:t>PRACH</a:t>
            </a:r>
            <a:r>
              <a:rPr lang="en-US" dirty="0"/>
              <a:t> to account for DL LBT</a:t>
            </a:r>
          </a:p>
          <a:p>
            <a:endParaRPr lang="en-US" dirty="0"/>
          </a:p>
          <a:p>
            <a:r>
              <a:rPr lang="en-US" dirty="0"/>
              <a:t>T</a:t>
            </a:r>
            <a:r>
              <a:rPr lang="en-US" baseline="-25000" dirty="0"/>
              <a:t>PRACH</a:t>
            </a:r>
            <a:r>
              <a:rPr lang="en-US" dirty="0"/>
              <a:t> for NR-U is defined by scaling Rel-15 T</a:t>
            </a:r>
            <a:r>
              <a:rPr lang="en-US" baseline="-25000" dirty="0"/>
              <a:t>PRACH</a:t>
            </a:r>
            <a:r>
              <a:rPr lang="en-US" dirty="0"/>
              <a:t> by (1+K</a:t>
            </a:r>
            <a:r>
              <a:rPr lang="en-US" baseline="-25000" dirty="0"/>
              <a:t>3</a:t>
            </a:r>
            <a:r>
              <a:rPr lang="en-US" dirty="0"/>
              <a:t>), K</a:t>
            </a:r>
            <a:r>
              <a:rPr lang="en-US" baseline="-25000" dirty="0"/>
              <a:t>3</a:t>
            </a:r>
            <a:r>
              <a:rPr lang="en-US" dirty="0"/>
              <a:t> is the number of PRACH occasions that are unavailable for PRACH transmission due to UL LBT failure. </a:t>
            </a:r>
            <a:r>
              <a:rPr lang="en-US" dirty="0">
                <a:solidFill>
                  <a:srgbClr val="FF0000"/>
                </a:solidFill>
              </a:rPr>
              <a:t>Maximum value for K</a:t>
            </a:r>
            <a:r>
              <a:rPr lang="en-US" baseline="-25000" dirty="0">
                <a:solidFill>
                  <a:srgbClr val="FF0000"/>
                </a:solidFill>
              </a:rPr>
              <a:t>3</a:t>
            </a:r>
            <a:r>
              <a:rPr lang="en-US" dirty="0">
                <a:solidFill>
                  <a:srgbClr val="FF0000"/>
                </a:solidFill>
              </a:rPr>
              <a:t> is TBD.</a:t>
            </a:r>
          </a:p>
          <a:p>
            <a:endParaRPr lang="en-US" dirty="0"/>
          </a:p>
          <a:p>
            <a:r>
              <a:rPr lang="en-US" dirty="0"/>
              <a:t>Existing requirements for RRC Re-establishment apply for the case NR-U </a:t>
            </a:r>
            <a:r>
              <a:rPr lang="en-US" dirty="0">
                <a:sym typeface="Symbol" panose="05050102010706020507" pitchFamily="18" charset="2"/>
              </a:rPr>
              <a:t></a:t>
            </a:r>
            <a:r>
              <a:rPr lang="en-US" dirty="0"/>
              <a:t>NR</a:t>
            </a:r>
            <a:endParaRPr lang="sv-SE" dirty="0"/>
          </a:p>
        </p:txBody>
      </p:sp>
    </p:spTree>
    <p:extLst>
      <p:ext uri="{BB962C8B-B14F-4D97-AF65-F5344CB8AC3E}">
        <p14:creationId xmlns:p14="http://schemas.microsoft.com/office/powerpoint/2010/main" val="34494501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8706</TotalTime>
  <Words>4331</Words>
  <Application>Microsoft Office PowerPoint</Application>
  <PresentationFormat>Widescreen</PresentationFormat>
  <Paragraphs>472</Paragraphs>
  <Slides>34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Calibri Light</vt:lpstr>
      <vt:lpstr>NII Sans</vt:lpstr>
      <vt:lpstr>Times New Roman</vt:lpstr>
      <vt:lpstr>Office Theme</vt:lpstr>
      <vt:lpstr>WF on RRM Requirements for NR-U</vt:lpstr>
      <vt:lpstr>Serving Cell Evaluation</vt:lpstr>
      <vt:lpstr>Serving Cell Evaluation (cont.)</vt:lpstr>
      <vt:lpstr>Cell Reselection</vt:lpstr>
      <vt:lpstr>Handover</vt:lpstr>
      <vt:lpstr>Active BWP Switching</vt:lpstr>
      <vt:lpstr>RRC Release with Redirection</vt:lpstr>
      <vt:lpstr>RRC Release with Redirection (cont.)</vt:lpstr>
      <vt:lpstr>RRC Re-Establishment</vt:lpstr>
      <vt:lpstr>RRC Re-Establishment (cont.)</vt:lpstr>
      <vt:lpstr>Beam Management</vt:lpstr>
      <vt:lpstr>Beam Management (cont.)</vt:lpstr>
      <vt:lpstr>L1-RSRP measurements</vt:lpstr>
      <vt:lpstr>L1-RSRP measurements (cont.)</vt:lpstr>
      <vt:lpstr>Measurement Gaps: Applicability</vt:lpstr>
      <vt:lpstr>Measurement Gaps: Scaling Factor</vt:lpstr>
      <vt:lpstr>Interruptions</vt:lpstr>
      <vt:lpstr>Interruptions (cont.)</vt:lpstr>
      <vt:lpstr>Intra-Frequency Measurements (RSRP, RSRQ, SINR)</vt:lpstr>
      <vt:lpstr>Intra-Frequency Measurements (RSRP, RSRQ, SINR) (cont.)</vt:lpstr>
      <vt:lpstr>Intra-Frequency Measurements (RSRP, RSRQ, SINR) (cont.)</vt:lpstr>
      <vt:lpstr>Inter-Frequency Measurements (RSRP, RSRQ, SINR)</vt:lpstr>
      <vt:lpstr>Inter-RAT Measurements</vt:lpstr>
      <vt:lpstr>SFTD Measurements</vt:lpstr>
      <vt:lpstr>SFTD (cont.)</vt:lpstr>
      <vt:lpstr>RLM</vt:lpstr>
      <vt:lpstr>RSSI and Channel Occupancy Measurements</vt:lpstr>
      <vt:lpstr>SCell Activation Delay</vt:lpstr>
      <vt:lpstr>Active TCI State Switching and List Update</vt:lpstr>
      <vt:lpstr>PSCell Addition / Release</vt:lpstr>
      <vt:lpstr>Number of Cells and Beams</vt:lpstr>
      <vt:lpstr>UE Measurement Reporting Criteria</vt:lpstr>
      <vt:lpstr>Timing Requirements</vt:lpstr>
      <vt:lpstr>Other</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1068</cp:revision>
  <dcterms:created xsi:type="dcterms:W3CDTF">2016-04-13T15:12:29Z</dcterms:created>
  <dcterms:modified xsi:type="dcterms:W3CDTF">2019-08-30T00:06:28Z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