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sldIdLst>
    <p:sldId id="256" r:id="rId5"/>
    <p:sldId id="273" r:id="rId6"/>
    <p:sldId id="277" r:id="rId7"/>
    <p:sldId id="281" r:id="rId8"/>
    <p:sldId id="284" r:id="rId9"/>
    <p:sldId id="285" r:id="rId10"/>
    <p:sldId id="300" r:id="rId11"/>
    <p:sldId id="301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4" r:id="rId20"/>
    <p:sldId id="295" r:id="rId21"/>
    <p:sldId id="296" r:id="rId22"/>
    <p:sldId id="297" r:id="rId23"/>
    <p:sldId id="298" r:id="rId24"/>
    <p:sldId id="299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  <p:cmAuthor id="2" name="Thomas Chapman" initials="TC" lastIdx="1" clrIdx="1">
    <p:extLst>
      <p:ext uri="{19B8F6BF-5375-455C-9EA6-DF929625EA0E}">
        <p15:presenceInfo xmlns:p15="http://schemas.microsoft.com/office/powerpoint/2012/main" userId="S-1-5-21-1538607324-3213881460-940295383-3463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1" autoAdjust="0"/>
    <p:restoredTop sz="95303" autoAdjust="0"/>
  </p:normalViewPr>
  <p:slideViewPr>
    <p:cSldViewPr>
      <p:cViewPr varScale="1">
        <p:scale>
          <a:sx n="88" d="100"/>
          <a:sy n="88" d="100"/>
        </p:scale>
        <p:origin x="97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17.05.2019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simulation assumptions for IAB co-existence study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dirty="0"/>
              <a:t>Qualcomm Incorporated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504237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RAN4#91                                                                   R4-190</a:t>
            </a:r>
            <a:r>
              <a:rPr lang="en-US" sz="1800" b="1" dirty="0" err="1"/>
              <a:t>xxxx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Reno, United States, 13</a:t>
            </a:r>
            <a:r>
              <a:rPr lang="en-US" sz="1800" b="1" baseline="30000" dirty="0"/>
              <a:t>th</a:t>
            </a:r>
            <a:r>
              <a:rPr lang="en-US" sz="1800" b="1" dirty="0"/>
              <a:t> – 17</a:t>
            </a:r>
            <a:r>
              <a:rPr lang="en-US" sz="1800" b="1" baseline="30000" dirty="0"/>
              <a:t>th</a:t>
            </a:r>
            <a:r>
              <a:rPr lang="en-US" sz="1800" b="1" dirty="0"/>
              <a:t> May 2019</a:t>
            </a:r>
          </a:p>
          <a:p>
            <a:pPr>
              <a:buNone/>
            </a:pPr>
            <a:r>
              <a:rPr lang="en-GB" sz="1800" b="1" dirty="0"/>
              <a:t>Agenda: 8.5.2</a:t>
            </a:r>
          </a:p>
          <a:p>
            <a:pPr>
              <a:buNone/>
            </a:pPr>
            <a:r>
              <a:rPr lang="en-GB" sz="1800" b="1" dirty="0"/>
              <a:t>Document for: Approval</a:t>
            </a:r>
            <a:endParaRPr lang="en-U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C69A-927C-4618-A983-46D77811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 operation mode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E49CD-6421-4DA5-BC11-AE0E73755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same TDD pattern is assumed between two adjacent channel operators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EC075-0F2D-405E-99F9-B0C22311B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8E182-CAEC-4CEE-A33F-27E48C924FEF}"/>
              </a:ext>
            </a:extLst>
          </p:cNvPr>
          <p:cNvSpPr txBox="1"/>
          <p:nvPr/>
        </p:nvSpPr>
        <p:spPr>
          <a:xfrm>
            <a:off x="2590800" y="2160507"/>
            <a:ext cx="4466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Aggressor: NR Network, Victim: IAB Network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E680806-9B20-4B0C-9927-8583128FB6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81185"/>
              </p:ext>
            </p:extLst>
          </p:nvPr>
        </p:nvGraphicFramePr>
        <p:xfrm>
          <a:off x="1295400" y="2627278"/>
          <a:ext cx="6705600" cy="3815945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93908814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89820170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241230297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1438125044"/>
                    </a:ext>
                  </a:extLst>
                </a:gridCol>
              </a:tblGrid>
              <a:tr h="48601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Layout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Scenario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Aggressor system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Victim system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62957"/>
                  </a:ext>
                </a:extLst>
              </a:tr>
              <a:tr h="714686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UE -&gt; gNB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-&gt; (IAB-Donor)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598327"/>
                  </a:ext>
                </a:extLst>
              </a:tr>
              <a:tr h="5684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gNB-&gt;UE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(IAB-Donor)-&gt;(IAB-MT)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430711"/>
                  </a:ext>
                </a:extLst>
              </a:tr>
              <a:tr h="380621">
                <a:tc row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UE -&gt; gNB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&amp; UE -&gt;(IAB-DU/IAB-Donor)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103020"/>
                  </a:ext>
                </a:extLst>
              </a:tr>
              <a:tr h="3806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gNB-&gt;UE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(IAB-DU/IAB-Donor)-&gt;(IAB-MT) &amp; UE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86914"/>
                  </a:ext>
                </a:extLst>
              </a:tr>
              <a:tr h="9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gNB-&gt;UE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(IAB-MT) -&gt;(IAB-DU/IAB-Donor)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&amp;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 &amp; UE)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76238159"/>
                  </a:ext>
                </a:extLst>
              </a:tr>
              <a:tr h="2788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Assumption for all scenarios: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 MT and 3 DUs per site (1 DU per sector)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6008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471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C69A-927C-4618-A983-46D77811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 operation mode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E49CD-6421-4DA5-BC11-AE0E73755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same TDD pattern is assumed between two adjacent channel operators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EC075-0F2D-405E-99F9-B0C22311B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8E182-CAEC-4CEE-A33F-27E48C924FEF}"/>
              </a:ext>
            </a:extLst>
          </p:cNvPr>
          <p:cNvSpPr txBox="1"/>
          <p:nvPr/>
        </p:nvSpPr>
        <p:spPr>
          <a:xfrm>
            <a:off x="2590800" y="2160507"/>
            <a:ext cx="4567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Aggressor: IAB Network , Victim: IAB Network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E680806-9B20-4B0C-9927-8583128FB6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459201"/>
              </p:ext>
            </p:extLst>
          </p:nvPr>
        </p:nvGraphicFramePr>
        <p:xfrm>
          <a:off x="1295400" y="2627278"/>
          <a:ext cx="6705600" cy="3697322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93908814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89820170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241230297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1438125044"/>
                    </a:ext>
                  </a:extLst>
                </a:gridCol>
              </a:tblGrid>
              <a:tr h="45233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Layout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Scenario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Aggressor system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Victim system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62957"/>
                  </a:ext>
                </a:extLst>
              </a:tr>
              <a:tr h="6651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-&gt; (IAB-Donor)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-&gt; (IAB-Donor)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598327"/>
                  </a:ext>
                </a:extLst>
              </a:tr>
              <a:tr h="529017">
                <a:tc row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&amp; UE -&gt;(IAB-DU/IAB-Donor)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&amp; UE -&gt;(IAB-DU/IAB-Donor)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430711"/>
                  </a:ext>
                </a:extLst>
              </a:tr>
              <a:tr h="3542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(IAB-DU/IAB-Donor)-&gt;(IAB-MT) &amp; 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(IAB-DU/IAB-Donor)-&gt;(IAB-MT) &amp; 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103020"/>
                  </a:ext>
                </a:extLst>
              </a:tr>
              <a:tr h="9928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(IAB-MT) -&gt;(IAB-DU/IAB-Donor)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&amp;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 &amp; UE)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(IAB-MT) -&gt;(IAB-DU/IAB-Donor)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&amp;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 &amp; UE)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86914"/>
                  </a:ext>
                </a:extLst>
              </a:tr>
              <a:tr h="618248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Assumption for all scenarios: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 MT and 3 DUs per site (1 DU per sector)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238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891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CC54-5D38-4ED9-823E-C4A439F11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Link level assumptions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65CB8-5931-4CD4-9803-14166EE4E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/>
              <a:t>Target SNR</a:t>
            </a:r>
            <a:endParaRPr lang="en-US" dirty="0"/>
          </a:p>
          <a:p>
            <a:pPr lvl="1"/>
            <a:r>
              <a:rPr lang="en-US" b="1" dirty="0"/>
              <a:t>IAB node-MT:</a:t>
            </a:r>
            <a:endParaRPr lang="en-US" dirty="0"/>
          </a:p>
          <a:p>
            <a:pPr lvl="2"/>
            <a:r>
              <a:rPr lang="en-US" dirty="0"/>
              <a:t>SNR target: 22dB [upper limit of </a:t>
            </a:r>
            <a:r>
              <a:rPr lang="en-US" dirty="0" err="1"/>
              <a:t>shannon</a:t>
            </a:r>
            <a:r>
              <a:rPr lang="en-US" dirty="0"/>
              <a:t> curve]</a:t>
            </a:r>
          </a:p>
          <a:p>
            <a:pPr lvl="2"/>
            <a:r>
              <a:rPr lang="en-US" dirty="0"/>
              <a:t>γ = 1</a:t>
            </a:r>
          </a:p>
          <a:p>
            <a:pPr lvl="1"/>
            <a:r>
              <a:rPr lang="en-US" b="1" dirty="0"/>
              <a:t>Legacy NR UE: </a:t>
            </a:r>
            <a:endParaRPr lang="en-US" dirty="0"/>
          </a:p>
          <a:p>
            <a:pPr lvl="2"/>
            <a:r>
              <a:rPr lang="en-US" dirty="0"/>
              <a:t>SNR target: 15 dB</a:t>
            </a:r>
          </a:p>
          <a:p>
            <a:pPr lvl="2"/>
            <a:r>
              <a:rPr lang="en-US" dirty="0"/>
              <a:t>γ = 1</a:t>
            </a:r>
          </a:p>
          <a:p>
            <a:r>
              <a:rPr lang="en-US" b="1" u="sng" dirty="0"/>
              <a:t>Power control</a:t>
            </a:r>
            <a:endParaRPr lang="en-US" dirty="0"/>
          </a:p>
          <a:p>
            <a:pPr lvl="1"/>
            <a:r>
              <a:rPr lang="en-US" b="1" dirty="0"/>
              <a:t>MT for UL transmissions: </a:t>
            </a:r>
            <a:r>
              <a:rPr lang="en-US" dirty="0"/>
              <a:t>Yes </a:t>
            </a:r>
          </a:p>
          <a:p>
            <a:pPr lvl="1"/>
            <a:r>
              <a:rPr lang="en-US" b="1" dirty="0"/>
              <a:t>DU for DL transmission: </a:t>
            </a:r>
            <a:r>
              <a:rPr lang="en-US" dirty="0"/>
              <a:t>No</a:t>
            </a:r>
          </a:p>
          <a:p>
            <a:r>
              <a:rPr lang="en-US" b="1" u="sng" dirty="0"/>
              <a:t>Map SINR into throughput with the </a:t>
            </a:r>
            <a:r>
              <a:rPr lang="en-US" b="1" u="sng" dirty="0" err="1"/>
              <a:t>shannon</a:t>
            </a:r>
            <a:r>
              <a:rPr lang="en-US" b="1" u="sng" dirty="0"/>
              <a:t> equation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31ED5-9ED9-476E-822A-FDC74DDF3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8966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727B3-822D-4E8C-851C-27E21B944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Pathloss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E90CE-671F-4A3F-8C8F-9107EF882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Re-use the pathloss model between parent/donor IAB node DU and child IAB node MT agreed in RAN1 in TR 38.874</a:t>
            </a:r>
          </a:p>
          <a:p>
            <a:r>
              <a:rPr lang="en-US" dirty="0"/>
              <a:t>The path loss for links between the IAB-node and candidate serving IAB-nodes/donors is determined based on N independent large-scale channel realizations (taking into account LOS/NLOS probability and shadow fading). The realization that results in the minimum pathloss between the IAB-node and the associated serving IAB-node/donor is selected.</a:t>
            </a:r>
          </a:p>
          <a:p>
            <a:pPr lvl="1"/>
            <a:r>
              <a:rPr lang="en-US" dirty="0"/>
              <a:t>N=3 intra-operator serving cell</a:t>
            </a:r>
          </a:p>
          <a:p>
            <a:pPr lvl="1"/>
            <a:r>
              <a:rPr lang="en-US" dirty="0"/>
              <a:t>N=1 for all others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E42518-85A2-4C76-98CE-F984ABECD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7502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248DA-AE8C-4194-876C-06E0345F3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System level parameters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7CA0DB8-2E27-47CF-A68A-B6FAD75312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697410"/>
              </p:ext>
            </p:extLst>
          </p:nvPr>
        </p:nvGraphicFramePr>
        <p:xfrm>
          <a:off x="2057400" y="1038986"/>
          <a:ext cx="5257800" cy="5742814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val="21104353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64148464"/>
                    </a:ext>
                  </a:extLst>
                </a:gridCol>
              </a:tblGrid>
              <a:tr h="32233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Parameters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72620"/>
                  </a:ext>
                </a:extLst>
              </a:tr>
              <a:tr h="188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Duplex mode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TDD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173957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Frequency range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FR1: 4.9GHz – FR2: 30GHz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261797"/>
                  </a:ext>
                </a:extLst>
              </a:tr>
              <a:tr h="188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Beamforming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FR1: Yes – FR2: Yes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109109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Simulation bandwidth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100MHz for FR1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200MHz for FR2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812331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Number of UEs in the network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FR2: 1 active UE/sector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FR1: 3 active UEs/sector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535925"/>
                  </a:ext>
                </a:extLst>
              </a:tr>
              <a:tr h="48667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Tx power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33 dBm for FR2 macro and micro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46 dBm for FR1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390229"/>
                  </a:ext>
                </a:extLst>
              </a:tr>
              <a:tr h="973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 node Tx power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33 dBm for FR2, PC is TBD for Scenario 2 for MT link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38dBm for FR1 (medium range power limit)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322068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antenna height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25m for macro cells and 10m for micro cells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072807"/>
                  </a:ext>
                </a:extLst>
              </a:tr>
              <a:tr h="3329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 node antenna height </a:t>
                      </a:r>
                    </a:p>
                  </a:txBody>
                  <a:tcPr marL="38735" marR="387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25m for macro cells and 10m for micro cells </a:t>
                      </a:r>
                    </a:p>
                  </a:txBody>
                  <a:tcPr marL="38735" marR="387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024992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receiver noise figure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10dB for FR2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5dB for FR1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051051"/>
                  </a:ext>
                </a:extLst>
              </a:tr>
              <a:tr h="3329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 node receiver noise figure</a:t>
                      </a:r>
                    </a:p>
                  </a:txBody>
                  <a:tcPr marL="38735" marR="387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10dB for FR2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5dB for FR1</a:t>
                      </a:r>
                    </a:p>
                  </a:txBody>
                  <a:tcPr marL="38735" marR="3873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550148"/>
                  </a:ext>
                </a:extLst>
              </a:tr>
              <a:tr h="648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UE Tx power (dBm)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FR2: 22.4dBm EIRP (13.4dBm conducted)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FR1: 23dBm (conducted)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0122943"/>
                  </a:ext>
                </a:extLst>
              </a:tr>
              <a:tr h="313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UE noise figure (dB)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41453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7688A-828E-4B4A-A367-B5FD8BA89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6491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BS antenna configuration (FR1)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155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5232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𝜃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"−90°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=65°,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𝜑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24003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5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8,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(0.8λ,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48285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371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28846" r="-256" b="-4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128846" r="-256" b="-3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5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8,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(0.8λ,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57D785-A9D5-45B9-A2CF-B8CEBD610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429000"/>
          <a:ext cx="28194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r:id="rId4" imgW="2832100" imgH="241300" progId="Equation.3">
                  <p:embed/>
                </p:oleObj>
              </mc:Choice>
              <mc:Fallback>
                <p:oleObj r:id="rId4" imgW="2832100" imgH="241300" progId="Equation.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57D785-A9D5-45B9-A2CF-B8CEBD6101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429000"/>
                        <a:ext cx="28194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D5D75F-C45C-4435-9869-80E4471B4263}"/>
              </a:ext>
            </a:extLst>
          </p:cNvPr>
          <p:cNvSpPr txBox="1"/>
          <p:nvPr/>
        </p:nvSpPr>
        <p:spPr>
          <a:xfrm>
            <a:off x="2667000" y="148582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FR1 BS antenna modelling for macro scenario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682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BS antenna configuration (FR1)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53453211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155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5232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𝜃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"−90°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𝜑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24003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8,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48285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53453211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371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28846" r="-256" b="-4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128846" r="-256" b="-3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8,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57D785-A9D5-45B9-A2CF-B8CEBD610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429000"/>
          <a:ext cx="28194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r:id="rId4" imgW="2832100" imgH="241300" progId="Equation.3">
                  <p:embed/>
                </p:oleObj>
              </mc:Choice>
              <mc:Fallback>
                <p:oleObj r:id="rId4" imgW="2832100" imgH="241300" progId="Equation.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57D785-A9D5-45B9-A2CF-B8CEBD6101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429000"/>
                        <a:ext cx="28194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D5D75F-C45C-4435-9869-80E4471B4263}"/>
              </a:ext>
            </a:extLst>
          </p:cNvPr>
          <p:cNvSpPr txBox="1"/>
          <p:nvPr/>
        </p:nvSpPr>
        <p:spPr>
          <a:xfrm>
            <a:off x="2667000" y="148582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FR1 BS antenna modelling for micro scenario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19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BS antenna configuration (FR2)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27907814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155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5232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𝜃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"−90°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𝜑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24003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16,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48285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27907814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371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28846" r="-256" b="-4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128846" r="-256" b="-3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16,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57D785-A9D5-45B9-A2CF-B8CEBD610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429000"/>
          <a:ext cx="28194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r:id="rId4" imgW="2832100" imgH="241300" progId="Equation.3">
                  <p:embed/>
                </p:oleObj>
              </mc:Choice>
              <mc:Fallback>
                <p:oleObj r:id="rId4" imgW="2832100" imgH="241300" progId="Equation.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57D785-A9D5-45B9-A2CF-B8CEBD6101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429000"/>
                        <a:ext cx="28194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D5D75F-C45C-4435-9869-80E4471B4263}"/>
              </a:ext>
            </a:extLst>
          </p:cNvPr>
          <p:cNvSpPr txBox="1"/>
          <p:nvPr/>
        </p:nvSpPr>
        <p:spPr>
          <a:xfrm>
            <a:off x="2667000" y="148582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FR2 BS antenna modelling for macro scenario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41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BS antenna configuration (FR2)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08047031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155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5232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𝜃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"−90°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𝜑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=30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24003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16,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48285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08047031"/>
                  </p:ext>
                </p:extLst>
              </p:nvPr>
            </p:nvGraphicFramePr>
            <p:xfrm>
              <a:off x="1693862" y="1967134"/>
              <a:ext cx="6213475" cy="368414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371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28846" r="-256" b="-4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128846" r="-256" b="-3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dBi (assuming 1.8dB loss)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BS antenna configuration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8, 16, 1) 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1,2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Mechanical down tilt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ja-JP" sz="900">
                              <a:effectLst/>
                              <a:latin typeface="Arial" panose="020B0604020202020204" pitchFamily="34" charset="0"/>
                              <a:ea typeface="MS Gothic" panose="020B0609070205080204" pitchFamily="49" charset="-128"/>
                              <a:cs typeface="Times New Roman" panose="02020603050405020304" pitchFamily="18" charset="0"/>
                            </a:rPr>
                            <a:t>°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    </a:r>
                        </a:p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 2: single polarization simulated under the assumption of polarization match.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57D785-A9D5-45B9-A2CF-B8CEBD610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429000"/>
          <a:ext cx="28194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r:id="rId4" imgW="2832100" imgH="241300" progId="Equation.3">
                  <p:embed/>
                </p:oleObj>
              </mc:Choice>
              <mc:Fallback>
                <p:oleObj r:id="rId4" imgW="2832100" imgH="241300" progId="Equation.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57D785-A9D5-45B9-A2CF-B8CEBD6101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429000"/>
                        <a:ext cx="28194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D5D75F-C45C-4435-9869-80E4471B4263}"/>
              </a:ext>
            </a:extLst>
          </p:cNvPr>
          <p:cNvSpPr txBox="1"/>
          <p:nvPr/>
        </p:nvSpPr>
        <p:spPr>
          <a:xfrm>
            <a:off x="2667000" y="148582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FR2 BS antenna modelling for micro scenario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44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antenna configuration (FR2)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94409423"/>
                  </p:ext>
                </p:extLst>
              </p:nvPr>
            </p:nvGraphicFramePr>
            <p:xfrm>
              <a:off x="1693862" y="1967134"/>
              <a:ext cx="6213475" cy="343585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155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5232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𝜃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"−90°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GB" sz="900" b="0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25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=−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9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MS Mincho" panose="02020609040205080304" pitchFamily="49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𝜑</m:t>
                                                </m:r>
                                                <m:r>
                                                  <a:rPr lang="en-GB" sz="9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MS Mincho" panose="02020609040205080304" pitchFamily="49" charset="-128"/>
                                                    <a:cs typeface="Times New Roman" panose="02020603050405020304" pitchFamily="18" charset="0"/>
                                                  </a:rPr>
                                                  <m:t>"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GB" sz="9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MS Mincho" panose="02020609040205080304" pitchFamily="49" charset="-128"/>
                                                        <a:cs typeface="Times New Roman" panose="02020603050405020304" pitchFamily="18" charset="0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GB" sz="900" i="1">
                                            <a:effectLst/>
                                            <a:latin typeface="Cambria Math" panose="02040503050406030204" pitchFamily="18" charset="0"/>
                                            <a:ea typeface="MS Mincho" panose="02020609040205080304" pitchFamily="49" charset="-128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=130°,</m:t>
                                </m:r>
                                <m:sSub>
                                  <m:sSubPr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9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GB" sz="900" b="0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25</m:t>
                                </m:r>
                                <m:r>
                                  <a:rPr lang="en-GB" sz="9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𝑑𝐵</m:t>
                                </m:r>
                              </m:oMath>
                            </m:oMathPara>
                          </a14:m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24003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</a:t>
                          </a:r>
                          <a:r>
                            <a:rPr lang="en-GB" sz="900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dBi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(assuming 1.8dB loss)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UE antenna configuration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2, 2, 1)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UE orientation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Random orientation in the azimuth domain: uniformly distributed between -90 and 90 degrees*</a:t>
                          </a: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Fixed elevation: 90 degrees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48285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NOTE:	This is done to emulate two panels: the configuration is equivalent to 2 panels with 180 shift in horizontal orientation and UE orientation uniformly distributed in the azimuth domain between -180 and 180 degrees.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A90CB4E1-4B04-49E7-8EC3-6FF9F011488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94409423"/>
                  </p:ext>
                </p:extLst>
              </p:nvPr>
            </p:nvGraphicFramePr>
            <p:xfrm>
              <a:off x="1693862" y="1967134"/>
              <a:ext cx="6213475" cy="343585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54150">
                      <a:extLst>
                        <a:ext uri="{9D8B030D-6E8A-4147-A177-3AD203B41FA5}">
                          <a16:colId xmlns:a16="http://schemas.microsoft.com/office/drawing/2014/main" val="2371069318"/>
                        </a:ext>
                      </a:extLst>
                    </a:gridCol>
                    <a:gridCol w="4759325">
                      <a:extLst>
                        <a:ext uri="{9D8B030D-6E8A-4147-A177-3AD203B41FA5}">
                          <a16:colId xmlns:a16="http://schemas.microsoft.com/office/drawing/2014/main" val="2645314870"/>
                        </a:ext>
                      </a:extLst>
                    </a:gridCol>
                  </a:tblGrid>
                  <a:tr h="1371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622477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vertical radiation pattern (dB)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28846" r="-256" b="-4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56149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Antenna element horizontal radiation pattern (dB)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91" t="-128846" r="-256" b="-3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6078356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Combining method for 3D antenna element pattern (dB)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GB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87011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Maximum directional gain of an antenna element </a:t>
                          </a:r>
                          <a:r>
                            <a:rPr lang="en-GB" sz="900" i="1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i="1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E,max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3 </a:t>
                          </a:r>
                          <a:r>
                            <a:rPr lang="en-GB" sz="900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dBi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(assuming 1.8dB loss)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37675662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UE antenna configuration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 (M</a:t>
                          </a:r>
                          <a:r>
                            <a:rPr lang="en-GB" sz="900" baseline="-250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N</a:t>
                          </a:r>
                          <a:r>
                            <a:rPr lang="en-GB" sz="900" baseline="-250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g</a:t>
                          </a: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M, N, P) = (1, 1, 2, 2, 1)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7552797"/>
                      </a:ext>
                    </a:extLst>
                  </a:tr>
                  <a:tr h="248285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, d</a:t>
                          </a:r>
                          <a:r>
                            <a:rPr lang="en-GB" sz="900" baseline="-250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h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(0.5λ, 0.5λ)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80445430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UE orientation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Random orientation in the azimuth domain: uniformly distributed between -90 and 90 degrees*</a:t>
                          </a: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Fixed elevation: 90 degrees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02326766"/>
                      </a:ext>
                    </a:extLst>
                  </a:tr>
                  <a:tr h="274320">
                    <a:tc gridSpan="2">
                      <a:txBody>
                        <a:bodyPr/>
                        <a:lstStyle/>
                        <a:p>
                          <a:pPr marL="540385" indent="-540385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NOTE:	This is done to emulate two panels: the configuration is equivalent to 2 panels with 180 shift in horizontal orientation and UE orientation uniformly distributed in the azimuth domain between -180 and 180 degrees.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195207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57D785-A9D5-45B9-A2CF-B8CEBD6101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429000"/>
          <a:ext cx="28194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r:id="rId4" imgW="2832100" imgH="241300" progId="Equation.3">
                  <p:embed/>
                </p:oleObj>
              </mc:Choice>
              <mc:Fallback>
                <p:oleObj r:id="rId4" imgW="2832100" imgH="241300" progId="Equation.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57D785-A9D5-45B9-A2CF-B8CEBD6101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429000"/>
                        <a:ext cx="28194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D5D75F-C45C-4435-9869-80E4471B4263}"/>
              </a:ext>
            </a:extLst>
          </p:cNvPr>
          <p:cNvSpPr txBox="1"/>
          <p:nvPr/>
        </p:nvSpPr>
        <p:spPr>
          <a:xfrm>
            <a:off x="2667000" y="148582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FR2 UE antenna modelling for micro scenario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6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 RAN#82, a WID on Integrated Access and Backhaul for NR (IAB) was approved in RP-182882</a:t>
            </a:r>
          </a:p>
          <a:p>
            <a:r>
              <a:rPr lang="en-US" altLang="ko-KR" dirty="0"/>
              <a:t>Among the objectives of the work item, RAN4 is tasked to define RF requirements for both backhaul (BH) and access links of an IAB-node including requirements for co-existence (e.g. ACLR, ACS)</a:t>
            </a:r>
          </a:p>
          <a:p>
            <a:r>
              <a:rPr lang="en-US" altLang="ko-KR" dirty="0"/>
              <a:t>In RAN4 #91 meeting there was intensive discussion on the simulation assumptions to be adopted for the IAB co-existence study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8058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AB76-CBC7-4528-A59F-D0449275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antenna configuration (FR2)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C49-EEA0-4276-B767-00692CBC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047D407-7355-4FE9-848E-DF3050CF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Isotropic antenna with 0dBi gain </a:t>
            </a:r>
          </a:p>
        </p:txBody>
      </p:sp>
    </p:spTree>
    <p:extLst>
      <p:ext uri="{BB962C8B-B14F-4D97-AF65-F5344CB8AC3E}">
        <p14:creationId xmlns:p14="http://schemas.microsoft.com/office/powerpoint/2010/main" val="478555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D61EF-D6F2-4053-B2F1-978493C32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methodology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5E08C-6F27-4B82-B776-8072D6E8C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Layout 1: Optimum orientation between parent and child</a:t>
            </a:r>
          </a:p>
          <a:p>
            <a:r>
              <a:rPr lang="en-US" dirty="0"/>
              <a:t>Layout 2: Antenna orientation based on planned macro layout</a:t>
            </a:r>
          </a:p>
          <a:p>
            <a:r>
              <a:rPr lang="en-US" dirty="0"/>
              <a:t>Topology is based on RSRP (based on pathloss and element antenna gain)</a:t>
            </a:r>
          </a:p>
          <a:p>
            <a:r>
              <a:rPr lang="en-GB" u="sng" dirty="0"/>
              <a:t>FFS activity factor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67CFA-24CE-4C92-9AA3-668C4E12D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531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FA9A3-A0A3-4FF2-BDDE-2465E18E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Layout 1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D719645-6174-4520-B020-503324FFE5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268011"/>
              </p:ext>
            </p:extLst>
          </p:nvPr>
        </p:nvGraphicFramePr>
        <p:xfrm>
          <a:off x="1887790" y="990600"/>
          <a:ext cx="5368420" cy="5536070"/>
        </p:xfrm>
        <a:graphic>
          <a:graphicData uri="http://schemas.openxmlformats.org/drawingml/2006/table">
            <a:tbl>
              <a:tblPr firstRow="1" firstCol="1" bandRow="1"/>
              <a:tblGrid>
                <a:gridCol w="824709">
                  <a:extLst>
                    <a:ext uri="{9D8B030D-6E8A-4147-A177-3AD203B41FA5}">
                      <a16:colId xmlns:a16="http://schemas.microsoft.com/office/drawing/2014/main" val="637716426"/>
                    </a:ext>
                  </a:extLst>
                </a:gridCol>
                <a:gridCol w="4543711">
                  <a:extLst>
                    <a:ext uri="{9D8B030D-6E8A-4147-A177-3AD203B41FA5}">
                      <a16:colId xmlns:a16="http://schemas.microsoft.com/office/drawing/2014/main" val="3118903145"/>
                    </a:ext>
                  </a:extLst>
                </a:gridCol>
              </a:tblGrid>
              <a:tr h="31379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Layout for nodes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 network: Two layer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Macro layer: Hex. Grid (3 sector) (all macro BSs are IAB-donors)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19 sites 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Micro layer: 1 micro BSs per macro BS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 Random drop (All micro BSs are all outdoor and are IAB-nodes)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 Drop micro nodes in a circle with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center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at 40m and radius of 20m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Victim network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 Macro layer: Hex grid 3 sector coordinated layout (0% grid shift) – Rel.15 legacy network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 Same as aggressor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Orientation: Highest gain towards donor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407369"/>
                  </a:ext>
                </a:extLst>
              </a:tr>
              <a:tr h="275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Inter-BS distance 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Macro layer: 200m FR2, 500m FR1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380760"/>
                  </a:ext>
                </a:extLst>
              </a:tr>
              <a:tr h="530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Minimum distance between Micro BS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40m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506587"/>
                  </a:ext>
                </a:extLst>
              </a:tr>
              <a:tr h="482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Minimum distance between Macro BS and UE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10m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739542"/>
                  </a:ext>
                </a:extLst>
              </a:tr>
              <a:tr h="706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Minimum distance between Micro BS and UE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10m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263" marR="60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00086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17BCC-124F-44D2-B0BE-2078787F5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pic>
        <p:nvPicPr>
          <p:cNvPr id="1026" name="Picture 4">
            <a:extLst>
              <a:ext uri="{FF2B5EF4-FFF2-40B4-BE49-F238E27FC236}">
                <a16:creationId xmlns:a16="http://schemas.microsoft.com/office/drawing/2014/main" id="{DA5A88AB-C04F-4968-842E-72EAA7532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382" y="2350155"/>
            <a:ext cx="3742818" cy="184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60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E271C-21E9-43F4-BBF1-489F1EF6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Layout 2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C4D00E7-7050-4E91-8D73-51CAF5A1C3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000190"/>
              </p:ext>
            </p:extLst>
          </p:nvPr>
        </p:nvGraphicFramePr>
        <p:xfrm>
          <a:off x="1517332" y="1066801"/>
          <a:ext cx="6109335" cy="5077124"/>
        </p:xfrm>
        <a:graphic>
          <a:graphicData uri="http://schemas.openxmlformats.org/drawingml/2006/table">
            <a:tbl>
              <a:tblPr firstRow="1" firstCol="1" bandRow="1"/>
              <a:tblGrid>
                <a:gridCol w="944880">
                  <a:extLst>
                    <a:ext uri="{9D8B030D-6E8A-4147-A177-3AD203B41FA5}">
                      <a16:colId xmlns:a16="http://schemas.microsoft.com/office/drawing/2014/main" val="2104429792"/>
                    </a:ext>
                  </a:extLst>
                </a:gridCol>
                <a:gridCol w="5164455">
                  <a:extLst>
                    <a:ext uri="{9D8B030D-6E8A-4147-A177-3AD203B41FA5}">
                      <a16:colId xmlns:a16="http://schemas.microsoft.com/office/drawing/2014/main" val="73319040"/>
                    </a:ext>
                  </a:extLst>
                </a:gridCol>
              </a:tblGrid>
              <a:tr h="4648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Layout for nodes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 network: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Micro layer: Hex tri-sectorial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Number of IAB-donors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Ndonor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): 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Number of IAB-nodes is 19 –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Ndonor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Victim network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 Micro layer: Hex tri-sectorial – grid shift derived from minimum distance (20meters and 40 meters)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 same as aggressor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IAB-node and Micro BS are assumed to have 3 panels with 120 degree shift relative to each other.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940529"/>
                  </a:ext>
                </a:extLst>
              </a:tr>
              <a:tr h="428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Inter-BS distance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Micro layer: 200m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42042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0DB6B-063C-480C-9A5C-D227BAFBA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pic>
        <p:nvPicPr>
          <p:cNvPr id="2050" name="Picture 4" descr="cell_layout2">
            <a:extLst>
              <a:ext uri="{FF2B5EF4-FFF2-40B4-BE49-F238E27FC236}">
                <a16:creationId xmlns:a16="http://schemas.microsoft.com/office/drawing/2014/main" id="{9C355375-B3CC-4563-AC83-7B4474E18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15561"/>
            <a:ext cx="3276601" cy="286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326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4309C-F8A3-43E4-B318-D58AB563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Further agreements on Layout 1/2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7601C1-C32A-4821-8EBF-C9B0E1D9E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Layout 1: All micro IAB nodes are IAB-MTs and study will investigate at least interference on UL to the macro </a:t>
            </a:r>
            <a:r>
              <a:rPr lang="en-GB" dirty="0" err="1"/>
              <a:t>gNB</a:t>
            </a:r>
            <a:r>
              <a:rPr lang="en-GB" dirty="0"/>
              <a:t> receivers. </a:t>
            </a:r>
          </a:p>
          <a:p>
            <a:r>
              <a:rPr lang="en-GB" dirty="0"/>
              <a:t>Layout 2: IAB nodes transmitting BH in UL slots or DL slots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F9597-5841-46BA-B391-CE9464242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0174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04513-0E57-4263-B36B-EB8D7E811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Victim system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A1E93-8E89-455B-9BF6-187AD59D7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Legacy Rel.15 NR (no IAB nodes) : All micro IAB nodes are IAB-MTs and study will investigate </a:t>
            </a:r>
            <a:r>
              <a:rPr lang="en-GB" strike="sngStrike" dirty="0"/>
              <a:t>at least </a:t>
            </a:r>
            <a:r>
              <a:rPr lang="en-GB" dirty="0"/>
              <a:t>interference on UL to the macro </a:t>
            </a:r>
            <a:r>
              <a:rPr lang="en-GB" dirty="0" err="1"/>
              <a:t>gNB</a:t>
            </a:r>
            <a:r>
              <a:rPr lang="en-GB" dirty="0"/>
              <a:t> receivers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Same layout as aggressor with IAB nodes deployed: study will investigate at least IAB-MTs DL reception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C44DA-0188-4CBD-A5AC-2DCFDDAA5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7737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360FF-F190-44D0-9BFA-3839CB1F2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4C2EE-F2F0-4691-AD80-69BA6ABDA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Scenario 1:</a:t>
            </a:r>
          </a:p>
          <a:p>
            <a:pPr lvl="1"/>
            <a:r>
              <a:rPr lang="en-US" dirty="0"/>
              <a:t>In case of TDM operation the following mapping of IAB node transmission/reception to a TDD pattern (DL/UL/F resources) is assumed: </a:t>
            </a:r>
          </a:p>
          <a:p>
            <a:pPr lvl="2"/>
            <a:r>
              <a:rPr lang="en-US" dirty="0"/>
              <a:t>IAB DU transmission / IAB MT reception: DL time slots </a:t>
            </a:r>
          </a:p>
          <a:p>
            <a:pPr lvl="2"/>
            <a:r>
              <a:rPr lang="en-US" dirty="0"/>
              <a:t>IAB MT transmission / IAB DU reception: UL time slots</a:t>
            </a:r>
          </a:p>
          <a:p>
            <a:r>
              <a:rPr lang="en-US" dirty="0"/>
              <a:t>Scenario 2: only Layout 2</a:t>
            </a:r>
          </a:p>
          <a:p>
            <a:pPr lvl="1"/>
            <a:r>
              <a:rPr lang="en-US" dirty="0"/>
              <a:t>In case of TDM operation the following mapping of IAB node transmission/reception to a TDD pattern (DL/UL/F resources) is assumed: </a:t>
            </a:r>
          </a:p>
          <a:p>
            <a:pPr lvl="2"/>
            <a:r>
              <a:rPr lang="en-US" dirty="0"/>
              <a:t>IAB DU transmission / IAB MT reception: DL time slots</a:t>
            </a:r>
          </a:p>
          <a:p>
            <a:pPr lvl="2"/>
            <a:r>
              <a:rPr lang="en-US" dirty="0"/>
              <a:t>IAB MT transmission / IAB DU reception: DL time slots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58AC9E-A9DC-44D2-8BC6-11DF7ECA6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5016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84D0F-17CF-45EF-A893-8E4D65DB5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Half duplex constraints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7EACD-B4E8-43C0-9FD3-9431AE273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half duplex constraints will apply to all the IAB nodes of the network: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MT </a:t>
            </a:r>
            <a:r>
              <a:rPr lang="en-US" dirty="0"/>
              <a:t>and DU operations (resource usage) are TDM-ed at each site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Each site is only Tx-</a:t>
            </a:r>
            <a:r>
              <a:rPr lang="en-US" dirty="0" err="1"/>
              <a:t>ing</a:t>
            </a:r>
            <a:r>
              <a:rPr lang="en-US" dirty="0"/>
              <a:t> or Rx-</a:t>
            </a:r>
            <a:r>
              <a:rPr lang="en-US" dirty="0" err="1"/>
              <a:t>ing</a:t>
            </a:r>
            <a:r>
              <a:rPr lang="en-US" dirty="0"/>
              <a:t> on different interfaces – Layout 2 and Scenario 2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DU is able to support multiple cells (and therefore multiple sectors) only if the cells are synchronized, i.e. different sectors of the same site cannot be simultaneously transmitting and receiving.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96B46C-6256-4A86-894D-51A096CC4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733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C69A-927C-4618-A983-46D77811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 operation mode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E49CD-6421-4DA5-BC11-AE0E73755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same TDD pattern is assumed between two adjacent channel operators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EC075-0F2D-405E-99F9-B0C22311B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8E182-CAEC-4CEE-A33F-27E48C924FEF}"/>
              </a:ext>
            </a:extLst>
          </p:cNvPr>
          <p:cNvSpPr txBox="1"/>
          <p:nvPr/>
        </p:nvSpPr>
        <p:spPr>
          <a:xfrm>
            <a:off x="2590800" y="2160507"/>
            <a:ext cx="4466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Aggressor: IAB Network, Victim: NR Network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E680806-9B20-4B0C-9927-8583128FB6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542451"/>
              </p:ext>
            </p:extLst>
          </p:nvPr>
        </p:nvGraphicFramePr>
        <p:xfrm>
          <a:off x="1371600" y="2670262"/>
          <a:ext cx="6705600" cy="3315478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93908814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8982017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241230297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1438125044"/>
                    </a:ext>
                  </a:extLst>
                </a:gridCol>
              </a:tblGrid>
              <a:tr h="46704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Layout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Scenario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Aggressor system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Victim system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62957"/>
                  </a:ext>
                </a:extLst>
              </a:tr>
              <a:tr h="68678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-&gt; (IAB-Donor)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UE -&gt; gNB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598327"/>
                  </a:ext>
                </a:extLst>
              </a:tr>
              <a:tr h="546215">
                <a:tc row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(IAB-MT) &amp; UE -&gt;(IAB-DU/IAB-Donor)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UL: UE -&gt; gNB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430711"/>
                  </a:ext>
                </a:extLst>
              </a:tr>
              <a:tr h="2624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(IAB-DU/IAB-Donor)-&gt;(IAB-MT) &amp; 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gNB-&gt;UE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103020"/>
                  </a:ext>
                </a:extLst>
              </a:tr>
              <a:tr h="549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(IAB-MT) -&gt;(IAB-DU/IAB-Donor)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&amp;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(IAB-DU/IAB-Donor)-&gt;(IAB-MT &amp; UE)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DL: gNB-&gt;UE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86914"/>
                  </a:ext>
                </a:extLst>
              </a:tr>
              <a:tr h="267999"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Assumption for all scenarios: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 MT and 3 DUs per site (1 DU per sector)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3725" marR="437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238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918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27992</TotalTime>
  <Words>2140</Words>
  <Application>Microsoft Office PowerPoint</Application>
  <PresentationFormat>On-screen Show (4:3)</PresentationFormat>
  <Paragraphs>386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Cambria Math</vt:lpstr>
      <vt:lpstr>Times New Roman</vt:lpstr>
      <vt:lpstr>Office Theme</vt:lpstr>
      <vt:lpstr>Equation.3</vt:lpstr>
      <vt:lpstr>WF on simulation assumptions for IAB co-existence study</vt:lpstr>
      <vt:lpstr>Background</vt:lpstr>
      <vt:lpstr>Layout 1</vt:lpstr>
      <vt:lpstr>Layout 2</vt:lpstr>
      <vt:lpstr>Further agreements on Layout 1/2</vt:lpstr>
      <vt:lpstr>Victim system</vt:lpstr>
      <vt:lpstr>Scenarios</vt:lpstr>
      <vt:lpstr>Half duplex constraints</vt:lpstr>
      <vt:lpstr>IAB operation mode (1)</vt:lpstr>
      <vt:lpstr>IAB operation mode (2)</vt:lpstr>
      <vt:lpstr>IAB operation mode (3)</vt:lpstr>
      <vt:lpstr>Link level assumptions</vt:lpstr>
      <vt:lpstr>Pathloss model</vt:lpstr>
      <vt:lpstr>System level parameters</vt:lpstr>
      <vt:lpstr>BS antenna configuration (FR1)</vt:lpstr>
      <vt:lpstr>BS antenna configuration (FR1)</vt:lpstr>
      <vt:lpstr>BS antenna configuration (FR2)</vt:lpstr>
      <vt:lpstr>BS antenna configuration (FR2)</vt:lpstr>
      <vt:lpstr>UE antenna configuration (FR2)</vt:lpstr>
      <vt:lpstr>UE antenna configuration (FR2)</vt:lpstr>
      <vt:lpstr>Simulation methodology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Alessio Marcone</cp:lastModifiedBy>
  <cp:revision>1552</cp:revision>
  <dcterms:created xsi:type="dcterms:W3CDTF">2013-05-13T16:02:00Z</dcterms:created>
  <dcterms:modified xsi:type="dcterms:W3CDTF">2019-05-17T16:28:50Z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6d5b9720-ea51-478a-a9e6-33d36e432f93</vt:lpwstr>
  </property>
  <property fmtid="{D5CDD505-2E9C-101B-9397-08002B2CF9AE}" pid="7" name="CTP_TimeStamp">
    <vt:lpwstr>2018-11-16 16:20:05Z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C:\Users\Administrator\AppData\Local\Microsoft\Windows\Temporary Internet Files\Content.Outlook\97FP63XK\R4-18xxxxx - WF on NR UE PDSCH Demod v1.pptx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1534999171</vt:lpwstr>
  </property>
</Properties>
</file>