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58" r:id="rId3"/>
    <p:sldId id="260" r:id="rId4"/>
    <p:sldId id="261" r:id="rId5"/>
    <p:sldId id="264" r:id="rId6"/>
    <p:sldId id="265" r:id="rId7"/>
    <p:sldId id="266" r:id="rId8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6765" autoAdjust="0"/>
  </p:normalViewPr>
  <p:slideViewPr>
    <p:cSldViewPr>
      <p:cViewPr>
        <p:scale>
          <a:sx n="80" d="100"/>
          <a:sy n="80" d="100"/>
        </p:scale>
        <p:origin x="-1013" y="-168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81DB38-F4D4-48F1-8F69-83CD7D026142}" type="datetimeFigureOut">
              <a:rPr lang="zh-CN" altLang="en-US" smtClean="0"/>
              <a:pPr/>
              <a:t>2019-05-17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6C99DB9-68BE-4C2E-AD91-400BF5A6CD3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C99DB9-68BE-4C2E-AD91-400BF5A6CD3A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F498A-F7A4-44FB-B152-F5BBFE78293B}" type="datetimeFigureOut">
              <a:rPr lang="zh-CN" altLang="en-US" smtClean="0"/>
              <a:pPr/>
              <a:t>2019-05-17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28AAC5-8FC0-4141-A516-05C005807A8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F498A-F7A4-44FB-B152-F5BBFE78293B}" type="datetimeFigureOut">
              <a:rPr lang="zh-CN" altLang="en-US" smtClean="0"/>
              <a:pPr/>
              <a:t>2019-05-17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28AAC5-8FC0-4141-A516-05C005807A8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F498A-F7A4-44FB-B152-F5BBFE78293B}" type="datetimeFigureOut">
              <a:rPr lang="zh-CN" altLang="en-US" smtClean="0"/>
              <a:pPr/>
              <a:t>2019-05-17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28AAC5-8FC0-4141-A516-05C005807A8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F498A-F7A4-44FB-B152-F5BBFE78293B}" type="datetimeFigureOut">
              <a:rPr lang="zh-CN" altLang="en-US" smtClean="0"/>
              <a:pPr/>
              <a:t>2019-05-17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28AAC5-8FC0-4141-A516-05C005807A8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F498A-F7A4-44FB-B152-F5BBFE78293B}" type="datetimeFigureOut">
              <a:rPr lang="zh-CN" altLang="en-US" smtClean="0"/>
              <a:pPr/>
              <a:t>2019-05-17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28AAC5-8FC0-4141-A516-05C005807A8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F498A-F7A4-44FB-B152-F5BBFE78293B}" type="datetimeFigureOut">
              <a:rPr lang="zh-CN" altLang="en-US" smtClean="0"/>
              <a:pPr/>
              <a:t>2019-05-17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28AAC5-8FC0-4141-A516-05C005807A8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F498A-F7A4-44FB-B152-F5BBFE78293B}" type="datetimeFigureOut">
              <a:rPr lang="zh-CN" altLang="en-US" smtClean="0"/>
              <a:pPr/>
              <a:t>2019-05-17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28AAC5-8FC0-4141-A516-05C005807A8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F498A-F7A4-44FB-B152-F5BBFE78293B}" type="datetimeFigureOut">
              <a:rPr lang="zh-CN" altLang="en-US" smtClean="0"/>
              <a:pPr/>
              <a:t>2019-05-17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28AAC5-8FC0-4141-A516-05C005807A8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F498A-F7A4-44FB-B152-F5BBFE78293B}" type="datetimeFigureOut">
              <a:rPr lang="zh-CN" altLang="en-US" smtClean="0"/>
              <a:pPr/>
              <a:t>2019-05-17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28AAC5-8FC0-4141-A516-05C005807A8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F498A-F7A4-44FB-B152-F5BBFE78293B}" type="datetimeFigureOut">
              <a:rPr lang="zh-CN" altLang="en-US" smtClean="0"/>
              <a:pPr/>
              <a:t>2019-05-17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28AAC5-8FC0-4141-A516-05C005807A8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F498A-F7A4-44FB-B152-F5BBFE78293B}" type="datetimeFigureOut">
              <a:rPr lang="zh-CN" altLang="en-US" smtClean="0"/>
              <a:pPr/>
              <a:t>2019-05-17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28AAC5-8FC0-4141-A516-05C005807A8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BF498A-F7A4-44FB-B152-F5BBFE78293B}" type="datetimeFigureOut">
              <a:rPr lang="zh-CN" altLang="en-US" smtClean="0"/>
              <a:pPr/>
              <a:t>2019-05-17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28AAC5-8FC0-4141-A516-05C005807A8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file:///C:\Users\cmcc\AppData\Local\Docs\R4-1906284.zip" TargetMode="External"/><Relationship Id="rId2" Type="http://schemas.openxmlformats.org/officeDocument/2006/relationships/hyperlink" Target="file:///C:\Users\cmcc\AppData\Local\Docs\R4-1906283.zip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file:///C:\Users\cmcc\AppData\Local\Docs\R4-1906285.zip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file:///C:\Users\cmcc\AppData\Local\Docs\R4-1906284.zip" TargetMode="External"/><Relationship Id="rId2" Type="http://schemas.openxmlformats.org/officeDocument/2006/relationships/hyperlink" Target="file:///C:\Users\cmcc\AppData\Local\Docs\R4-1906283.zip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file:///C:\Users\cmcc\AppData\Local\Docs\R4-1906285.zip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/>
              <a:t>B41/n41 spectrum sharing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CMCC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57158" y="142858"/>
            <a:ext cx="807249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tabLst>
                <a:tab pos="2636838" algn="ctr"/>
                <a:tab pos="5273675" algn="r"/>
                <a:tab pos="5940425" algn="r"/>
              </a:tabLst>
            </a:pPr>
            <a:r>
              <a:rPr lang="en-US" altLang="zh-CN" dirty="0" smtClean="0">
                <a:latin typeface="Arial" pitchFamily="34" charset="0"/>
                <a:ea typeface="宋体" pitchFamily="2" charset="-122"/>
                <a:cs typeface="Arial" pitchFamily="34" charset="0"/>
              </a:rPr>
              <a:t>TSG-RAN Working Group 4 (Radio) meeting #91	 		 </a:t>
            </a:r>
            <a:r>
              <a:rPr lang="en-US" altLang="zh-CN" dirty="0" smtClean="0">
                <a:latin typeface="Arial" pitchFamily="34" charset="0"/>
                <a:ea typeface="宋体" pitchFamily="2" charset="-122"/>
                <a:cs typeface="Arial" pitchFamily="34" charset="0"/>
              </a:rPr>
              <a:t>R4-1907714</a:t>
            </a:r>
            <a:endParaRPr lang="en-US" altLang="zh-CN" dirty="0" smtClean="0">
              <a:latin typeface="Arial" pitchFamily="34" charset="0"/>
              <a:ea typeface="宋体" pitchFamily="2" charset="-122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2636838" algn="ctr"/>
                <a:tab pos="5273675" algn="r"/>
                <a:tab pos="5940425" algn="r"/>
              </a:tabLst>
            </a:pPr>
            <a:r>
              <a:rPr lang="en-US" altLang="zh-CN" dirty="0" smtClean="0">
                <a:latin typeface="Arial" pitchFamily="34" charset="0"/>
                <a:ea typeface="宋体" pitchFamily="2" charset="-122"/>
                <a:cs typeface="宋体" pitchFamily="2" charset="-122"/>
              </a:rPr>
              <a:t>Reno, NV, USA, 13 – 17 May 2019</a:t>
            </a:r>
            <a:r>
              <a:rPr lang="en-US" altLang="zh-CN" sz="900" dirty="0" smtClean="0">
                <a:latin typeface="Arial" pitchFamily="34" charset="0"/>
                <a:ea typeface="宋体" pitchFamily="2" charset="-122"/>
                <a:cs typeface="宋体" pitchFamily="2" charset="-122"/>
              </a:rPr>
              <a:t> </a:t>
            </a:r>
            <a:endParaRPr lang="en-US" altLang="zh-CN" sz="2800" dirty="0" smtClean="0"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Agreement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GB" altLang="zh-CN" dirty="0" smtClean="0"/>
              <a:t>Define </a:t>
            </a:r>
            <a:r>
              <a:rPr lang="en-GB" altLang="zh-CN" dirty="0"/>
              <a:t>a new band and UL 7.5kHz shift is mandatory supported in this new band</a:t>
            </a:r>
            <a:endParaRPr lang="zh-CN" altLang="zh-CN" dirty="0"/>
          </a:p>
          <a:p>
            <a:pPr lvl="1"/>
            <a:r>
              <a:rPr lang="en-GB" altLang="zh-CN" dirty="0"/>
              <a:t>The UE supporting new band shall also support band n41</a:t>
            </a:r>
            <a:endParaRPr lang="zh-CN" altLang="zh-CN" dirty="0"/>
          </a:p>
          <a:p>
            <a:pPr lvl="1"/>
            <a:r>
              <a:rPr lang="en-GB" altLang="zh-CN" dirty="0"/>
              <a:t>The UE supporting band combinations with new band shall also support the same band combinations with band </a:t>
            </a:r>
            <a:r>
              <a:rPr lang="en-GB" altLang="zh-CN" dirty="0" smtClean="0"/>
              <a:t>n41</a:t>
            </a:r>
            <a:endParaRPr lang="zh-CN" altLang="zh-CN" dirty="0"/>
          </a:p>
          <a:p>
            <a:pPr lvl="1"/>
            <a:r>
              <a:rPr lang="en-GB" altLang="zh-CN" dirty="0"/>
              <a:t>Apply all n41 requirements including band combinations (i.e. CA, DC, SUL) to new band</a:t>
            </a:r>
            <a:endParaRPr lang="zh-CN" altLang="zh-CN" dirty="0"/>
          </a:p>
          <a:p>
            <a:pPr lvl="1"/>
            <a:r>
              <a:rPr lang="en-GB" altLang="zh-CN" dirty="0" smtClean="0"/>
              <a:t>UE mandatory </a:t>
            </a:r>
            <a:r>
              <a:rPr lang="en-GB" altLang="zh-CN" dirty="0"/>
              <a:t>support of 100kHz channel </a:t>
            </a:r>
            <a:r>
              <a:rPr lang="en-GB" altLang="zh-CN" dirty="0" smtClean="0"/>
              <a:t>raster</a:t>
            </a:r>
            <a:endParaRPr lang="en-GB" altLang="zh-CN" dirty="0" smtClean="0"/>
          </a:p>
          <a:p>
            <a:pPr lvl="1"/>
            <a:r>
              <a:rPr kumimoji="1" lang="en-US" altLang="ja-JP" dirty="0" smtClean="0">
                <a:solidFill>
                  <a:srgbClr val="FF0000"/>
                </a:solidFill>
              </a:rPr>
              <a:t>Send LS to RAN2 on the signaling impact</a:t>
            </a:r>
            <a:endParaRPr lang="en-GB" altLang="zh-CN" dirty="0" smtClean="0"/>
          </a:p>
          <a:p>
            <a:pPr>
              <a:buNone/>
            </a:pPr>
            <a:r>
              <a:rPr lang="en-GB" altLang="zh-CN" b="1" i="1" dirty="0" smtClean="0">
                <a:solidFill>
                  <a:srgbClr val="FF0000"/>
                </a:solidFill>
              </a:rPr>
              <a:t> </a:t>
            </a:r>
            <a:endParaRPr lang="en-GB" altLang="zh-CN" sz="3300" b="1" i="1" dirty="0" smtClean="0">
              <a:solidFill>
                <a:srgbClr val="FF0000"/>
              </a:solidFill>
            </a:endParaRPr>
          </a:p>
          <a:p>
            <a:r>
              <a:rPr lang="en-GB" altLang="zh-CN" sz="3300" b="1" i="1" dirty="0" smtClean="0">
                <a:solidFill>
                  <a:srgbClr val="FF0000"/>
                </a:solidFill>
              </a:rPr>
              <a:t>Check the CRs (</a:t>
            </a:r>
            <a:r>
              <a:rPr lang="en-GB" altLang="zh-CN" sz="3300" b="1" i="1" dirty="0" smtClean="0">
                <a:solidFill>
                  <a:srgbClr val="FF0000"/>
                </a:solidFill>
                <a:hlinkClick r:id="rId2"/>
              </a:rPr>
              <a:t>R4-1906283</a:t>
            </a:r>
            <a:r>
              <a:rPr lang="en-GB" altLang="zh-CN" sz="3300" b="1" i="1" dirty="0" smtClean="0">
                <a:solidFill>
                  <a:srgbClr val="FF0000"/>
                </a:solidFill>
              </a:rPr>
              <a:t>, </a:t>
            </a:r>
            <a:r>
              <a:rPr lang="en-GB" altLang="zh-CN" sz="3300" b="1" i="1" dirty="0" smtClean="0">
                <a:solidFill>
                  <a:srgbClr val="FF0000"/>
                </a:solidFill>
                <a:hlinkClick r:id="rId3"/>
              </a:rPr>
              <a:t>R4-1906284</a:t>
            </a:r>
            <a:r>
              <a:rPr lang="en-GB" altLang="zh-CN" sz="3300" b="1" i="1" dirty="0" smtClean="0">
                <a:solidFill>
                  <a:srgbClr val="FF0000"/>
                </a:solidFill>
              </a:rPr>
              <a:t>, </a:t>
            </a:r>
            <a:r>
              <a:rPr lang="en-GB" altLang="zh-CN" sz="3300" b="1" i="1" dirty="0" smtClean="0">
                <a:solidFill>
                  <a:srgbClr val="FF0000"/>
                </a:solidFill>
                <a:hlinkClick r:id="rId4"/>
              </a:rPr>
              <a:t>R4-1906285</a:t>
            </a:r>
            <a:r>
              <a:rPr lang="en-GB" altLang="zh-CN" sz="3300" b="1" i="1" dirty="0" smtClean="0">
                <a:solidFill>
                  <a:srgbClr val="FF0000"/>
                </a:solidFill>
              </a:rPr>
              <a:t> ).</a:t>
            </a:r>
            <a:endParaRPr lang="zh-CN" altLang="zh-CN" sz="3300" b="1" i="1" dirty="0">
              <a:solidFill>
                <a:srgbClr val="FF0000"/>
              </a:solidFill>
            </a:endParaRPr>
          </a:p>
          <a:p>
            <a:endParaRPr lang="zh-CN" altLang="en-US" sz="3300" b="1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Agreement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US" altLang="zh-CN" dirty="0" smtClean="0"/>
              <a:t>Issue </a:t>
            </a:r>
            <a:r>
              <a:rPr lang="en-US" altLang="zh-CN" dirty="0" smtClean="0"/>
              <a:t>1: </a:t>
            </a:r>
            <a:r>
              <a:rPr lang="en-US" altLang="zh-CN" dirty="0" smtClean="0"/>
              <a:t>Whether 7.5KHz is always applied to the new band</a:t>
            </a:r>
          </a:p>
          <a:p>
            <a:pPr lvl="1"/>
            <a:r>
              <a:rPr lang="en-GB" altLang="zh-CN" strike="sngStrike" dirty="0" smtClean="0"/>
              <a:t>Alt1: The new band will always adopt UL 7.5KHz shift, and n41 would be used for cases without UL 7.5kHz shift</a:t>
            </a:r>
          </a:p>
          <a:p>
            <a:pPr lvl="2">
              <a:buNone/>
            </a:pPr>
            <a:r>
              <a:rPr lang="en-GB" altLang="zh-CN" u="sng" strike="sngStrike" dirty="0" smtClean="0">
                <a:solidFill>
                  <a:srgbClr val="FF0000"/>
                </a:solidFill>
              </a:rPr>
              <a:t>For Band n87</a:t>
            </a:r>
            <a:endParaRPr lang="zh-CN" altLang="zh-CN" strike="sngStrike" dirty="0" smtClean="0">
              <a:solidFill>
                <a:srgbClr val="FF0000"/>
              </a:solidFill>
            </a:endParaRPr>
          </a:p>
          <a:p>
            <a:pPr lvl="2">
              <a:buNone/>
            </a:pPr>
            <a:r>
              <a:rPr lang="en-GB" altLang="zh-CN" u="sng" strike="sngStrike" dirty="0" smtClean="0">
                <a:solidFill>
                  <a:srgbClr val="FF0000"/>
                </a:solidFill>
              </a:rPr>
              <a:t>F</a:t>
            </a:r>
            <a:r>
              <a:rPr lang="en-GB" altLang="zh-CN" u="sng" strike="sngStrike" baseline="-25000" dirty="0" smtClean="0">
                <a:solidFill>
                  <a:srgbClr val="FF0000"/>
                </a:solidFill>
              </a:rPr>
              <a:t>REF, shift</a:t>
            </a:r>
            <a:r>
              <a:rPr lang="en-GB" altLang="zh-CN" u="sng" strike="sngStrike" dirty="0" smtClean="0">
                <a:solidFill>
                  <a:srgbClr val="FF0000"/>
                </a:solidFill>
              </a:rPr>
              <a:t> = F</a:t>
            </a:r>
            <a:r>
              <a:rPr lang="en-GB" altLang="zh-CN" u="sng" strike="sngStrike" baseline="-25000" dirty="0" smtClean="0">
                <a:solidFill>
                  <a:srgbClr val="FF0000"/>
                </a:solidFill>
              </a:rPr>
              <a:t>REF </a:t>
            </a:r>
            <a:r>
              <a:rPr lang="en-GB" altLang="zh-CN" u="sng" strike="sngStrike" dirty="0" smtClean="0">
                <a:solidFill>
                  <a:srgbClr val="FF0000"/>
                </a:solidFill>
              </a:rPr>
              <a:t>+ </a:t>
            </a:r>
            <a:r>
              <a:rPr lang="en-GB" altLang="zh-CN" u="sng" strike="sngStrike" dirty="0" err="1" smtClean="0">
                <a:solidFill>
                  <a:srgbClr val="FF0000"/>
                </a:solidFill>
              </a:rPr>
              <a:t>Δ</a:t>
            </a:r>
            <a:r>
              <a:rPr lang="en-GB" altLang="zh-CN" u="sng" strike="sngStrike" baseline="-25000" dirty="0" err="1" smtClean="0">
                <a:solidFill>
                  <a:srgbClr val="FF0000"/>
                </a:solidFill>
              </a:rPr>
              <a:t>shift</a:t>
            </a:r>
            <a:r>
              <a:rPr lang="en-GB" altLang="zh-CN" u="sng" strike="sngStrike" dirty="0" smtClean="0">
                <a:solidFill>
                  <a:srgbClr val="FF0000"/>
                </a:solidFill>
              </a:rPr>
              <a:t>, </a:t>
            </a:r>
            <a:r>
              <a:rPr lang="en-GB" altLang="zh-CN" u="sng" strike="sngStrike" dirty="0" err="1" smtClean="0">
                <a:solidFill>
                  <a:srgbClr val="FF0000"/>
                </a:solidFill>
              </a:rPr>
              <a:t>Δ</a:t>
            </a:r>
            <a:r>
              <a:rPr lang="en-GB" altLang="zh-CN" u="sng" strike="sngStrike" baseline="-25000" dirty="0" err="1" smtClean="0">
                <a:solidFill>
                  <a:srgbClr val="FF0000"/>
                </a:solidFill>
              </a:rPr>
              <a:t>shift</a:t>
            </a:r>
            <a:r>
              <a:rPr lang="en-GB" altLang="zh-CN" u="sng" strike="sngStrike" baseline="-25000" dirty="0" smtClean="0">
                <a:solidFill>
                  <a:srgbClr val="FF0000"/>
                </a:solidFill>
              </a:rPr>
              <a:t> </a:t>
            </a:r>
            <a:r>
              <a:rPr lang="en-GB" altLang="zh-CN" u="sng" strike="sngStrike" dirty="0" smtClean="0">
                <a:solidFill>
                  <a:srgbClr val="FF0000"/>
                </a:solidFill>
              </a:rPr>
              <a:t>= 7.5 kHz.</a:t>
            </a:r>
            <a:endParaRPr lang="zh-CN" altLang="zh-CN" strike="sngStrike" dirty="0" smtClean="0">
              <a:solidFill>
                <a:srgbClr val="FF0000"/>
              </a:solidFill>
            </a:endParaRPr>
          </a:p>
          <a:p>
            <a:pPr lvl="1"/>
            <a:endParaRPr lang="en-GB" altLang="zh-CN" dirty="0" smtClean="0"/>
          </a:p>
          <a:p>
            <a:pPr lvl="1"/>
            <a:r>
              <a:rPr lang="en-GB" altLang="zh-CN" dirty="0" smtClean="0"/>
              <a:t>Alt2: </a:t>
            </a:r>
            <a:r>
              <a:rPr lang="en-GB" altLang="zh-CN" dirty="0" smtClean="0"/>
              <a:t>Apply </a:t>
            </a:r>
            <a:r>
              <a:rPr kumimoji="1" lang="en-US" altLang="ja-JP" dirty="0" smtClean="0"/>
              <a:t>frequencyShift7p5khz </a:t>
            </a:r>
            <a:r>
              <a:rPr kumimoji="1" lang="en-US" altLang="ja-JP" dirty="0" smtClean="0"/>
              <a:t>to TDD band from Rel-15. Detailed signaling design is up to RAN2. </a:t>
            </a:r>
            <a:r>
              <a:rPr kumimoji="1" lang="en-US" altLang="ja-JP" dirty="0" smtClean="0">
                <a:solidFill>
                  <a:srgbClr val="FF0000"/>
                </a:solidFill>
              </a:rPr>
              <a:t>Send LS to RAN2 on the signaling </a:t>
            </a:r>
            <a:r>
              <a:rPr kumimoji="1" lang="en-US" altLang="ja-JP" dirty="0" smtClean="0">
                <a:solidFill>
                  <a:srgbClr val="FF0000"/>
                </a:solidFill>
              </a:rPr>
              <a:t>impact</a:t>
            </a:r>
            <a:r>
              <a:rPr lang="en-GB" altLang="ja-JP" dirty="0" smtClean="0"/>
              <a:t>.</a:t>
            </a:r>
            <a:endParaRPr kumimoji="1" lang="en-US" altLang="ja-JP" dirty="0" smtClean="0">
              <a:solidFill>
                <a:srgbClr val="FF0000"/>
              </a:solidFill>
            </a:endParaRPr>
          </a:p>
          <a:p>
            <a:pPr lvl="2">
              <a:buNone/>
            </a:pPr>
            <a:r>
              <a:rPr lang="en-GB" altLang="zh-CN" u="sng" dirty="0" smtClean="0">
                <a:solidFill>
                  <a:srgbClr val="FF0000"/>
                </a:solidFill>
              </a:rPr>
              <a:t>For Band n87</a:t>
            </a:r>
            <a:endParaRPr lang="zh-CN" altLang="zh-CN" dirty="0" smtClean="0">
              <a:solidFill>
                <a:srgbClr val="FF0000"/>
              </a:solidFill>
            </a:endParaRPr>
          </a:p>
          <a:p>
            <a:pPr lvl="2">
              <a:buNone/>
            </a:pPr>
            <a:r>
              <a:rPr lang="en-GB" altLang="zh-CN" u="sng" dirty="0" smtClean="0">
                <a:solidFill>
                  <a:srgbClr val="FF0000"/>
                </a:solidFill>
              </a:rPr>
              <a:t>F</a:t>
            </a:r>
            <a:r>
              <a:rPr lang="en-GB" altLang="zh-CN" u="sng" baseline="-25000" dirty="0" smtClean="0">
                <a:solidFill>
                  <a:srgbClr val="FF0000"/>
                </a:solidFill>
              </a:rPr>
              <a:t>REF, shift</a:t>
            </a:r>
            <a:r>
              <a:rPr lang="en-GB" altLang="zh-CN" u="sng" dirty="0" smtClean="0">
                <a:solidFill>
                  <a:srgbClr val="FF0000"/>
                </a:solidFill>
              </a:rPr>
              <a:t> = F</a:t>
            </a:r>
            <a:r>
              <a:rPr lang="en-GB" altLang="zh-CN" u="sng" baseline="-25000" dirty="0" smtClean="0">
                <a:solidFill>
                  <a:srgbClr val="FF0000"/>
                </a:solidFill>
              </a:rPr>
              <a:t>REF </a:t>
            </a:r>
            <a:r>
              <a:rPr lang="en-GB" altLang="zh-CN" u="sng" dirty="0" smtClean="0">
                <a:solidFill>
                  <a:srgbClr val="FF0000"/>
                </a:solidFill>
              </a:rPr>
              <a:t>+ </a:t>
            </a:r>
            <a:r>
              <a:rPr lang="en-GB" altLang="zh-CN" u="sng" dirty="0" err="1" smtClean="0">
                <a:solidFill>
                  <a:srgbClr val="FF0000"/>
                </a:solidFill>
              </a:rPr>
              <a:t>Δ</a:t>
            </a:r>
            <a:r>
              <a:rPr lang="en-GB" altLang="zh-CN" u="sng" baseline="-25000" dirty="0" err="1" smtClean="0">
                <a:solidFill>
                  <a:srgbClr val="FF0000"/>
                </a:solidFill>
              </a:rPr>
              <a:t>shift</a:t>
            </a:r>
            <a:r>
              <a:rPr lang="en-GB" altLang="zh-CN" u="sng" dirty="0" smtClean="0">
                <a:solidFill>
                  <a:srgbClr val="FF0000"/>
                </a:solidFill>
              </a:rPr>
              <a:t>, </a:t>
            </a:r>
            <a:r>
              <a:rPr lang="en-GB" altLang="zh-CN" u="sng" dirty="0" err="1" smtClean="0">
                <a:solidFill>
                  <a:srgbClr val="FF0000"/>
                </a:solidFill>
              </a:rPr>
              <a:t>Δ</a:t>
            </a:r>
            <a:r>
              <a:rPr lang="en-GB" altLang="zh-CN" u="sng" baseline="-25000" dirty="0" err="1" smtClean="0">
                <a:solidFill>
                  <a:srgbClr val="FF0000"/>
                </a:solidFill>
              </a:rPr>
              <a:t>shift</a:t>
            </a:r>
            <a:r>
              <a:rPr lang="en-GB" altLang="zh-CN" u="sng" baseline="-25000" dirty="0" smtClean="0">
                <a:solidFill>
                  <a:srgbClr val="FF0000"/>
                </a:solidFill>
              </a:rPr>
              <a:t> </a:t>
            </a:r>
            <a:r>
              <a:rPr lang="en-GB" altLang="zh-CN" u="sng" dirty="0" smtClean="0">
                <a:solidFill>
                  <a:srgbClr val="FF0000"/>
                </a:solidFill>
              </a:rPr>
              <a:t>= 0 kHz or 7.5 kHz.</a:t>
            </a:r>
            <a:endParaRPr lang="zh-CN" altLang="zh-CN" u="sng" dirty="0" smtClean="0">
              <a:solidFill>
                <a:srgbClr val="FF0000"/>
              </a:solidFill>
            </a:endParaRPr>
          </a:p>
          <a:p>
            <a:pPr lvl="2">
              <a:buNone/>
            </a:pPr>
            <a:r>
              <a:rPr lang="en-GB" altLang="zh-CN" u="sng" dirty="0" smtClean="0">
                <a:solidFill>
                  <a:srgbClr val="FF0000"/>
                </a:solidFill>
              </a:rPr>
              <a:t>where </a:t>
            </a:r>
            <a:r>
              <a:rPr lang="en-US" altLang="zh-CN" u="sng" dirty="0" smtClean="0">
                <a:solidFill>
                  <a:srgbClr val="FF0000"/>
                </a:solidFill>
              </a:rPr>
              <a:t>Δ</a:t>
            </a:r>
            <a:r>
              <a:rPr lang="en-GB" altLang="zh-CN" u="sng" dirty="0" smtClean="0">
                <a:solidFill>
                  <a:srgbClr val="FF0000"/>
                </a:solidFill>
              </a:rPr>
              <a:t>shift is signalled by the network in higher layer parameter frequencyShift7p5khz</a:t>
            </a:r>
            <a:endParaRPr lang="en-US" altLang="ja-JP" u="sng" dirty="0" smtClean="0">
              <a:solidFill>
                <a:srgbClr val="FF0000"/>
              </a:solidFill>
            </a:endParaRPr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Agreement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Issue </a:t>
            </a:r>
            <a:r>
              <a:rPr lang="en-US" altLang="zh-CN" dirty="0" smtClean="0"/>
              <a:t>2: </a:t>
            </a:r>
            <a:r>
              <a:rPr lang="en-US" altLang="zh-CN" dirty="0" smtClean="0"/>
              <a:t>Supported SCS (SSB and data) on the new band</a:t>
            </a:r>
          </a:p>
          <a:p>
            <a:pPr lvl="1"/>
            <a:r>
              <a:rPr lang="en-US" altLang="zh-CN" strike="sngStrike" dirty="0" smtClean="0"/>
              <a:t>Alt 1: New band only support 15KHz</a:t>
            </a:r>
          </a:p>
          <a:p>
            <a:pPr lvl="2"/>
            <a:r>
              <a:rPr lang="en-US" altLang="zh-CN" strike="sngStrike" dirty="0" smtClean="0"/>
              <a:t>Against: KDDI, Samsung, </a:t>
            </a:r>
            <a:r>
              <a:rPr lang="en-US" altLang="zh-CN" strike="sngStrike" dirty="0" err="1" smtClean="0"/>
              <a:t>Huawei</a:t>
            </a:r>
            <a:r>
              <a:rPr lang="en-US" altLang="zh-CN" strike="sngStrike" dirty="0" smtClean="0"/>
              <a:t>, Qualcomm, Nokia</a:t>
            </a:r>
          </a:p>
          <a:p>
            <a:pPr lvl="1"/>
            <a:r>
              <a:rPr lang="en-US" altLang="zh-CN" dirty="0" smtClean="0"/>
              <a:t>Alt 2: New band </a:t>
            </a:r>
            <a:r>
              <a:rPr lang="en-US" altLang="zh-CN" dirty="0" smtClean="0"/>
              <a:t>support </a:t>
            </a:r>
            <a:r>
              <a:rPr lang="en-US" altLang="zh-CN" dirty="0" smtClean="0"/>
              <a:t>15KHz, 30KHz, 60KHz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Agreement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Issue </a:t>
            </a:r>
            <a:r>
              <a:rPr lang="en-US" altLang="zh-CN" dirty="0" smtClean="0"/>
              <a:t>3: </a:t>
            </a:r>
            <a:r>
              <a:rPr lang="en-US" altLang="zh-CN" dirty="0" smtClean="0"/>
              <a:t>whether additional 100KHz channel raster is mandatory support for the new band</a:t>
            </a:r>
          </a:p>
          <a:p>
            <a:pPr lvl="1"/>
            <a:r>
              <a:rPr lang="en-US" altLang="zh-CN" dirty="0" smtClean="0"/>
              <a:t>UE mandatory support without capability </a:t>
            </a:r>
          </a:p>
          <a:p>
            <a:pPr lvl="1"/>
            <a:endParaRPr lang="zh-CN" alt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3600" dirty="0" smtClean="0"/>
              <a:t>Annex: Options discussed </a:t>
            </a:r>
            <a:r>
              <a:rPr lang="en-US" altLang="zh-CN" sz="3600" dirty="0" smtClean="0"/>
              <a:t>during offline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0"/>
            <a:ext cx="8229600" cy="3657615"/>
          </a:xfrm>
        </p:spPr>
        <p:txBody>
          <a:bodyPr>
            <a:normAutofit fontScale="92500" lnSpcReduction="10000"/>
          </a:bodyPr>
          <a:lstStyle/>
          <a:p>
            <a:r>
              <a:rPr lang="en-US" altLang="zh-CN" sz="2000" dirty="0"/>
              <a:t>Option 4b: reuse band n41 and </a:t>
            </a:r>
            <a:r>
              <a:rPr kumimoji="1" lang="en-US" altLang="ja-JP" sz="2000" dirty="0"/>
              <a:t>prevent Rel-15 UE to access band n41 cell with 7.5kHz UL shift configuration</a:t>
            </a:r>
            <a:endParaRPr kumimoji="1" lang="en-US" altLang="ja-JP" sz="1600" dirty="0"/>
          </a:p>
          <a:p>
            <a:pPr lvl="1"/>
            <a:r>
              <a:rPr kumimoji="1" lang="en-US" altLang="ja-JP" sz="1600" dirty="0"/>
              <a:t>Introduce new Rel-15 tdd-frequencyShift7p5khz IE in the SIB</a:t>
            </a:r>
          </a:p>
          <a:p>
            <a:pPr lvl="2"/>
            <a:r>
              <a:rPr kumimoji="1" lang="en-US" altLang="ja-JP" sz="1200" dirty="0">
                <a:solidFill>
                  <a:srgbClr val="FF0000"/>
                </a:solidFill>
              </a:rPr>
              <a:t>Shift can only be used in 15 kHz n41 channels</a:t>
            </a:r>
          </a:p>
          <a:p>
            <a:pPr lvl="2"/>
            <a:r>
              <a:rPr kumimoji="1" lang="en-US" altLang="ja-JP" sz="1200" dirty="0">
                <a:solidFill>
                  <a:srgbClr val="FF0000"/>
                </a:solidFill>
              </a:rPr>
              <a:t>Future UEs not supporting shift know to not connect to cell</a:t>
            </a:r>
          </a:p>
          <a:p>
            <a:pPr lvl="2"/>
            <a:r>
              <a:rPr kumimoji="1" lang="en-US" altLang="ja-JP" sz="1200" dirty="0">
                <a:solidFill>
                  <a:srgbClr val="FF0000"/>
                </a:solidFill>
              </a:rPr>
              <a:t>Legacy 15 kHz SA n41 UEs do not appear to exist.</a:t>
            </a:r>
          </a:p>
          <a:p>
            <a:pPr lvl="1"/>
            <a:r>
              <a:rPr kumimoji="1" lang="en-US" altLang="ja-JP" sz="1600" dirty="0"/>
              <a:t>DSS support: </a:t>
            </a:r>
          </a:p>
          <a:p>
            <a:pPr lvl="2"/>
            <a:r>
              <a:rPr kumimoji="1" lang="en-US" altLang="ja-JP" sz="1200" dirty="0">
                <a:solidFill>
                  <a:srgbClr val="FF0000"/>
                </a:solidFill>
              </a:rPr>
              <a:t>15 kHz SCS DSS uses UL 7.5kHz shift, 100kHz channel raster </a:t>
            </a:r>
          </a:p>
          <a:p>
            <a:pPr lvl="2"/>
            <a:r>
              <a:rPr kumimoji="1" lang="en-US" altLang="ja-JP" sz="1200" dirty="0">
                <a:solidFill>
                  <a:srgbClr val="FF0000"/>
                </a:solidFill>
              </a:rPr>
              <a:t>30 kHz and 60 kHz SCS DSS requires internal guard bands, so do not need 7.5 kHz shift or 100 kHz raster.</a:t>
            </a:r>
          </a:p>
          <a:p>
            <a:pPr lvl="1"/>
            <a:r>
              <a:rPr kumimoji="1" lang="en-US" altLang="ja-JP" sz="1600" strike="sngStrike" dirty="0">
                <a:solidFill>
                  <a:srgbClr val="FF0000"/>
                </a:solidFill>
              </a:rPr>
              <a:t>DSS </a:t>
            </a:r>
            <a:r>
              <a:rPr kumimoji="1" lang="en-US" altLang="ja-JP" sz="1600" dirty="0">
                <a:solidFill>
                  <a:srgbClr val="FF0000"/>
                </a:solidFill>
              </a:rPr>
              <a:t>UL 7.5kHz shift</a:t>
            </a:r>
            <a:r>
              <a:rPr kumimoji="1" lang="en-US" altLang="ja-JP" sz="1600" dirty="0"/>
              <a:t> support is </a:t>
            </a:r>
            <a:r>
              <a:rPr kumimoji="1" lang="en-US" altLang="ja-JP" sz="1600" strike="sngStrike" dirty="0">
                <a:solidFill>
                  <a:srgbClr val="FF0000"/>
                </a:solidFill>
              </a:rPr>
              <a:t>mandatory </a:t>
            </a:r>
            <a:r>
              <a:rPr kumimoji="1" lang="en-US" altLang="ja-JP" sz="1600" dirty="0">
                <a:solidFill>
                  <a:srgbClr val="FF0000"/>
                </a:solidFill>
              </a:rPr>
              <a:t>optional</a:t>
            </a:r>
            <a:r>
              <a:rPr kumimoji="1" lang="en-US" altLang="ja-JP" sz="1600" dirty="0"/>
              <a:t> in Rel-16 with capability </a:t>
            </a:r>
            <a:r>
              <a:rPr kumimoji="1" lang="en-US" altLang="ja-JP" sz="1600" dirty="0" err="1"/>
              <a:t>signalling</a:t>
            </a:r>
            <a:endParaRPr kumimoji="1" lang="en-US" altLang="ja-JP" sz="1600" dirty="0"/>
          </a:p>
          <a:p>
            <a:pPr lvl="2"/>
            <a:r>
              <a:rPr kumimoji="1" lang="en-US" altLang="ja-JP" sz="1200" dirty="0">
                <a:solidFill>
                  <a:srgbClr val="FF0000"/>
                </a:solidFill>
              </a:rPr>
              <a:t>New UE capability introduced to indicate support for 7.5 kHz shift, 100 kHz raster</a:t>
            </a:r>
          </a:p>
          <a:p>
            <a:pPr lvl="2"/>
            <a:r>
              <a:rPr kumimoji="1" lang="en-US" altLang="ja-JP" sz="1200" dirty="0">
                <a:solidFill>
                  <a:srgbClr val="FF0000"/>
                </a:solidFill>
              </a:rPr>
              <a:t>UEs that do not support 7.5 kHz shift do not scan for alternate Synch Raster positions, so no scanning impact.</a:t>
            </a:r>
          </a:p>
          <a:p>
            <a:pPr lvl="2"/>
            <a:r>
              <a:rPr kumimoji="1" lang="en-US" altLang="ja-JP" sz="1200" dirty="0">
                <a:solidFill>
                  <a:srgbClr val="FF0000"/>
                </a:solidFill>
              </a:rPr>
              <a:t>Network can use this for HO and CA decisions for UE and shifted cells</a:t>
            </a:r>
            <a:endParaRPr lang="en-US" altLang="zh-CN" sz="2000" dirty="0">
              <a:solidFill>
                <a:srgbClr val="FF0000"/>
              </a:solidFill>
            </a:endParaRPr>
          </a:p>
          <a:p>
            <a:r>
              <a:rPr lang="en-US" altLang="zh-CN" sz="1600" dirty="0"/>
              <a:t>It is claimed that no UE supports n41 with 15KHz so far. No NBC issue is observed.</a:t>
            </a:r>
          </a:p>
          <a:p>
            <a:pPr lvl="1"/>
            <a:endParaRPr lang="en-US" altLang="zh-CN" sz="1400" dirty="0"/>
          </a:p>
          <a:p>
            <a:r>
              <a:rPr lang="en-US" altLang="zh-CN" sz="1600" b="1" i="1" dirty="0">
                <a:solidFill>
                  <a:srgbClr val="FF0000"/>
                </a:solidFill>
              </a:rPr>
              <a:t>RAN2 LS (R4-1907061) and RAN4 CRs need to be discussed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3600" dirty="0" smtClean="0"/>
              <a:t>Annex: Options </a:t>
            </a:r>
            <a:r>
              <a:rPr lang="en-US" altLang="zh-CN" sz="3600" dirty="0" smtClean="0"/>
              <a:t>discussed during offline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en-GB" altLang="zh-CN" dirty="0"/>
              <a:t>Option5: Define a new band and UL 7.5kHz shift is mandatory supported in this new band</a:t>
            </a:r>
            <a:endParaRPr lang="zh-CN" altLang="zh-CN" dirty="0"/>
          </a:p>
          <a:p>
            <a:pPr lvl="1"/>
            <a:r>
              <a:rPr lang="en-GB" altLang="zh-CN" dirty="0"/>
              <a:t>The UE supporting new band shall also support band n41</a:t>
            </a:r>
            <a:endParaRPr lang="zh-CN" altLang="zh-CN" dirty="0"/>
          </a:p>
          <a:p>
            <a:pPr lvl="1"/>
            <a:r>
              <a:rPr lang="en-GB" altLang="zh-CN" dirty="0"/>
              <a:t>The UE supporting band combinations with new band shall also support the same band combinations with band </a:t>
            </a:r>
            <a:r>
              <a:rPr lang="en-GB" altLang="zh-CN" dirty="0" smtClean="0"/>
              <a:t>n41</a:t>
            </a:r>
            <a:endParaRPr lang="zh-CN" altLang="zh-CN" dirty="0"/>
          </a:p>
          <a:p>
            <a:pPr lvl="1"/>
            <a:r>
              <a:rPr lang="en-GB" altLang="zh-CN" dirty="0"/>
              <a:t>Apply all n41 requirements including band combinations (i.e. CA, DC, SUL) to new band</a:t>
            </a:r>
            <a:endParaRPr lang="zh-CN" altLang="zh-CN" dirty="0"/>
          </a:p>
          <a:p>
            <a:pPr lvl="1"/>
            <a:r>
              <a:rPr lang="en-GB" altLang="zh-CN" dirty="0" smtClean="0"/>
              <a:t>Mandatory </a:t>
            </a:r>
            <a:r>
              <a:rPr lang="en-GB" altLang="zh-CN" dirty="0"/>
              <a:t>support of 100kHz channel raster is </a:t>
            </a:r>
            <a:r>
              <a:rPr lang="en-GB" altLang="zh-CN" dirty="0" smtClean="0"/>
              <a:t>FFS</a:t>
            </a:r>
          </a:p>
          <a:p>
            <a:pPr lvl="1"/>
            <a:r>
              <a:rPr lang="en-GB" altLang="zh-CN" dirty="0" smtClean="0"/>
              <a:t>The new band will always adopt UL 7.5KHz shift, and n41 would be used for cases without UL 7.5kHz shift</a:t>
            </a:r>
          </a:p>
          <a:p>
            <a:pPr lvl="1"/>
            <a:r>
              <a:rPr lang="en-GB" altLang="zh-CN" dirty="0" smtClean="0">
                <a:solidFill>
                  <a:srgbClr val="FF0000"/>
                </a:solidFill>
              </a:rPr>
              <a:t>The UE supporting new band and band combinations do not need to pass the test cases for n41 and the band combinations with n41</a:t>
            </a:r>
            <a:endParaRPr lang="en-GB" altLang="zh-CN" dirty="0" smtClean="0"/>
          </a:p>
          <a:p>
            <a:pPr>
              <a:buNone/>
            </a:pPr>
            <a:r>
              <a:rPr lang="en-GB" altLang="zh-CN" b="1" i="1" dirty="0" smtClean="0">
                <a:solidFill>
                  <a:srgbClr val="FF0000"/>
                </a:solidFill>
              </a:rPr>
              <a:t> </a:t>
            </a:r>
            <a:endParaRPr lang="en-GB" altLang="zh-CN" sz="3300" b="1" i="1" dirty="0" smtClean="0">
              <a:solidFill>
                <a:srgbClr val="FF0000"/>
              </a:solidFill>
            </a:endParaRPr>
          </a:p>
          <a:p>
            <a:r>
              <a:rPr lang="en-GB" altLang="zh-CN" sz="3300" b="1" i="1" dirty="0" smtClean="0">
                <a:solidFill>
                  <a:srgbClr val="FF0000"/>
                </a:solidFill>
              </a:rPr>
              <a:t>RAN4 CR need to be discussed (</a:t>
            </a:r>
            <a:r>
              <a:rPr lang="en-GB" altLang="zh-CN" sz="3300" b="1" i="1" dirty="0" smtClean="0">
                <a:solidFill>
                  <a:srgbClr val="FF0000"/>
                </a:solidFill>
                <a:hlinkClick r:id="rId2"/>
              </a:rPr>
              <a:t>R4-1906283</a:t>
            </a:r>
            <a:r>
              <a:rPr lang="en-GB" altLang="zh-CN" sz="3300" b="1" i="1" dirty="0" smtClean="0">
                <a:solidFill>
                  <a:srgbClr val="FF0000"/>
                </a:solidFill>
              </a:rPr>
              <a:t>, </a:t>
            </a:r>
            <a:r>
              <a:rPr lang="en-GB" altLang="zh-CN" sz="3300" b="1" i="1" dirty="0" smtClean="0">
                <a:solidFill>
                  <a:srgbClr val="FF0000"/>
                </a:solidFill>
                <a:hlinkClick r:id="rId3"/>
              </a:rPr>
              <a:t>R4-1906284</a:t>
            </a:r>
            <a:r>
              <a:rPr lang="en-GB" altLang="zh-CN" sz="3300" b="1" i="1" dirty="0" smtClean="0">
                <a:solidFill>
                  <a:srgbClr val="FF0000"/>
                </a:solidFill>
              </a:rPr>
              <a:t>, </a:t>
            </a:r>
            <a:r>
              <a:rPr lang="en-GB" altLang="zh-CN" sz="3300" b="1" i="1" dirty="0" smtClean="0">
                <a:solidFill>
                  <a:srgbClr val="FF0000"/>
                </a:solidFill>
                <a:hlinkClick r:id="rId4"/>
              </a:rPr>
              <a:t>R4-1906285</a:t>
            </a:r>
            <a:r>
              <a:rPr lang="en-GB" altLang="zh-CN" sz="3300" b="1" i="1" dirty="0" smtClean="0">
                <a:solidFill>
                  <a:srgbClr val="FF0000"/>
                </a:solidFill>
              </a:rPr>
              <a:t> ).</a:t>
            </a:r>
            <a:endParaRPr lang="zh-CN" altLang="zh-CN" sz="3300" b="1" i="1" dirty="0">
              <a:solidFill>
                <a:srgbClr val="FF0000"/>
              </a:solidFill>
            </a:endParaRPr>
          </a:p>
          <a:p>
            <a:endParaRPr lang="zh-CN" altLang="en-US" sz="3300" b="1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395</TotalTime>
  <Words>619</Words>
  <Application>Microsoft Office PowerPoint</Application>
  <PresentationFormat>全屏显示(16:9)</PresentationFormat>
  <Paragraphs>58</Paragraphs>
  <Slides>7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8" baseType="lpstr">
      <vt:lpstr>Office 主题</vt:lpstr>
      <vt:lpstr>B41/n41 spectrum sharing</vt:lpstr>
      <vt:lpstr>Agreement</vt:lpstr>
      <vt:lpstr>Agreement</vt:lpstr>
      <vt:lpstr>Agreement</vt:lpstr>
      <vt:lpstr>Agreement</vt:lpstr>
      <vt:lpstr>Annex: Options discussed during offline</vt:lpstr>
      <vt:lpstr>Annex: Options discussed during offline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B41/n41 spectrum sharing</dc:title>
  <dc:creator>cmcc</dc:creator>
  <cp:lastModifiedBy>cmcc</cp:lastModifiedBy>
  <cp:revision>135</cp:revision>
  <dcterms:created xsi:type="dcterms:W3CDTF">2019-05-16T17:16:54Z</dcterms:created>
  <dcterms:modified xsi:type="dcterms:W3CDTF">2019-05-17T00:59:36Z</dcterms:modified>
</cp:coreProperties>
</file>